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8" r:id="rId2"/>
    <p:sldId id="277" r:id="rId3"/>
    <p:sldId id="267" r:id="rId4"/>
    <p:sldId id="272" r:id="rId5"/>
    <p:sldId id="270" r:id="rId6"/>
    <p:sldId id="276" r:id="rId7"/>
    <p:sldId id="273" r:id="rId8"/>
    <p:sldId id="274" r:id="rId9"/>
    <p:sldId id="280" r:id="rId10"/>
    <p:sldId id="281" r:id="rId11"/>
    <p:sldId id="289" r:id="rId12"/>
    <p:sldId id="287" r:id="rId13"/>
    <p:sldId id="268" r:id="rId14"/>
    <p:sldId id="283" r:id="rId15"/>
    <p:sldId id="284" r:id="rId16"/>
    <p:sldId id="279" r:id="rId17"/>
    <p:sldId id="285" r:id="rId18"/>
    <p:sldId id="286" r:id="rId19"/>
    <p:sldId id="271" r:id="rId20"/>
    <p:sldId id="269" r:id="rId21"/>
    <p:sldId id="278"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82B"/>
    <a:srgbClr val="61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2628" autoAdjust="0"/>
  </p:normalViewPr>
  <p:slideViewPr>
    <p:cSldViewPr snapToGrid="0">
      <p:cViewPr varScale="1">
        <p:scale>
          <a:sx n="112" d="100"/>
          <a:sy n="112" d="100"/>
        </p:scale>
        <p:origin x="5664" y="78"/>
      </p:cViewPr>
      <p:guideLst>
        <p:guide pos="2880"/>
        <p:guide orient="horz" pos="2160"/>
      </p:guideLst>
    </p:cSldViewPr>
  </p:slideViewPr>
  <p:outlineViewPr>
    <p:cViewPr>
      <p:scale>
        <a:sx n="33" d="100"/>
        <a:sy n="33" d="100"/>
      </p:scale>
      <p:origin x="0" y="-558"/>
    </p:cViewPr>
  </p:outlineViewPr>
  <p:notesTextViewPr>
    <p:cViewPr>
      <p:scale>
        <a:sx n="1" d="1"/>
        <a:sy n="1" d="1"/>
      </p:scale>
      <p:origin x="0" y="0"/>
    </p:cViewPr>
  </p:notesTextViewPr>
  <p:notesViewPr>
    <p:cSldViewPr snapToGrid="0">
      <p:cViewPr varScale="1">
        <p:scale>
          <a:sx n="77" d="100"/>
          <a:sy n="77"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14C06-A6D5-4731-800F-26D775FA6C17}" type="doc">
      <dgm:prSet loTypeId="urn:microsoft.com/office/officeart/2005/8/layout/pyramid2" loCatId="list" qsTypeId="urn:microsoft.com/office/officeart/2005/8/quickstyle/simple1" qsCatId="simple" csTypeId="urn:microsoft.com/office/officeart/2005/8/colors/accent1_1" csCatId="accent1" phldr="1"/>
      <dgm:spPr/>
    </dgm:pt>
    <dgm:pt modelId="{ACC8D7CA-4720-4C17-BBA4-D7C0924FB12F}">
      <dgm:prSet phldrT="[Text]"/>
      <dgm:spPr/>
      <dgm:t>
        <a:bodyPr/>
        <a:lstStyle/>
        <a:p>
          <a:r>
            <a:rPr lang="en-US" dirty="0"/>
            <a:t>Meet with Consultant</a:t>
          </a:r>
        </a:p>
      </dgm:t>
    </dgm:pt>
    <dgm:pt modelId="{99339E98-31DF-4B26-BEC4-5E418D5C58C7}" type="parTrans" cxnId="{A26CE8B5-FD26-46C4-8119-0D6C2DC1D6CC}">
      <dgm:prSet/>
      <dgm:spPr/>
      <dgm:t>
        <a:bodyPr/>
        <a:lstStyle/>
        <a:p>
          <a:endParaRPr lang="en-US"/>
        </a:p>
      </dgm:t>
    </dgm:pt>
    <dgm:pt modelId="{BC6FDCE6-7325-4860-A023-7EF5317CF6A3}" type="sibTrans" cxnId="{A26CE8B5-FD26-46C4-8119-0D6C2DC1D6CC}">
      <dgm:prSet/>
      <dgm:spPr/>
      <dgm:t>
        <a:bodyPr/>
        <a:lstStyle/>
        <a:p>
          <a:endParaRPr lang="en-US"/>
        </a:p>
      </dgm:t>
    </dgm:pt>
    <dgm:pt modelId="{470BFCB0-34C1-43B1-9EA9-08A8B6D08D3B}">
      <dgm:prSet phldrT="[Text]"/>
      <dgm:spPr/>
      <dgm:t>
        <a:bodyPr/>
        <a:lstStyle/>
        <a:p>
          <a:r>
            <a:rPr lang="en-US" dirty="0"/>
            <a:t>Complete Wellness Survey</a:t>
          </a:r>
        </a:p>
      </dgm:t>
    </dgm:pt>
    <dgm:pt modelId="{96B54CDC-B2AE-4D59-B8BA-907673938558}" type="parTrans" cxnId="{545DBE33-FB7F-4AFD-B100-29579342BFA8}">
      <dgm:prSet/>
      <dgm:spPr/>
      <dgm:t>
        <a:bodyPr/>
        <a:lstStyle/>
        <a:p>
          <a:endParaRPr lang="en-US"/>
        </a:p>
      </dgm:t>
    </dgm:pt>
    <dgm:pt modelId="{B92D32E7-09A5-47CF-8AE1-B953B7797F94}" type="sibTrans" cxnId="{545DBE33-FB7F-4AFD-B100-29579342BFA8}">
      <dgm:prSet/>
      <dgm:spPr/>
      <dgm:t>
        <a:bodyPr/>
        <a:lstStyle/>
        <a:p>
          <a:endParaRPr lang="en-US"/>
        </a:p>
      </dgm:t>
    </dgm:pt>
    <dgm:pt modelId="{08B859B5-F32A-47AC-AC00-C755FA5AAA55}">
      <dgm:prSet phldrT="[Text]"/>
      <dgm:spPr/>
      <dgm:t>
        <a:bodyPr/>
        <a:lstStyle/>
        <a:p>
          <a:r>
            <a:rPr lang="en-US" dirty="0"/>
            <a:t>Attend Study Session</a:t>
          </a:r>
        </a:p>
      </dgm:t>
    </dgm:pt>
    <dgm:pt modelId="{190B1C54-75AF-4027-B938-E4F56ED3725E}" type="parTrans" cxnId="{7C42E563-8692-4807-8257-2090C490FDBD}">
      <dgm:prSet/>
      <dgm:spPr/>
      <dgm:t>
        <a:bodyPr/>
        <a:lstStyle/>
        <a:p>
          <a:endParaRPr lang="en-US"/>
        </a:p>
      </dgm:t>
    </dgm:pt>
    <dgm:pt modelId="{0D3B3F99-2D3A-4B38-9BF2-4E8A179724E5}" type="sibTrans" cxnId="{7C42E563-8692-4807-8257-2090C490FDBD}">
      <dgm:prSet/>
      <dgm:spPr/>
      <dgm:t>
        <a:bodyPr/>
        <a:lstStyle/>
        <a:p>
          <a:endParaRPr lang="en-US"/>
        </a:p>
      </dgm:t>
    </dgm:pt>
    <dgm:pt modelId="{2B9845F5-854C-413C-89D5-C0BBB5755417}" type="pres">
      <dgm:prSet presAssocID="{D0214C06-A6D5-4731-800F-26D775FA6C17}" presName="compositeShape" presStyleCnt="0">
        <dgm:presLayoutVars>
          <dgm:dir/>
          <dgm:resizeHandles/>
        </dgm:presLayoutVars>
      </dgm:prSet>
      <dgm:spPr/>
    </dgm:pt>
    <dgm:pt modelId="{FAE01E7E-84E4-4A75-8889-80F66BDA8A8F}" type="pres">
      <dgm:prSet presAssocID="{D0214C06-A6D5-4731-800F-26D775FA6C17}" presName="pyramid" presStyleLbl="node1" presStyleIdx="0" presStyleCnt="1"/>
      <dgm:spPr/>
    </dgm:pt>
    <dgm:pt modelId="{34586E09-4B9E-4C35-AF84-C4F99D094B62}" type="pres">
      <dgm:prSet presAssocID="{D0214C06-A6D5-4731-800F-26D775FA6C17}" presName="theList" presStyleCnt="0"/>
      <dgm:spPr/>
    </dgm:pt>
    <dgm:pt modelId="{6E0918A4-7C01-4C3A-9876-EF4322D1ED49}" type="pres">
      <dgm:prSet presAssocID="{ACC8D7CA-4720-4C17-BBA4-D7C0924FB12F}" presName="aNode" presStyleLbl="fgAcc1" presStyleIdx="0" presStyleCnt="3">
        <dgm:presLayoutVars>
          <dgm:bulletEnabled val="1"/>
        </dgm:presLayoutVars>
      </dgm:prSet>
      <dgm:spPr/>
    </dgm:pt>
    <dgm:pt modelId="{03F333FD-1578-4452-92F4-8DCDAB452CDD}" type="pres">
      <dgm:prSet presAssocID="{ACC8D7CA-4720-4C17-BBA4-D7C0924FB12F}" presName="aSpace" presStyleCnt="0"/>
      <dgm:spPr/>
    </dgm:pt>
    <dgm:pt modelId="{A7C86C98-97E8-4A8B-9FA9-5F902F856154}" type="pres">
      <dgm:prSet presAssocID="{470BFCB0-34C1-43B1-9EA9-08A8B6D08D3B}" presName="aNode" presStyleLbl="fgAcc1" presStyleIdx="1" presStyleCnt="3">
        <dgm:presLayoutVars>
          <dgm:bulletEnabled val="1"/>
        </dgm:presLayoutVars>
      </dgm:prSet>
      <dgm:spPr/>
    </dgm:pt>
    <dgm:pt modelId="{96503022-4789-4F3A-AE3F-48D7159D7D88}" type="pres">
      <dgm:prSet presAssocID="{470BFCB0-34C1-43B1-9EA9-08A8B6D08D3B}" presName="aSpace" presStyleCnt="0"/>
      <dgm:spPr/>
    </dgm:pt>
    <dgm:pt modelId="{2784F70A-E700-4536-AED0-B4F3CAE455CD}" type="pres">
      <dgm:prSet presAssocID="{08B859B5-F32A-47AC-AC00-C755FA5AAA55}" presName="aNode" presStyleLbl="fgAcc1" presStyleIdx="2" presStyleCnt="3">
        <dgm:presLayoutVars>
          <dgm:bulletEnabled val="1"/>
        </dgm:presLayoutVars>
      </dgm:prSet>
      <dgm:spPr/>
    </dgm:pt>
    <dgm:pt modelId="{415F5C0C-FE2D-45E2-BB44-61B0987E199E}" type="pres">
      <dgm:prSet presAssocID="{08B859B5-F32A-47AC-AC00-C755FA5AAA55}" presName="aSpace" presStyleCnt="0"/>
      <dgm:spPr/>
    </dgm:pt>
  </dgm:ptLst>
  <dgm:cxnLst>
    <dgm:cxn modelId="{2AA71818-AD75-4D12-9020-1082AF1274C1}" type="presOf" srcId="{D0214C06-A6D5-4731-800F-26D775FA6C17}" destId="{2B9845F5-854C-413C-89D5-C0BBB5755417}" srcOrd="0" destOrd="0" presId="urn:microsoft.com/office/officeart/2005/8/layout/pyramid2"/>
    <dgm:cxn modelId="{545DBE33-FB7F-4AFD-B100-29579342BFA8}" srcId="{D0214C06-A6D5-4731-800F-26D775FA6C17}" destId="{470BFCB0-34C1-43B1-9EA9-08A8B6D08D3B}" srcOrd="1" destOrd="0" parTransId="{96B54CDC-B2AE-4D59-B8BA-907673938558}" sibTransId="{B92D32E7-09A5-47CF-8AE1-B953B7797F94}"/>
    <dgm:cxn modelId="{7C42E563-8692-4807-8257-2090C490FDBD}" srcId="{D0214C06-A6D5-4731-800F-26D775FA6C17}" destId="{08B859B5-F32A-47AC-AC00-C755FA5AAA55}" srcOrd="2" destOrd="0" parTransId="{190B1C54-75AF-4027-B938-E4F56ED3725E}" sibTransId="{0D3B3F99-2D3A-4B38-9BF2-4E8A179724E5}"/>
    <dgm:cxn modelId="{4F729C56-893D-4CFA-9699-268E9DE07E0F}" type="presOf" srcId="{08B859B5-F32A-47AC-AC00-C755FA5AAA55}" destId="{2784F70A-E700-4536-AED0-B4F3CAE455CD}" srcOrd="0" destOrd="0" presId="urn:microsoft.com/office/officeart/2005/8/layout/pyramid2"/>
    <dgm:cxn modelId="{9F347D9B-DE4B-41B7-A8DD-123F2665BC15}" type="presOf" srcId="{ACC8D7CA-4720-4C17-BBA4-D7C0924FB12F}" destId="{6E0918A4-7C01-4C3A-9876-EF4322D1ED49}" srcOrd="0" destOrd="0" presId="urn:microsoft.com/office/officeart/2005/8/layout/pyramid2"/>
    <dgm:cxn modelId="{0099EF9C-DD5A-4008-957F-744E74EFCC03}" type="presOf" srcId="{470BFCB0-34C1-43B1-9EA9-08A8B6D08D3B}" destId="{A7C86C98-97E8-4A8B-9FA9-5F902F856154}" srcOrd="0" destOrd="0" presId="urn:microsoft.com/office/officeart/2005/8/layout/pyramid2"/>
    <dgm:cxn modelId="{A26CE8B5-FD26-46C4-8119-0D6C2DC1D6CC}" srcId="{D0214C06-A6D5-4731-800F-26D775FA6C17}" destId="{ACC8D7CA-4720-4C17-BBA4-D7C0924FB12F}" srcOrd="0" destOrd="0" parTransId="{99339E98-31DF-4B26-BEC4-5E418D5C58C7}" sibTransId="{BC6FDCE6-7325-4860-A023-7EF5317CF6A3}"/>
    <dgm:cxn modelId="{7DC38FC6-3BAA-4707-9E8A-ECA9DB3CA081}" type="presParOf" srcId="{2B9845F5-854C-413C-89D5-C0BBB5755417}" destId="{FAE01E7E-84E4-4A75-8889-80F66BDA8A8F}" srcOrd="0" destOrd="0" presId="urn:microsoft.com/office/officeart/2005/8/layout/pyramid2"/>
    <dgm:cxn modelId="{59FBA060-C3BA-4D14-BB24-42E2477421B4}" type="presParOf" srcId="{2B9845F5-854C-413C-89D5-C0BBB5755417}" destId="{34586E09-4B9E-4C35-AF84-C4F99D094B62}" srcOrd="1" destOrd="0" presId="urn:microsoft.com/office/officeart/2005/8/layout/pyramid2"/>
    <dgm:cxn modelId="{A3617990-B6B1-40F4-ACDC-B1EDDC12026D}" type="presParOf" srcId="{34586E09-4B9E-4C35-AF84-C4F99D094B62}" destId="{6E0918A4-7C01-4C3A-9876-EF4322D1ED49}" srcOrd="0" destOrd="0" presId="urn:microsoft.com/office/officeart/2005/8/layout/pyramid2"/>
    <dgm:cxn modelId="{B464270B-4DF1-44CE-94F2-54AAFACFB443}" type="presParOf" srcId="{34586E09-4B9E-4C35-AF84-C4F99D094B62}" destId="{03F333FD-1578-4452-92F4-8DCDAB452CDD}" srcOrd="1" destOrd="0" presId="urn:microsoft.com/office/officeart/2005/8/layout/pyramid2"/>
    <dgm:cxn modelId="{A4368088-C1E4-48F8-856B-1802957ADBBF}" type="presParOf" srcId="{34586E09-4B9E-4C35-AF84-C4F99D094B62}" destId="{A7C86C98-97E8-4A8B-9FA9-5F902F856154}" srcOrd="2" destOrd="0" presId="urn:microsoft.com/office/officeart/2005/8/layout/pyramid2"/>
    <dgm:cxn modelId="{95293E37-75EB-4431-878D-38B37085E9E4}" type="presParOf" srcId="{34586E09-4B9E-4C35-AF84-C4F99D094B62}" destId="{96503022-4789-4F3A-AE3F-48D7159D7D88}" srcOrd="3" destOrd="0" presId="urn:microsoft.com/office/officeart/2005/8/layout/pyramid2"/>
    <dgm:cxn modelId="{7577A8B4-7E31-41EF-AD6D-F16B91B9730F}" type="presParOf" srcId="{34586E09-4B9E-4C35-AF84-C4F99D094B62}" destId="{2784F70A-E700-4536-AED0-B4F3CAE455CD}" srcOrd="4" destOrd="0" presId="urn:microsoft.com/office/officeart/2005/8/layout/pyramid2"/>
    <dgm:cxn modelId="{38F929C1-7973-4E71-8B18-51FBA2D1C158}" type="presParOf" srcId="{34586E09-4B9E-4C35-AF84-C4F99D094B62}" destId="{415F5C0C-FE2D-45E2-BB44-61B0987E199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201D2-2DD7-4AC1-82D0-30FDE3A01381}" type="doc">
      <dgm:prSet loTypeId="urn:microsoft.com/office/officeart/2005/8/layout/hProcess9" loCatId="process" qsTypeId="urn:microsoft.com/office/officeart/2005/8/quickstyle/simple1" qsCatId="simple" csTypeId="urn:microsoft.com/office/officeart/2005/8/colors/accent1_4" csCatId="accent1" phldr="1"/>
      <dgm:spPr/>
    </dgm:pt>
    <dgm:pt modelId="{40BF22CB-A594-4A38-90C1-3E55EA8F7DE3}">
      <dgm:prSet phldrT="[Text]"/>
      <dgm:spPr/>
      <dgm:t>
        <a:bodyPr/>
        <a:lstStyle/>
        <a:p>
          <a:r>
            <a:rPr lang="en-US" dirty="0"/>
            <a:t>Attendance: </a:t>
          </a:r>
        </a:p>
        <a:p>
          <a:r>
            <a:rPr lang="en-US" dirty="0"/>
            <a:t>Missed more than 3 classes in 2 weeks</a:t>
          </a:r>
        </a:p>
      </dgm:t>
    </dgm:pt>
    <dgm:pt modelId="{EE219D34-5A35-4AD2-9ADF-9EA95650BE71}" type="parTrans" cxnId="{2272643F-94E5-4205-8945-8B0D28FBA3E4}">
      <dgm:prSet/>
      <dgm:spPr/>
      <dgm:t>
        <a:bodyPr/>
        <a:lstStyle/>
        <a:p>
          <a:endParaRPr lang="en-US"/>
        </a:p>
      </dgm:t>
    </dgm:pt>
    <dgm:pt modelId="{1FC2E3EF-1205-4795-A9E6-6BE85F8A04DA}" type="sibTrans" cxnId="{2272643F-94E5-4205-8945-8B0D28FBA3E4}">
      <dgm:prSet/>
      <dgm:spPr/>
      <dgm:t>
        <a:bodyPr/>
        <a:lstStyle/>
        <a:p>
          <a:endParaRPr lang="en-US"/>
        </a:p>
      </dgm:t>
    </dgm:pt>
    <dgm:pt modelId="{12D45E21-AC7D-4965-A2F0-B0ABDBAE63E1}">
      <dgm:prSet phldrT="[Text]"/>
      <dgm:spPr/>
      <dgm:t>
        <a:bodyPr/>
        <a:lstStyle/>
        <a:p>
          <a:r>
            <a:rPr lang="en-US" dirty="0"/>
            <a:t>SAGE: </a:t>
          </a:r>
        </a:p>
        <a:p>
          <a:r>
            <a:rPr lang="en-US" dirty="0"/>
            <a:t>TracFlow creates Referral created to meet with advisor</a:t>
          </a:r>
        </a:p>
      </dgm:t>
    </dgm:pt>
    <dgm:pt modelId="{A14F8116-FEDD-4A24-970B-2706BFB04E2B}" type="parTrans" cxnId="{AADFD317-0C5A-41FC-BBE5-35B89BD895D7}">
      <dgm:prSet/>
      <dgm:spPr/>
      <dgm:t>
        <a:bodyPr/>
        <a:lstStyle/>
        <a:p>
          <a:endParaRPr lang="en-US"/>
        </a:p>
      </dgm:t>
    </dgm:pt>
    <dgm:pt modelId="{E99C056A-6F96-4203-92BE-1A3C61E6CD7C}" type="sibTrans" cxnId="{AADFD317-0C5A-41FC-BBE5-35B89BD895D7}">
      <dgm:prSet/>
      <dgm:spPr/>
      <dgm:t>
        <a:bodyPr/>
        <a:lstStyle/>
        <a:p>
          <a:endParaRPr lang="en-US"/>
        </a:p>
      </dgm:t>
    </dgm:pt>
    <dgm:pt modelId="{4E200BFB-13A9-4505-8538-7E3E24246CD9}">
      <dgm:prSet phldrT="[Text]"/>
      <dgm:spPr/>
      <dgm:t>
        <a:bodyPr/>
        <a:lstStyle/>
        <a:p>
          <a:r>
            <a:rPr lang="en-US" dirty="0"/>
            <a:t>Success Plans: </a:t>
          </a:r>
        </a:p>
        <a:p>
          <a:r>
            <a:rPr lang="en-US" dirty="0"/>
            <a:t>Plan created to increase engagement </a:t>
          </a:r>
        </a:p>
      </dgm:t>
    </dgm:pt>
    <dgm:pt modelId="{B74F1AF0-3541-4283-8F00-A6C57C54A7D1}" type="parTrans" cxnId="{5D924EA0-6B69-4022-B137-1D8FADD92506}">
      <dgm:prSet/>
      <dgm:spPr/>
      <dgm:t>
        <a:bodyPr/>
        <a:lstStyle/>
        <a:p>
          <a:endParaRPr lang="en-US"/>
        </a:p>
      </dgm:t>
    </dgm:pt>
    <dgm:pt modelId="{102BFEEA-5A11-4DAD-A1F7-16D86E65A53A}" type="sibTrans" cxnId="{5D924EA0-6B69-4022-B137-1D8FADD92506}">
      <dgm:prSet/>
      <dgm:spPr/>
      <dgm:t>
        <a:bodyPr/>
        <a:lstStyle/>
        <a:p>
          <a:endParaRPr lang="en-US"/>
        </a:p>
      </dgm:t>
    </dgm:pt>
    <dgm:pt modelId="{9588AF5A-74F2-4D49-9B89-78D6FE819B7E}" type="pres">
      <dgm:prSet presAssocID="{672201D2-2DD7-4AC1-82D0-30FDE3A01381}" presName="CompostProcess" presStyleCnt="0">
        <dgm:presLayoutVars>
          <dgm:dir/>
          <dgm:resizeHandles val="exact"/>
        </dgm:presLayoutVars>
      </dgm:prSet>
      <dgm:spPr/>
    </dgm:pt>
    <dgm:pt modelId="{DF3FB9C1-60D7-4FF7-BFD0-CD2E0A9986F6}" type="pres">
      <dgm:prSet presAssocID="{672201D2-2DD7-4AC1-82D0-30FDE3A01381}" presName="arrow" presStyleLbl="bgShp" presStyleIdx="0" presStyleCnt="1"/>
      <dgm:spPr/>
    </dgm:pt>
    <dgm:pt modelId="{65F8DA57-045E-40FC-989D-55FBCCE15A43}" type="pres">
      <dgm:prSet presAssocID="{672201D2-2DD7-4AC1-82D0-30FDE3A01381}" presName="linearProcess" presStyleCnt="0"/>
      <dgm:spPr/>
    </dgm:pt>
    <dgm:pt modelId="{F3816EDD-F815-44BE-A121-ED95C9C2BE60}" type="pres">
      <dgm:prSet presAssocID="{40BF22CB-A594-4A38-90C1-3E55EA8F7DE3}" presName="textNode" presStyleLbl="node1" presStyleIdx="0" presStyleCnt="3">
        <dgm:presLayoutVars>
          <dgm:bulletEnabled val="1"/>
        </dgm:presLayoutVars>
      </dgm:prSet>
      <dgm:spPr/>
    </dgm:pt>
    <dgm:pt modelId="{FF49D1CF-695B-41DC-B974-F9C6EE0215F3}" type="pres">
      <dgm:prSet presAssocID="{1FC2E3EF-1205-4795-A9E6-6BE85F8A04DA}" presName="sibTrans" presStyleCnt="0"/>
      <dgm:spPr/>
    </dgm:pt>
    <dgm:pt modelId="{54D5E2A7-AD20-460A-9F2E-A0FECD56A184}" type="pres">
      <dgm:prSet presAssocID="{12D45E21-AC7D-4965-A2F0-B0ABDBAE63E1}" presName="textNode" presStyleLbl="node1" presStyleIdx="1" presStyleCnt="3">
        <dgm:presLayoutVars>
          <dgm:bulletEnabled val="1"/>
        </dgm:presLayoutVars>
      </dgm:prSet>
      <dgm:spPr/>
    </dgm:pt>
    <dgm:pt modelId="{626C424E-44F5-4F5C-AACD-5F26F018966A}" type="pres">
      <dgm:prSet presAssocID="{E99C056A-6F96-4203-92BE-1A3C61E6CD7C}" presName="sibTrans" presStyleCnt="0"/>
      <dgm:spPr/>
    </dgm:pt>
    <dgm:pt modelId="{F5E59F07-0265-4DCD-A4C3-21622A8CBD03}" type="pres">
      <dgm:prSet presAssocID="{4E200BFB-13A9-4505-8538-7E3E24246CD9}" presName="textNode" presStyleLbl="node1" presStyleIdx="2" presStyleCnt="3">
        <dgm:presLayoutVars>
          <dgm:bulletEnabled val="1"/>
        </dgm:presLayoutVars>
      </dgm:prSet>
      <dgm:spPr/>
    </dgm:pt>
  </dgm:ptLst>
  <dgm:cxnLst>
    <dgm:cxn modelId="{AADFD317-0C5A-41FC-BBE5-35B89BD895D7}" srcId="{672201D2-2DD7-4AC1-82D0-30FDE3A01381}" destId="{12D45E21-AC7D-4965-A2F0-B0ABDBAE63E1}" srcOrd="1" destOrd="0" parTransId="{A14F8116-FEDD-4A24-970B-2706BFB04E2B}" sibTransId="{E99C056A-6F96-4203-92BE-1A3C61E6CD7C}"/>
    <dgm:cxn modelId="{BA5DB019-7A99-4BE3-A644-4604F22EAA84}" type="presOf" srcId="{672201D2-2DD7-4AC1-82D0-30FDE3A01381}" destId="{9588AF5A-74F2-4D49-9B89-78D6FE819B7E}" srcOrd="0" destOrd="0" presId="urn:microsoft.com/office/officeart/2005/8/layout/hProcess9"/>
    <dgm:cxn modelId="{2272643F-94E5-4205-8945-8B0D28FBA3E4}" srcId="{672201D2-2DD7-4AC1-82D0-30FDE3A01381}" destId="{40BF22CB-A594-4A38-90C1-3E55EA8F7DE3}" srcOrd="0" destOrd="0" parTransId="{EE219D34-5A35-4AD2-9ADF-9EA95650BE71}" sibTransId="{1FC2E3EF-1205-4795-A9E6-6BE85F8A04DA}"/>
    <dgm:cxn modelId="{AA554F58-7953-4AE1-9E2D-77130B6DA92D}" type="presOf" srcId="{40BF22CB-A594-4A38-90C1-3E55EA8F7DE3}" destId="{F3816EDD-F815-44BE-A121-ED95C9C2BE60}" srcOrd="0" destOrd="0" presId="urn:microsoft.com/office/officeart/2005/8/layout/hProcess9"/>
    <dgm:cxn modelId="{8FD69680-C314-4FA3-AB68-58FB45BBB204}" type="presOf" srcId="{12D45E21-AC7D-4965-A2F0-B0ABDBAE63E1}" destId="{54D5E2A7-AD20-460A-9F2E-A0FECD56A184}" srcOrd="0" destOrd="0" presId="urn:microsoft.com/office/officeart/2005/8/layout/hProcess9"/>
    <dgm:cxn modelId="{5D924EA0-6B69-4022-B137-1D8FADD92506}" srcId="{672201D2-2DD7-4AC1-82D0-30FDE3A01381}" destId="{4E200BFB-13A9-4505-8538-7E3E24246CD9}" srcOrd="2" destOrd="0" parTransId="{B74F1AF0-3541-4283-8F00-A6C57C54A7D1}" sibTransId="{102BFEEA-5A11-4DAD-A1F7-16D86E65A53A}"/>
    <dgm:cxn modelId="{5D3519C4-A3C2-4F3A-BBEC-0B4676A07D93}" type="presOf" srcId="{4E200BFB-13A9-4505-8538-7E3E24246CD9}" destId="{F5E59F07-0265-4DCD-A4C3-21622A8CBD03}" srcOrd="0" destOrd="0" presId="urn:microsoft.com/office/officeart/2005/8/layout/hProcess9"/>
    <dgm:cxn modelId="{1ADDB7AC-4B54-49FA-B44E-952D60A71840}" type="presParOf" srcId="{9588AF5A-74F2-4D49-9B89-78D6FE819B7E}" destId="{DF3FB9C1-60D7-4FF7-BFD0-CD2E0A9986F6}" srcOrd="0" destOrd="0" presId="urn:microsoft.com/office/officeart/2005/8/layout/hProcess9"/>
    <dgm:cxn modelId="{F2066A14-A6B2-430E-A7D9-3E21D3F15649}" type="presParOf" srcId="{9588AF5A-74F2-4D49-9B89-78D6FE819B7E}" destId="{65F8DA57-045E-40FC-989D-55FBCCE15A43}" srcOrd="1" destOrd="0" presId="urn:microsoft.com/office/officeart/2005/8/layout/hProcess9"/>
    <dgm:cxn modelId="{CC8EE964-23E7-4EA4-9DDF-59309C29A045}" type="presParOf" srcId="{65F8DA57-045E-40FC-989D-55FBCCE15A43}" destId="{F3816EDD-F815-44BE-A121-ED95C9C2BE60}" srcOrd="0" destOrd="0" presId="urn:microsoft.com/office/officeart/2005/8/layout/hProcess9"/>
    <dgm:cxn modelId="{186FBD69-0BE7-4F40-8F45-4A3CA5E508CC}" type="presParOf" srcId="{65F8DA57-045E-40FC-989D-55FBCCE15A43}" destId="{FF49D1CF-695B-41DC-B974-F9C6EE0215F3}" srcOrd="1" destOrd="0" presId="urn:microsoft.com/office/officeart/2005/8/layout/hProcess9"/>
    <dgm:cxn modelId="{C2E2661C-39D5-4891-B952-1008B94D9379}" type="presParOf" srcId="{65F8DA57-045E-40FC-989D-55FBCCE15A43}" destId="{54D5E2A7-AD20-460A-9F2E-A0FECD56A184}" srcOrd="2" destOrd="0" presId="urn:microsoft.com/office/officeart/2005/8/layout/hProcess9"/>
    <dgm:cxn modelId="{84DCA0E2-22F0-4CE1-A457-1B5DD6D3B8D9}" type="presParOf" srcId="{65F8DA57-045E-40FC-989D-55FBCCE15A43}" destId="{626C424E-44F5-4F5C-AACD-5F26F018966A}" srcOrd="3" destOrd="0" presId="urn:microsoft.com/office/officeart/2005/8/layout/hProcess9"/>
    <dgm:cxn modelId="{31912057-6B2C-4AE3-B8A2-B6E64C986659}" type="presParOf" srcId="{65F8DA57-045E-40FC-989D-55FBCCE15A43}" destId="{F5E59F07-0265-4DCD-A4C3-21622A8CBD0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01E7E-84E4-4A75-8889-80F66BDA8A8F}">
      <dsp:nvSpPr>
        <dsp:cNvPr id="0" name=""/>
        <dsp:cNvSpPr/>
      </dsp:nvSpPr>
      <dsp:spPr>
        <a:xfrm>
          <a:off x="0" y="0"/>
          <a:ext cx="3342860" cy="4117977"/>
        </a:xfrm>
        <a:prstGeom prst="triangl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918A4-7C01-4C3A-9876-EF4322D1ED49}">
      <dsp:nvSpPr>
        <dsp:cNvPr id="0" name=""/>
        <dsp:cNvSpPr/>
      </dsp:nvSpPr>
      <dsp:spPr>
        <a:xfrm>
          <a:off x="1671430" y="414009"/>
          <a:ext cx="2172859" cy="974802"/>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Meet with Consultant</a:t>
          </a:r>
        </a:p>
      </dsp:txBody>
      <dsp:txXfrm>
        <a:off x="1719016" y="461595"/>
        <a:ext cx="2077687" cy="879630"/>
      </dsp:txXfrm>
    </dsp:sp>
    <dsp:sp modelId="{A7C86C98-97E8-4A8B-9FA9-5F902F856154}">
      <dsp:nvSpPr>
        <dsp:cNvPr id="0" name=""/>
        <dsp:cNvSpPr/>
      </dsp:nvSpPr>
      <dsp:spPr>
        <a:xfrm>
          <a:off x="1671430" y="1510662"/>
          <a:ext cx="2172859" cy="974802"/>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Complete Wellness Survey</a:t>
          </a:r>
        </a:p>
      </dsp:txBody>
      <dsp:txXfrm>
        <a:off x="1719016" y="1558248"/>
        <a:ext cx="2077687" cy="879630"/>
      </dsp:txXfrm>
    </dsp:sp>
    <dsp:sp modelId="{2784F70A-E700-4536-AED0-B4F3CAE455CD}">
      <dsp:nvSpPr>
        <dsp:cNvPr id="0" name=""/>
        <dsp:cNvSpPr/>
      </dsp:nvSpPr>
      <dsp:spPr>
        <a:xfrm>
          <a:off x="1671430" y="2607314"/>
          <a:ext cx="2172859" cy="974802"/>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Attend Study Session</a:t>
          </a:r>
        </a:p>
      </dsp:txBody>
      <dsp:txXfrm>
        <a:off x="1719016" y="2654900"/>
        <a:ext cx="2077687" cy="879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FB9C1-60D7-4FF7-BFD0-CD2E0A9986F6}">
      <dsp:nvSpPr>
        <dsp:cNvPr id="0" name=""/>
        <dsp:cNvSpPr/>
      </dsp:nvSpPr>
      <dsp:spPr>
        <a:xfrm>
          <a:off x="649985" y="0"/>
          <a:ext cx="7366508" cy="4876800"/>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16EDD-F815-44BE-A121-ED95C9C2BE60}">
      <dsp:nvSpPr>
        <dsp:cNvPr id="0" name=""/>
        <dsp:cNvSpPr/>
      </dsp:nvSpPr>
      <dsp:spPr>
        <a:xfrm>
          <a:off x="4231" y="1463040"/>
          <a:ext cx="2792908" cy="195072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Attendance: </a:t>
          </a:r>
        </a:p>
        <a:p>
          <a:pPr marL="0" lvl="0" indent="0" algn="ctr" defTabSz="1066800">
            <a:lnSpc>
              <a:spcPct val="90000"/>
            </a:lnSpc>
            <a:spcBef>
              <a:spcPct val="0"/>
            </a:spcBef>
            <a:spcAft>
              <a:spcPct val="35000"/>
            </a:spcAft>
            <a:buNone/>
          </a:pPr>
          <a:r>
            <a:rPr lang="en-US" sz="2400" kern="1200" dirty="0"/>
            <a:t>Missed more than 3 classes in 2 weeks</a:t>
          </a:r>
        </a:p>
      </dsp:txBody>
      <dsp:txXfrm>
        <a:off x="99457" y="1558266"/>
        <a:ext cx="2602456" cy="1760268"/>
      </dsp:txXfrm>
    </dsp:sp>
    <dsp:sp modelId="{54D5E2A7-AD20-460A-9F2E-A0FECD56A184}">
      <dsp:nvSpPr>
        <dsp:cNvPr id="0" name=""/>
        <dsp:cNvSpPr/>
      </dsp:nvSpPr>
      <dsp:spPr>
        <a:xfrm>
          <a:off x="2936785" y="1463040"/>
          <a:ext cx="2792908" cy="1950720"/>
        </a:xfrm>
        <a:prstGeom prst="roundRect">
          <a:avLst/>
        </a:prstGeom>
        <a:solidFill>
          <a:schemeClr val="accent1">
            <a:shade val="50000"/>
            <a:hueOff val="-332787"/>
            <a:satOff val="-24045"/>
            <a:lumOff val="3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SAGE: </a:t>
          </a:r>
        </a:p>
        <a:p>
          <a:pPr marL="0" lvl="0" indent="0" algn="ctr" defTabSz="1066800">
            <a:lnSpc>
              <a:spcPct val="90000"/>
            </a:lnSpc>
            <a:spcBef>
              <a:spcPct val="0"/>
            </a:spcBef>
            <a:spcAft>
              <a:spcPct val="35000"/>
            </a:spcAft>
            <a:buNone/>
          </a:pPr>
          <a:r>
            <a:rPr lang="en-US" sz="2400" kern="1200" dirty="0"/>
            <a:t>TracFlow creates Referral created to meet with advisor</a:t>
          </a:r>
        </a:p>
      </dsp:txBody>
      <dsp:txXfrm>
        <a:off x="3032011" y="1558266"/>
        <a:ext cx="2602456" cy="1760268"/>
      </dsp:txXfrm>
    </dsp:sp>
    <dsp:sp modelId="{F5E59F07-0265-4DCD-A4C3-21622A8CBD03}">
      <dsp:nvSpPr>
        <dsp:cNvPr id="0" name=""/>
        <dsp:cNvSpPr/>
      </dsp:nvSpPr>
      <dsp:spPr>
        <a:xfrm>
          <a:off x="5869339" y="1463040"/>
          <a:ext cx="2792908" cy="1950720"/>
        </a:xfrm>
        <a:prstGeom prst="roundRect">
          <a:avLst/>
        </a:prstGeom>
        <a:solidFill>
          <a:schemeClr val="accent1">
            <a:shade val="50000"/>
            <a:hueOff val="-332787"/>
            <a:satOff val="-24045"/>
            <a:lumOff val="3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Success Plans: </a:t>
          </a:r>
        </a:p>
        <a:p>
          <a:pPr marL="0" lvl="0" indent="0" algn="ctr" defTabSz="1066800">
            <a:lnSpc>
              <a:spcPct val="90000"/>
            </a:lnSpc>
            <a:spcBef>
              <a:spcPct val="0"/>
            </a:spcBef>
            <a:spcAft>
              <a:spcPct val="35000"/>
            </a:spcAft>
            <a:buNone/>
          </a:pPr>
          <a:r>
            <a:rPr lang="en-US" sz="2400" kern="1200" dirty="0"/>
            <a:t>Plan created to increase engagement </a:t>
          </a:r>
        </a:p>
      </dsp:txBody>
      <dsp:txXfrm>
        <a:off x="5964565" y="1558266"/>
        <a:ext cx="2602456" cy="17602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5DD71D7-55AC-46BD-81B3-09AB2F9EFBD8}" type="datetimeFigureOut">
              <a:rPr lang="en-US" smtClean="0"/>
              <a:t>4/1/2025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89424F-BB59-4F4E-9822-4CA3E770FFD2}" type="datetimeFigureOut">
              <a:rPr lang="en-US" smtClean="0"/>
              <a:t>4/1/2025</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o-redrock.com/index.php/TracCloud:_Attendance_List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o-redrock.com/index.php/TracCloud:_Staff_and_Consultant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iki.go-redrock.com/index.php/TracCloud:_Students_List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go-redrock.com/index.php/TracCloudGuideBasicsPayrol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conference.</a:t>
            </a:r>
          </a:p>
          <a:p>
            <a:r>
              <a:rPr lang="en-US" dirty="0">
                <a:latin typeface="Calibri" panose="020F0502020204030204" pitchFamily="34" charset="0"/>
                <a:ea typeface="Calibri" panose="020F0502020204030204" pitchFamily="34" charset="0"/>
              </a:rPr>
              <a:t>Now to bring up a few need-to-know items for this conference.</a:t>
            </a:r>
          </a:p>
          <a:p>
            <a:pPr marL="353358" indent="-353358">
              <a:buFont typeface="+mj-lt"/>
              <a:buAutoNum type="arabicPeriod"/>
            </a:pPr>
            <a:r>
              <a:rPr lang="en-US" dirty="0">
                <a:latin typeface="Calibri" panose="020F0502020204030204" pitchFamily="34" charset="0"/>
                <a:ea typeface="Times New Roman" panose="02020603050405020304" pitchFamily="18" charset="0"/>
              </a:rPr>
              <a:t>You will have access to Redrock staff at help desk in the foyer and Laura for any additional questions.  Sign up at my registration desk for these one-on-one appointments.</a:t>
            </a:r>
            <a:endParaRPr lang="en-US" dirty="0">
              <a:latin typeface="Calibri" panose="020F0502020204030204" pitchFamily="34" charset="0"/>
              <a:ea typeface="Calibri" panose="020F0502020204030204" pitchFamily="34" charset="0"/>
            </a:endParaRPr>
          </a:p>
          <a:p>
            <a:pPr marL="353358" indent="-353358">
              <a:buFont typeface="+mj-lt"/>
              <a:buAutoNum type="arabicPeriod"/>
            </a:pPr>
            <a:r>
              <a:rPr lang="en-US" dirty="0">
                <a:latin typeface="Calibri" panose="020F0502020204030204" pitchFamily="34" charset="0"/>
                <a:ea typeface="Times New Roman" panose="02020603050405020304" pitchFamily="18" charset="0"/>
              </a:rPr>
              <a:t>If you have not already connected, the WIFI password is Meeting and Helpdesk will have it if need to reconnect.  It is also on the back of your name badges.  I encourage you to pull out your laptop or tablet now and log into your system.  You can follow along with the demo or other sessions.  For my demo, your system may look different as you might not have access to all the features.  If you see something you’d like, </a:t>
            </a:r>
            <a:r>
              <a:rPr lang="en-US" b="1" dirty="0">
                <a:latin typeface="Calibri" panose="020F0502020204030204" pitchFamily="34" charset="0"/>
                <a:ea typeface="Times New Roman" panose="02020603050405020304" pitchFamily="18" charset="0"/>
              </a:rPr>
              <a:t>take notes.  We included pen and notepad </a:t>
            </a:r>
            <a:r>
              <a:rPr lang="en-US" dirty="0">
                <a:latin typeface="Calibri" panose="020F0502020204030204" pitchFamily="34" charset="0"/>
                <a:ea typeface="Times New Roman" panose="02020603050405020304" pitchFamily="18" charset="0"/>
              </a:rPr>
              <a:t>in your registration bag.</a:t>
            </a:r>
            <a:endParaRPr lang="en-US" dirty="0">
              <a:latin typeface="Calibri" panose="020F0502020204030204" pitchFamily="34" charset="0"/>
              <a:ea typeface="Calibri" panose="020F0502020204030204" pitchFamily="34" charset="0"/>
            </a:endParaRPr>
          </a:p>
          <a:p>
            <a:pPr marL="353358" indent="-353358">
              <a:buFont typeface="+mj-lt"/>
              <a:buAutoNum type="arabicPeriod"/>
            </a:pPr>
            <a:r>
              <a:rPr lang="en-US" dirty="0">
                <a:latin typeface="Calibri" panose="020F0502020204030204" pitchFamily="34" charset="0"/>
                <a:ea typeface="Times New Roman" panose="02020603050405020304" pitchFamily="18" charset="0"/>
              </a:rPr>
              <a:t>We have a Wiki you can use to download any PowerPoint and handout guide related to the sessions you see throughout the conference or if you miss one, we have you covered.  You can get to that by going to our URL, click on support, and then Wiki.</a:t>
            </a:r>
            <a:endParaRPr lang="en-US" dirty="0">
              <a:latin typeface="Calibri" panose="020F0502020204030204" pitchFamily="34" charset="0"/>
              <a:ea typeface="Calibri" panose="020F0502020204030204" pitchFamily="34" charset="0"/>
            </a:endParaRPr>
          </a:p>
          <a:p>
            <a:pPr marL="353358" indent="-353358">
              <a:buFont typeface="+mj-lt"/>
              <a:buAutoNum type="arabicPeriod"/>
            </a:pPr>
            <a:r>
              <a:rPr lang="en-US" dirty="0">
                <a:latin typeface="Calibri" panose="020F0502020204030204" pitchFamily="34" charset="0"/>
                <a:ea typeface="Times New Roman" panose="02020603050405020304" pitchFamily="18" charset="0"/>
              </a:rPr>
              <a:t>We are excited to announce a discount for all the modules.  10% off any new feature if I have the payment or PO by 5/15/25.  See me for a quote.</a:t>
            </a:r>
          </a:p>
          <a:p>
            <a:pPr marL="353358" indent="-353358">
              <a:buFont typeface="+mj-lt"/>
              <a:buAutoNum type="arabicPeriod"/>
            </a:pPr>
            <a:r>
              <a:rPr lang="en-US" dirty="0">
                <a:latin typeface="Calibri" panose="020F0502020204030204" pitchFamily="34" charset="0"/>
                <a:ea typeface="Times New Roman" panose="02020603050405020304" pitchFamily="18" charset="0"/>
              </a:rPr>
              <a:t>Events: Dinner included- tonight we have dinner by the pool with a band at 5pm, Thursday, come join the Redrock staff for dinner in Maricopa room at 5pm.</a:t>
            </a:r>
            <a:endParaRPr lang="en-US" dirty="0">
              <a:latin typeface="Calibri" panose="020F0502020204030204" pitchFamily="34" charset="0"/>
              <a:ea typeface="Calibri" panose="020F0502020204030204" pitchFamily="34" charset="0"/>
            </a:endParaRPr>
          </a:p>
          <a:p>
            <a:pPr marL="353358" indent="-353358">
              <a:buFont typeface="+mj-lt"/>
              <a:buAutoNum type="arabicPeriod"/>
            </a:pPr>
            <a:r>
              <a:rPr lang="en-US" dirty="0">
                <a:latin typeface="Calibri" panose="020F0502020204030204" pitchFamily="34" charset="0"/>
                <a:ea typeface="Times New Roman" panose="02020603050405020304" pitchFamily="18" charset="0"/>
              </a:rPr>
              <a:t>Last items, please help us by filling out the session evaluation forms after every session you attend.</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52402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7787" y="4342170"/>
            <a:ext cx="6823045" cy="3168610"/>
          </a:xfrm>
        </p:spPr>
        <p:txBody>
          <a:bodyPr/>
          <a:lstStyle/>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Schedule an appointment.   Tutoring by subject and reason.  (You set what fields you’d like students to need to choose from).Accounting, quiz, search.  A list will populate with the options with consultants able to provide help in those courses.  </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Green- one-on-one, Yellow-group, Blue-drop in, and Purple-asynchronous</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Each of the bolded fields can be clicked on or hovered over for more information.  Once the student finds a date and time that works, they click on it.  If you allow, they can choose the modality (in-person, online, phone).  They can add context, upload documents, or list any skills or accommodations needed.  If no date and time works for them, they can submit that so you have a better idea of when it is needed or find a time that does.  Once they schedule an appointment, it will show on their dashboard.  If they asynchronous meeting, they can see the progress on the dashboard as well.  The red circle shows an unread message.  You can either have TracCloud allow students to conclude the session or the staff.  To see more on the student view, there is a session tomorrow morning at 8:55am</a:t>
            </a:r>
          </a:p>
        </p:txBody>
      </p:sp>
      <p:sp>
        <p:nvSpPr>
          <p:cNvPr id="4" name="Slide Number Placeholder 3"/>
          <p:cNvSpPr>
            <a:spLocks noGrp="1"/>
          </p:cNvSpPr>
          <p:nvPr>
            <p:ph type="sldNum" sz="quarter" idx="5"/>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73296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elvetica Neue"/>
              </a:rPr>
              <a:t>Student </a:t>
            </a:r>
            <a:r>
              <a:rPr lang="en-US" b="0" i="0" u="none" strike="noStrike" dirty="0">
                <a:solidFill>
                  <a:srgbClr val="0645AD"/>
                </a:solidFill>
                <a:effectLst/>
                <a:latin typeface="Helvetica Neue"/>
                <a:hlinkClick r:id="rId3" tooltip="TracCloud: Attendance Listing"/>
              </a:rPr>
              <a:t>Visits</a:t>
            </a:r>
            <a:r>
              <a:rPr lang="en-US" b="0" i="0" dirty="0">
                <a:solidFill>
                  <a:srgbClr val="222222"/>
                </a:solidFill>
                <a:effectLst/>
                <a:latin typeface="Helvetica Neue"/>
              </a:rPr>
              <a:t> allow you to record when your students met with consultants. There are several options available for creating these visits, including real-time options like the </a:t>
            </a:r>
            <a:r>
              <a:rPr lang="en-US" b="1" i="0" dirty="0">
                <a:solidFill>
                  <a:srgbClr val="222222"/>
                </a:solidFill>
                <a:effectLst/>
                <a:latin typeface="Helvetica Neue"/>
              </a:rPr>
              <a:t>Log Listing</a:t>
            </a:r>
            <a:r>
              <a:rPr lang="en-US" b="0" i="0" dirty="0">
                <a:solidFill>
                  <a:srgbClr val="222222"/>
                </a:solidFill>
                <a:effectLst/>
                <a:latin typeface="Helvetica Neue"/>
              </a:rPr>
              <a:t> or </a:t>
            </a:r>
            <a:r>
              <a:rPr lang="en-US" b="1" i="0" dirty="0">
                <a:solidFill>
                  <a:srgbClr val="222222"/>
                </a:solidFill>
                <a:effectLst/>
                <a:latin typeface="Helvetica Neue"/>
              </a:rPr>
              <a:t>Kiosk</a:t>
            </a:r>
            <a:r>
              <a:rPr lang="en-US" b="0" i="0" dirty="0">
                <a:solidFill>
                  <a:srgbClr val="222222"/>
                </a:solidFill>
                <a:effectLst/>
                <a:latin typeface="Helvetica Neue"/>
              </a:rPr>
              <a:t>, used by staff and students respectively. </a:t>
            </a:r>
            <a:r>
              <a:rPr lang="en-US" b="1" i="0" dirty="0">
                <a:solidFill>
                  <a:srgbClr val="222222"/>
                </a:solidFill>
                <a:effectLst/>
                <a:latin typeface="Helvetica Neue"/>
              </a:rPr>
              <a:t>Quick Visits</a:t>
            </a:r>
            <a:r>
              <a:rPr lang="en-US" b="0" i="0" dirty="0">
                <a:solidFill>
                  <a:srgbClr val="222222"/>
                </a:solidFill>
                <a:effectLst/>
                <a:latin typeface="Helvetica Neue"/>
              </a:rPr>
              <a:t> can be used to create visits from scratch, and </a:t>
            </a:r>
            <a:r>
              <a:rPr lang="en-US" b="1" i="0" dirty="0">
                <a:solidFill>
                  <a:srgbClr val="222222"/>
                </a:solidFill>
                <a:effectLst/>
                <a:latin typeface="Helvetica Neue"/>
              </a:rPr>
              <a:t>Batch Visits</a:t>
            </a:r>
            <a:r>
              <a:rPr lang="en-US" b="0" i="0" dirty="0">
                <a:solidFill>
                  <a:srgbClr val="222222"/>
                </a:solidFill>
                <a:effectLst/>
                <a:latin typeface="Helvetica Neue"/>
              </a:rPr>
              <a:t> provides several tools for recording visits in bulk. There are even automated options for online appointments or when a staff mark appointments as attended manually</a:t>
            </a:r>
          </a:p>
          <a:p>
            <a:r>
              <a:rPr lang="en-US" b="0" i="0" dirty="0">
                <a:solidFill>
                  <a:srgbClr val="222222"/>
                </a:solidFill>
                <a:effectLst/>
                <a:latin typeface="Helvetica Neue"/>
              </a:rPr>
              <a:t>Read Visit Types</a:t>
            </a:r>
          </a:p>
          <a:p>
            <a:r>
              <a:rPr lang="en-US" b="0" i="0" dirty="0">
                <a:solidFill>
                  <a:srgbClr val="222222"/>
                </a:solidFill>
                <a:effectLst/>
                <a:latin typeface="Helvetica Neue"/>
              </a:rPr>
              <a:t>See Kiosk QR code option</a:t>
            </a:r>
          </a:p>
          <a:p>
            <a:r>
              <a:rPr lang="en-US" b="0" i="0" dirty="0">
                <a:solidFill>
                  <a:srgbClr val="222222"/>
                </a:solidFill>
                <a:effectLst/>
                <a:latin typeface="Helvetica Neue"/>
              </a:rPr>
              <a:t>For more details on visits, you can see Iliana’s session tomorrow at 11 am.  </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51700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entire session devoted to just reports, so I will just to a high lever overview.  You can create a report on any field in TracCloud.  Creating custom reports can be daunting, so we have dozens of already created reports in TracCloud.  </a:t>
            </a:r>
          </a:p>
          <a:p>
            <a:r>
              <a:rPr lang="en-US" dirty="0"/>
              <a:t>Reports can also be automated and emailed.</a:t>
            </a:r>
          </a:p>
          <a:p>
            <a:r>
              <a:rPr lang="en-US" dirty="0"/>
              <a:t>If you have a report used often, you can save it as a favorite.  </a:t>
            </a:r>
          </a:p>
          <a:p>
            <a:r>
              <a:rPr lang="en-US" dirty="0"/>
              <a:t>I had this report export to a CSV.  </a:t>
            </a:r>
          </a:p>
          <a:p>
            <a:r>
              <a:rPr lang="en-US" dirty="0"/>
              <a:t>Erick’s session on reporting is tomorrow at 1pm and Luis on Friday at 1pm.</a:t>
            </a:r>
          </a:p>
        </p:txBody>
      </p:sp>
      <p:sp>
        <p:nvSpPr>
          <p:cNvPr id="4" name="Slide Number Placeholder 3"/>
          <p:cNvSpPr>
            <a:spLocks noGrp="1"/>
          </p:cNvSpPr>
          <p:nvPr>
            <p:ph type="sldNum" sz="quarter" idx="5"/>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282362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kern="100" dirty="0">
                <a:latin typeface="Calibri" panose="020F0502020204030204" pitchFamily="34" charset="0"/>
                <a:ea typeface="Calibri" panose="020F0502020204030204" pitchFamily="34" charset="0"/>
                <a:cs typeface="Times New Roman" panose="02020603050405020304" pitchFamily="18" charset="0"/>
              </a:rPr>
              <a:t>The SurveyTrac feature allows you to send surveys to students and staff to collect information about their recent visits, Success Plans, or manually send a survey to a list of students. These surveys can contain an unlimited number of questions, be initiated by over a dozen different criteria, and you can report on responses after the fact. There are practically endless combinations of survey types and questions available to create.</a:t>
            </a:r>
          </a:p>
          <a:p>
            <a:r>
              <a:rPr lang="en-US" dirty="0"/>
              <a:t>More important than just taking the survey, is acting on those results.  Reports.</a:t>
            </a:r>
          </a:p>
          <a:p>
            <a:r>
              <a:rPr lang="en-US" dirty="0"/>
              <a:t>The SurveyTrac session is tomorrow at 8:55am.</a:t>
            </a:r>
          </a:p>
        </p:txBody>
      </p:sp>
      <p:sp>
        <p:nvSpPr>
          <p:cNvPr id="4" name="Slide Number Placeholder 3"/>
          <p:cNvSpPr>
            <a:spLocks noGrp="1"/>
          </p:cNvSpPr>
          <p:nvPr>
            <p:ph type="sldNum" sz="quarter" idx="5"/>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289654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2289">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TracCloud provides the ability to track the hours and pay rates of your consultants based on different work types and pay bases. You can then base other system functionality on whether or not a consultant is logged in for work, and report on this payroll data after the fact. Funds can also be used to define pay rates and to group data in reports.</a:t>
            </a:r>
          </a:p>
          <a:p>
            <a:pPr marL="942289" defTabSz="942289">
              <a:lnSpc>
                <a:spcPct val="107000"/>
              </a:lnSpc>
              <a:spcAft>
                <a:spcPts val="824"/>
              </a:spcAft>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Certifications:  You now have one area to manage your staff certifications, such as CRLA certifications, nursing accreditations, or skill endorsements.  </a:t>
            </a:r>
          </a:p>
        </p:txBody>
      </p:sp>
      <p:sp>
        <p:nvSpPr>
          <p:cNvPr id="4" name="Slide Number Placeholder 3"/>
          <p:cNvSpPr>
            <a:spLocks noGrp="1"/>
          </p:cNvSpPr>
          <p:nvPr>
            <p:ph type="sldNum" sz="quarter" idx="5"/>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271831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Calibri" panose="020F0502020204030204" pitchFamily="34" charset="0"/>
                <a:ea typeface="Calibri" panose="020F0502020204030204" pitchFamily="34" charset="0"/>
                <a:cs typeface="Times New Roman" panose="02020603050405020304" pitchFamily="18" charset="0"/>
              </a:rPr>
              <a:t>Whiteboard provides a live virtual environment for students and consultants to work together in tutoring, writing, or advising scenarios.  Whiteboard provides tools for </a:t>
            </a:r>
            <a:r>
              <a:rPr lang="en-US" sz="190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tooltip="TracCloud: Staff and Consultants"/>
              </a:rPr>
              <a:t>consultants</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sz="190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4" tooltip="TracCloud: Students Listing"/>
              </a:rPr>
              <a:t>students</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work out mathematical graphs and equations, review papers, or share documents.</a:t>
            </a:r>
          </a:p>
          <a:p>
            <a:r>
              <a:rPr lang="en-US" sz="1900" dirty="0">
                <a:latin typeface="Calibri" panose="020F0502020204030204" pitchFamily="34" charset="0"/>
                <a:ea typeface="Calibri" panose="020F0502020204030204" pitchFamily="34" charset="0"/>
                <a:cs typeface="Times New Roman" panose="02020603050405020304" pitchFamily="18" charset="0"/>
              </a:rPr>
              <a:t>Q2 Tables offers a unique approach to attendance tracking specifically for study table centers, tracking the total time a student spends in the center in addition to recording the individual </a:t>
            </a:r>
            <a:r>
              <a:rPr lang="en-US" sz="1900" i="1" dirty="0">
                <a:latin typeface="Calibri" panose="020F0502020204030204" pitchFamily="34" charset="0"/>
                <a:ea typeface="Calibri" panose="020F0502020204030204" pitchFamily="34" charset="0"/>
                <a:cs typeface="Times New Roman" panose="02020603050405020304" pitchFamily="18" charset="0"/>
              </a:rPr>
              <a:t>table visits</a:t>
            </a:r>
            <a:r>
              <a:rPr lang="en-US" sz="1900" dirty="0">
                <a:latin typeface="Calibri" panose="020F0502020204030204" pitchFamily="34" charset="0"/>
                <a:ea typeface="Calibri" panose="020F0502020204030204" pitchFamily="34" charset="0"/>
                <a:cs typeface="Times New Roman" panose="02020603050405020304" pitchFamily="18" charset="0"/>
              </a:rPr>
              <a:t> where students received help from consultants. Students begin their center visit studying independently while having the ability to request assistance as needed.  (Session on Q2 study tables tomorrow at 10am.)</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287527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Other Options: Workshops.  If you have any type of workshop or even where you want to track attendance or have students reserve their spot, you can with TracCloud.  This could be for registration events, prospective student events, subject based workshops, and more.   </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For an event, a QR code is created in the batch visits and students can just log in and if you’d like, log out. Reports on these events are available. </a:t>
            </a:r>
          </a:p>
          <a:p>
            <a:pPr defTabSz="942289">
              <a:lnSpc>
                <a:spcPct val="107000"/>
              </a:lnSpc>
              <a:spcAft>
                <a:spcPts val="824"/>
              </a:spcAft>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Or Track enrollment and attendance separately at special events (such as new student orientation or class events) and workshops.  You can view and report on how many students were signed up and what percentage actually attended.  With our events and workshops tracking, student engagement increases.  </a:t>
            </a:r>
          </a:p>
          <a:p>
            <a:pPr>
              <a:lnSpc>
                <a:spcPct val="107000"/>
              </a:lnSpc>
              <a:spcAft>
                <a:spcPts val="824"/>
              </a:spcAft>
            </a:pP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2309180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Calibri" panose="020F0502020204030204" pitchFamily="34" charset="0"/>
                <a:ea typeface="Calibri" panose="020F0502020204030204" pitchFamily="34" charset="0"/>
                <a:cs typeface="Times New Roman" panose="02020603050405020304" pitchFamily="18" charset="0"/>
              </a:rPr>
              <a:t>Resources:  TracCloud gives you the capability to track resources, such as graphing calculators, laptops, or CPR dummies. </a:t>
            </a:r>
          </a:p>
          <a:p>
            <a:r>
              <a:rPr lang="en-US" sz="1900" dirty="0">
                <a:latin typeface="Calibri" panose="020F0502020204030204" pitchFamily="34" charset="0"/>
                <a:ea typeface="Calibri" panose="020F0502020204030204" pitchFamily="34" charset="0"/>
                <a:cs typeface="Times New Roman" panose="02020603050405020304" pitchFamily="18" charset="0"/>
              </a:rPr>
              <a:t>Can be reserved ahead of time.  </a:t>
            </a:r>
          </a:p>
          <a:p>
            <a:r>
              <a:rPr lang="en-US" sz="1900" dirty="0">
                <a:latin typeface="Calibri" panose="020F0502020204030204" pitchFamily="34" charset="0"/>
                <a:ea typeface="Calibri" panose="020F0502020204030204" pitchFamily="34" charset="0"/>
                <a:cs typeface="Times New Roman" panose="02020603050405020304" pitchFamily="18" charset="0"/>
              </a:rPr>
              <a:t>Also shows on student’s dashboard.</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52234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feature is our attendance tracking. </a:t>
            </a:r>
            <a:r>
              <a:rPr lang="en-US" sz="1900" dirty="0">
                <a:latin typeface="Calibri" panose="020F0502020204030204" pitchFamily="34" charset="0"/>
                <a:ea typeface="Calibri" panose="020F0502020204030204" pitchFamily="34" charset="0"/>
                <a:cs typeface="Times New Roman" panose="02020603050405020304" pitchFamily="18" charset="0"/>
              </a:rPr>
              <a:t>Attendance and absences can be recorded by staff members or faculty.  Institutions can use this data to predict patterns of behavior that lead to changes in retention rates. </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240999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SAGE (Student Alerts and Grouped Events) is our early alert/referral features.  It allows your faculty members to submit referrals, progress reports, or evaluations for the students enrolled in their courses. Based on the choices made while creating the referral, an automated email could be sent out to the student's assigned advisor, a professor, or otherwise, that way you and your staff can be as proactive as possible in helping your students.</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Like many features, SAGE can be as simple or robust as you’d like.  You can have a single button where faculty hit referral, or have many different referral options and reasons that get sent to different people.  :am</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Iliana will be presenting SAGE on Friday at </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ASK: For those using SAGE, what are some of your referral reasons?</a:t>
            </a:r>
          </a:p>
        </p:txBody>
      </p:sp>
      <p:sp>
        <p:nvSpPr>
          <p:cNvPr id="4" name="Slide Number Placeholder 3"/>
          <p:cNvSpPr>
            <a:spLocks noGrp="1"/>
          </p:cNvSpPr>
          <p:nvPr>
            <p:ph type="sldNum" sz="quarter" idx="5"/>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285706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a:t>
            </a:r>
          </a:p>
          <a:p>
            <a:r>
              <a:rPr lang="en-US" dirty="0"/>
              <a:t>Redrock Software, Corp was created more than 30+ years ago when local CC came to Kelly for a need in their fitness center, then tutoring, then advising…  </a:t>
            </a:r>
          </a:p>
          <a:p>
            <a:r>
              <a:rPr lang="en-US" dirty="0"/>
              <a:t>Unique aspect:  Only scheduling</a:t>
            </a:r>
            <a:r>
              <a:rPr lang="en-US" baseline="0" dirty="0"/>
              <a:t> and reporting </a:t>
            </a:r>
            <a:r>
              <a:rPr lang="en-US" dirty="0"/>
              <a:t>software designed specifically for universities and colleges.  Features and functions added by suggestions from clients.  Something you want it to do?  Ask us,  There is a good chance Kelly can make it happen.</a:t>
            </a:r>
          </a:p>
          <a:p>
            <a:r>
              <a:rPr lang="en-US" dirty="0"/>
              <a:t>Platform: web-based (not app) and cloud (AWS)  Nic has session at 4 about security and the cloud.</a:t>
            </a:r>
          </a:p>
          <a:p>
            <a:r>
              <a:rPr lang="en-US" dirty="0"/>
              <a:t>Versatile:  </a:t>
            </a:r>
            <a:r>
              <a:rPr lang="en-US" b="1" dirty="0"/>
              <a:t>hammer analogy.  Not only versatile</a:t>
            </a:r>
            <a:r>
              <a:rPr lang="en-US" b="1" baseline="0" dirty="0"/>
              <a:t> in function, but pricing options as well</a:t>
            </a:r>
            <a:endParaRPr lang="en-US" b="1" dirty="0"/>
          </a:p>
          <a:p>
            <a:r>
              <a:rPr lang="en-US" dirty="0"/>
              <a:t>Purpose:  Track student interactions to increase student success.  This is done through recording appointments, visits, attendance in class or at special events, surveys, early alerts, success plans, and more.  </a:t>
            </a:r>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230697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SuccessPlans allows you to create a plan with a series of steps.  These steps could be a visit to a center, meeting with a specific consultant, uploading a document, or spending X amount of time at a center.  Once a student has a plan assigned, they can receive emails regarding the next steps.  The student can see the due date and progress on their dashboard.  Staff can see that information and run reports as well.  Once a plan is complete, you also have the option of having a second plan in place and ready to go. Aidan will be presenting more on Success Plans tomorrow at 3:05pm.</a:t>
            </a:r>
          </a:p>
          <a:p>
            <a:pPr defTabSz="942289">
              <a:defRPr/>
            </a:pPr>
            <a:r>
              <a:rPr lang="en-US" sz="1900" dirty="0">
                <a:latin typeface="Calibri" panose="020F0502020204030204" pitchFamily="34" charset="0"/>
                <a:ea typeface="Calibri" panose="020F0502020204030204" pitchFamily="34" charset="0"/>
                <a:cs typeface="Times New Roman" panose="02020603050405020304" pitchFamily="18" charset="0"/>
              </a:rPr>
              <a:t>Work Plans is similar to Success Plans, but for staff.  Our customer, Latrice Bowman, will be showing how they use work plans in her session tomorrow at 2pm.</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1670206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TracFlow:  </a:t>
            </a:r>
            <a:r>
              <a:rPr lang="en-US" b="0" i="0" dirty="0">
                <a:solidFill>
                  <a:srgbClr val="222222"/>
                </a:solidFill>
                <a:effectLst/>
                <a:latin typeface="Helvetica Neue"/>
              </a:rPr>
              <a:t>TracFlows enable you to automate a wide range of actions within TracCloud, functioning as a programming language specifically designed for TracCloud. TracFlow automations can be used to dynamically configure TracCloud to execute a series of actions that replicate processes at your campus. These actions can be scheduled events or triggered by specific actions within the system. When activated, a TracFlow can perform various tasks, including sending emails, modifying records, and creating new referrals or surveys.</a:t>
            </a:r>
          </a:p>
          <a:p>
            <a:endParaRPr lang="en-US" dirty="0"/>
          </a:p>
          <a:p>
            <a:r>
              <a:rPr lang="en-US" dirty="0"/>
              <a:t>So, what can TracCloud do for you?  It depends on how you use the tool.  </a:t>
            </a:r>
          </a:p>
          <a:p>
            <a:r>
              <a:rPr lang="en-US" dirty="0"/>
              <a:t>Will you build a bookshelf or a house?</a:t>
            </a:r>
          </a:p>
        </p:txBody>
      </p:sp>
      <p:sp>
        <p:nvSpPr>
          <p:cNvPr id="4" name="Slide Number Placeholder 3"/>
          <p:cNvSpPr>
            <a:spLocks noGrp="1"/>
          </p:cNvSpPr>
          <p:nvPr>
            <p:ph type="sldNum" sz="quarter" idx="5"/>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243998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Aidan has a whole session on What’s New at 3 today,</a:t>
            </a:r>
            <a:r>
              <a:rPr lang="en-US" baseline="0" dirty="0"/>
              <a:t> so I’ve only listed some here.   There are over 250 from the past year. </a:t>
            </a:r>
          </a:p>
          <a:p>
            <a:r>
              <a:rPr lang="en-US" baseline="0" dirty="0"/>
              <a:t>What’s Coming: Kelly time to think?</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189152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restructured pricing and features the end of 2024, so the tiers you see listed may not apply to you exactly.  Many of you are in our grandfathered pricing.  Moving forward, purchases will look take place in the tiers, but we are flexible. </a:t>
            </a:r>
            <a:endParaRPr lang="en-US" dirty="0"/>
          </a:p>
          <a:p>
            <a:r>
              <a:rPr lang="en-US" dirty="0"/>
              <a:t>Will</a:t>
            </a:r>
            <a:r>
              <a:rPr lang="en-US" baseline="0" dirty="0"/>
              <a:t> start on the dashboard, but we will review items based on the tier they are available in, so we will jump around when looking at the dashboard.  </a:t>
            </a:r>
          </a:p>
          <a:p>
            <a:r>
              <a:rPr lang="en-US" baseline="0" dirty="0"/>
              <a:t>This list of features does not list everything in TracCloud, just some of the highlights.  Widgets, TracFlows, photos, announcements, and more are features in TracCloud, but not listed here.</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40822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begin demoing.  For most of the pages, my demo will show what it looks like from as sys admin view.  </a:t>
            </a:r>
          </a:p>
          <a:p>
            <a:r>
              <a:rPr lang="en-US" baseline="0" dirty="0"/>
              <a:t>This demo show WHAT TracCloud can do, not HOW to do it.  The remaining of the conference is the How-to part.  </a:t>
            </a:r>
          </a:p>
          <a:p>
            <a:r>
              <a:rPr lang="en-US" baseline="0" dirty="0"/>
              <a:t>Another building analogy for you.  Much like entering a building on your campus, there are several ways you can get to various features in TracCloud. </a:t>
            </a:r>
            <a:r>
              <a:rPr lang="en-US" dirty="0"/>
              <a:t>The dashboard gives us</a:t>
            </a:r>
            <a:r>
              <a:rPr lang="en-US" baseline="0" dirty="0"/>
              <a:t> quick access to some of our most common features. </a:t>
            </a:r>
          </a:p>
          <a:p>
            <a:r>
              <a:rPr lang="en-US" baseline="0" dirty="0"/>
              <a:t>Define a widget.</a:t>
            </a:r>
          </a:p>
          <a:p>
            <a:r>
              <a:rPr lang="en-US" baseline="0" dirty="0"/>
              <a:t>The first three widgets on the dashboard are the announcements (the green box), Welcome message (the one with the clock and “TracSystems by Redrock Software” box, and then the Watch lists.</a:t>
            </a:r>
          </a:p>
        </p:txBody>
      </p:sp>
      <p:sp>
        <p:nvSpPr>
          <p:cNvPr id="4" name="Slide Number Placeholder 3"/>
          <p:cNvSpPr>
            <a:spLocks noGrp="1"/>
          </p:cNvSpPr>
          <p:nvPr>
            <p:ph type="sldNum" sz="quarter" idx="5"/>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50340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Announcement: This can be any announcement you create. This can let staff and students know about upcoming holiday’s, any special workshops, weather related adjustments, etc…It can be a video, pictures, words.  The messages can be scheduled and displayed for a certain amount of time.  </a:t>
            </a:r>
          </a:p>
          <a:p>
            <a:pPr defTabSz="942289">
              <a:defRPr/>
            </a:pPr>
            <a:r>
              <a:rPr lang="en-US" dirty="0"/>
              <a:t>Welcome Message: Another way to provide information to users on how to navigate the system.  Typically stays the same, but you can change as often as you’d like. This can look different based who you are.  Staff and students can have different messages. </a:t>
            </a:r>
          </a:p>
          <a:p>
            <a:pPr defTabSz="942289">
              <a:defRPr/>
            </a:pPr>
            <a:r>
              <a:rPr lang="en-US" dirty="0"/>
              <a:t>Watch list: Watch list allows you to create a specific group of students you’d like to monitor and run reports on.  You can also create a color identifier along the dashboard and other areas in the system.  One example is student athletes.  </a:t>
            </a:r>
          </a:p>
          <a:p>
            <a:pPr defTabSz="942289">
              <a:defRPr/>
            </a:pPr>
            <a:endParaRPr lang="en-US" dirty="0"/>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41105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Status charts give a quick way to users with that level of access to run a quick report on the dashboard. This feature and ALL reports are standard in TracCloud.  </a:t>
            </a:r>
          </a:p>
          <a:p>
            <a:pPr defTabSz="942289">
              <a:defRPr/>
            </a:pPr>
            <a:endParaRPr lang="en-US" dirty="0"/>
          </a:p>
          <a:p>
            <a:pPr defTabSz="942289">
              <a:defRPr/>
            </a:pPr>
            <a:r>
              <a:rPr lang="en-US" dirty="0"/>
              <a:t>I’m showing</a:t>
            </a:r>
            <a:r>
              <a:rPr lang="en-US" baseline="0" dirty="0"/>
              <a:t> day of week by course and then chose “this semester”.  This helps you see if there are days of the week that your center is busier than other days. </a:t>
            </a:r>
            <a:r>
              <a:rPr lang="en-US" dirty="0"/>
              <a:t>The report is interactive so you can hover over the graph for details.  </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56752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Center Status</a:t>
            </a:r>
            <a:endParaRPr lang="en-US" dirty="0"/>
          </a:p>
          <a:p>
            <a:r>
              <a:rPr lang="en-US" dirty="0"/>
              <a:t>This is a quick way to see center data.  A graph at the bottom is a quick visual for every week in that term.  If you want to see that same graph but for only one specific center, you can click on that center and the graph changes.  My graph is showing the advising center data.</a:t>
            </a:r>
          </a:p>
          <a:p>
            <a:r>
              <a:rPr lang="en-US" b="1" u="sng" dirty="0"/>
              <a:t>Utilization</a:t>
            </a:r>
            <a:endParaRPr lang="en-US" dirty="0"/>
          </a:p>
          <a:p>
            <a:r>
              <a:rPr lang="en-US" dirty="0"/>
              <a:t>The utilization widget/button is a quick way for instructors to access and see any visit records, notes, and interactions.  They can quickly access those visits, add notes, or even add custom notes. If there are notes, the icon will be green instead of grayed out.  </a:t>
            </a:r>
          </a:p>
          <a:p>
            <a:r>
              <a:rPr lang="en-US" b="1" u="sng" dirty="0"/>
              <a:t>Consultant Time Check: </a:t>
            </a:r>
            <a:r>
              <a:rPr lang="en-US" dirty="0"/>
              <a:t>Allows staff members to view a Time Check-style menu on their dashboard, showing a quick summary of their recent </a:t>
            </a:r>
            <a:r>
              <a:rPr lang="en-US" dirty="0">
                <a:hlinkClick r:id="rId3" tooltip="TracCloudGuideBasicsPayroll"/>
              </a:rPr>
              <a:t>work visits</a:t>
            </a:r>
            <a:r>
              <a:rPr lang="en-US" dirty="0"/>
              <a:t>. If enabled, you can also choose the number of weeks shown in the Time Check window.</a:t>
            </a:r>
          </a:p>
          <a:p>
            <a:r>
              <a:rPr lang="en-US" dirty="0"/>
              <a:t>Any questions?</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91105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247650"/>
            <a:ext cx="4224337" cy="3168650"/>
          </a:xfrm>
        </p:spPr>
      </p:sp>
      <p:sp>
        <p:nvSpPr>
          <p:cNvPr id="3" name="Notes Placeholder 2"/>
          <p:cNvSpPr>
            <a:spLocks noGrp="1"/>
          </p:cNvSpPr>
          <p:nvPr>
            <p:ph type="body" idx="1"/>
          </p:nvPr>
        </p:nvSpPr>
        <p:spPr>
          <a:xfrm>
            <a:off x="590229" y="3754608"/>
            <a:ext cx="5681980" cy="3168610"/>
          </a:xfrm>
        </p:spPr>
        <p:txBody>
          <a:bodyPr/>
          <a:lstStyle/>
          <a:p>
            <a:pPr defTabSz="942289">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Scheduling: In TracCloud, you have a sys admin level, profile admins, and staff.  Typically, sys admins have access to everything.  Profile admins have access to reasons and items pertaining to their profile, and staff are like the worker bees, but you determine what they have access to.  Permission groups are used to determine who has access to what data.  For the demo, I’m not going to go into the schedule or staff set-up.  </a:t>
            </a:r>
          </a:p>
          <a:p>
            <a:pPr defTabSz="942289">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In person, remote, asynchronous.  Walk-ink, schedules, etc…</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Green- one-on-one</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Yellow-group</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Blue-drop in</a:t>
            </a:r>
          </a:p>
          <a:p>
            <a:pPr>
              <a:lnSpc>
                <a:spcPct val="107000"/>
              </a:lnSpc>
              <a:spcAft>
                <a:spcPts val="824"/>
              </a:spcAft>
            </a:pPr>
            <a:r>
              <a:rPr lang="en-US" sz="1900" kern="100" dirty="0">
                <a:latin typeface="Calibri" panose="020F0502020204030204" pitchFamily="34" charset="0"/>
                <a:ea typeface="Calibri" panose="020F0502020204030204" pitchFamily="34" charset="0"/>
                <a:cs typeface="Times New Roman" panose="02020603050405020304" pitchFamily="18" charset="0"/>
              </a:rPr>
              <a:t>Purple-asynchronous</a:t>
            </a:r>
          </a:p>
          <a:p>
            <a:r>
              <a:rPr lang="en-US" dirty="0"/>
              <a:t>Appointments can be moved dates if rescheduling is needed.  Normally, our demos are more involved with the scheduling features, but we have an entire session on this tomorrow at 10am, so I’ll move on.  </a:t>
            </a:r>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2619243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4/1/2025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4/1/2025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4/1/2025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4/1/2025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4/1/2025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02FE-8BA3-4BED-0A5F-4353D224302A}"/>
              </a:ext>
            </a:extLst>
          </p:cNvPr>
          <p:cNvSpPr>
            <a:spLocks noGrp="1"/>
          </p:cNvSpPr>
          <p:nvPr>
            <p:ph type="ctrTitle"/>
          </p:nvPr>
        </p:nvSpPr>
        <p:spPr>
          <a:xfrm>
            <a:off x="1885517" y="1760595"/>
            <a:ext cx="5372966" cy="1443813"/>
          </a:xfrm>
        </p:spPr>
        <p:txBody>
          <a:bodyPr>
            <a:normAutofit/>
          </a:bodyPr>
          <a:lstStyle/>
          <a:p>
            <a:r>
              <a:rPr lang="en-US" sz="8000" dirty="0"/>
              <a:t>Welcome!</a:t>
            </a:r>
          </a:p>
        </p:txBody>
      </p:sp>
      <p:sp>
        <p:nvSpPr>
          <p:cNvPr id="3" name="Subtitle 2">
            <a:extLst>
              <a:ext uri="{FF2B5EF4-FFF2-40B4-BE49-F238E27FC236}">
                <a16:creationId xmlns:a16="http://schemas.microsoft.com/office/drawing/2014/main" id="{68880E9D-FE6A-8551-4E81-71B41F6BADEC}"/>
              </a:ext>
            </a:extLst>
          </p:cNvPr>
          <p:cNvSpPr>
            <a:spLocks noGrp="1"/>
          </p:cNvSpPr>
          <p:nvPr>
            <p:ph type="subTitle" idx="1"/>
          </p:nvPr>
        </p:nvSpPr>
        <p:spPr>
          <a:xfrm>
            <a:off x="909663" y="3574231"/>
            <a:ext cx="7543800" cy="1256562"/>
          </a:xfrm>
        </p:spPr>
        <p:txBody>
          <a:bodyPr>
            <a:noAutofit/>
          </a:bodyPr>
          <a:lstStyle/>
          <a:p>
            <a:pPr algn="ctr"/>
            <a:r>
              <a:rPr lang="en-US" sz="3200" dirty="0"/>
              <a:t>Redrock’s 18</a:t>
            </a:r>
            <a:r>
              <a:rPr lang="en-US" sz="3200" baseline="30000" dirty="0"/>
              <a:t>th</a:t>
            </a:r>
            <a:r>
              <a:rPr lang="en-US" sz="3200" dirty="0"/>
              <a:t> </a:t>
            </a:r>
          </a:p>
          <a:p>
            <a:pPr algn="ctr"/>
            <a:r>
              <a:rPr lang="en-US" sz="3200" dirty="0"/>
              <a:t>Annual Conference</a:t>
            </a:r>
          </a:p>
        </p:txBody>
      </p:sp>
    </p:spTree>
    <p:extLst>
      <p:ext uri="{BB962C8B-B14F-4D97-AF65-F5344CB8AC3E}">
        <p14:creationId xmlns:p14="http://schemas.microsoft.com/office/powerpoint/2010/main" val="223975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51D4-01EC-B6A1-57D9-ABF3C4C1267C}"/>
              </a:ext>
            </a:extLst>
          </p:cNvPr>
          <p:cNvSpPr>
            <a:spLocks noGrp="1"/>
          </p:cNvSpPr>
          <p:nvPr>
            <p:ph type="title"/>
          </p:nvPr>
        </p:nvSpPr>
        <p:spPr>
          <a:xfrm>
            <a:off x="6172200" y="81799"/>
            <a:ext cx="2606040" cy="1600200"/>
          </a:xfrm>
        </p:spPr>
        <p:txBody>
          <a:bodyPr/>
          <a:lstStyle/>
          <a:p>
            <a:pPr algn="ctr"/>
            <a:r>
              <a:rPr lang="en-US" u="sng" dirty="0"/>
              <a:t>Schedule:</a:t>
            </a:r>
            <a:r>
              <a:rPr lang="en-US" dirty="0"/>
              <a:t> Student View</a:t>
            </a:r>
          </a:p>
        </p:txBody>
      </p:sp>
      <p:sp>
        <p:nvSpPr>
          <p:cNvPr id="4" name="Text Placeholder 3">
            <a:extLst>
              <a:ext uri="{FF2B5EF4-FFF2-40B4-BE49-F238E27FC236}">
                <a16:creationId xmlns:a16="http://schemas.microsoft.com/office/drawing/2014/main" id="{0E26A50C-3942-8872-6EE6-31508D3B6115}"/>
              </a:ext>
            </a:extLst>
          </p:cNvPr>
          <p:cNvSpPr>
            <a:spLocks noGrp="1"/>
          </p:cNvSpPr>
          <p:nvPr>
            <p:ph type="body" sz="half" idx="2"/>
          </p:nvPr>
        </p:nvSpPr>
        <p:spPr>
          <a:xfrm>
            <a:off x="6172200" y="1868557"/>
            <a:ext cx="2606040" cy="3663563"/>
          </a:xfrm>
        </p:spPr>
        <p:txBody>
          <a:bodyPr/>
          <a:lstStyle/>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Tutoring by Subject and Reason</a:t>
            </a:r>
          </a:p>
          <a:p>
            <a:pPr marL="285750"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Advising by Service/Reason</a:t>
            </a:r>
          </a:p>
          <a:p>
            <a:pPr marL="285750"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KIOSK-Log in with QR Code or Other</a:t>
            </a:r>
          </a:p>
        </p:txBody>
      </p:sp>
      <p:pic>
        <p:nvPicPr>
          <p:cNvPr id="20" name="Picture 19">
            <a:extLst>
              <a:ext uri="{FF2B5EF4-FFF2-40B4-BE49-F238E27FC236}">
                <a16:creationId xmlns:a16="http://schemas.microsoft.com/office/drawing/2014/main" id="{810F1802-D07C-FB90-7BE7-4E918AA98F3B}"/>
              </a:ext>
            </a:extLst>
          </p:cNvPr>
          <p:cNvPicPr>
            <a:picLocks noChangeAspect="1"/>
          </p:cNvPicPr>
          <p:nvPr/>
        </p:nvPicPr>
        <p:blipFill>
          <a:blip r:embed="rId3"/>
          <a:stretch>
            <a:fillRect/>
          </a:stretch>
        </p:blipFill>
        <p:spPr>
          <a:xfrm>
            <a:off x="0" y="1458143"/>
            <a:ext cx="5791200" cy="4153484"/>
          </a:xfrm>
          <a:prstGeom prst="rect">
            <a:avLst/>
          </a:prstGeom>
        </p:spPr>
      </p:pic>
    </p:spTree>
    <p:extLst>
      <p:ext uri="{BB962C8B-B14F-4D97-AF65-F5344CB8AC3E}">
        <p14:creationId xmlns:p14="http://schemas.microsoft.com/office/powerpoint/2010/main" val="53056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09AF-BCF8-69BB-66C5-5CA5BE27B7A2}"/>
              </a:ext>
            </a:extLst>
          </p:cNvPr>
          <p:cNvSpPr>
            <a:spLocks noGrp="1"/>
          </p:cNvSpPr>
          <p:nvPr>
            <p:ph type="title"/>
          </p:nvPr>
        </p:nvSpPr>
        <p:spPr>
          <a:xfrm>
            <a:off x="3324314" y="196449"/>
            <a:ext cx="2674834" cy="541233"/>
          </a:xfrm>
        </p:spPr>
        <p:txBody>
          <a:bodyPr>
            <a:noAutofit/>
          </a:bodyPr>
          <a:lstStyle/>
          <a:p>
            <a:r>
              <a:rPr lang="en-US" sz="4800" dirty="0"/>
              <a:t>Visits</a:t>
            </a:r>
          </a:p>
        </p:txBody>
      </p:sp>
      <p:sp>
        <p:nvSpPr>
          <p:cNvPr id="4" name="Content Placeholder 3">
            <a:extLst>
              <a:ext uri="{FF2B5EF4-FFF2-40B4-BE49-F238E27FC236}">
                <a16:creationId xmlns:a16="http://schemas.microsoft.com/office/drawing/2014/main" id="{D95BCDB7-EEAD-F861-5773-846AE3845229}"/>
              </a:ext>
            </a:extLst>
          </p:cNvPr>
          <p:cNvSpPr>
            <a:spLocks noGrp="1"/>
          </p:cNvSpPr>
          <p:nvPr>
            <p:ph sz="half" idx="2"/>
          </p:nvPr>
        </p:nvSpPr>
        <p:spPr>
          <a:xfrm>
            <a:off x="6508908" y="4973658"/>
            <a:ext cx="1575098" cy="2969666"/>
          </a:xfrm>
        </p:spPr>
        <p:txBody>
          <a:bodyPr>
            <a:normAutofit/>
          </a:bodyPr>
          <a:lstStyle/>
          <a:p>
            <a:pPr marL="45719" indent="0">
              <a:buNone/>
            </a:pPr>
            <a:r>
              <a:rPr lang="en-US" sz="3600" dirty="0"/>
              <a:t>Kiosk</a:t>
            </a:r>
          </a:p>
        </p:txBody>
      </p:sp>
      <p:pic>
        <p:nvPicPr>
          <p:cNvPr id="8" name="Picture 7">
            <a:extLst>
              <a:ext uri="{FF2B5EF4-FFF2-40B4-BE49-F238E27FC236}">
                <a16:creationId xmlns:a16="http://schemas.microsoft.com/office/drawing/2014/main" id="{CBE520E9-71C4-7F14-8A76-82FFE8E55AFF}"/>
              </a:ext>
            </a:extLst>
          </p:cNvPr>
          <p:cNvPicPr>
            <a:picLocks noChangeAspect="1"/>
          </p:cNvPicPr>
          <p:nvPr/>
        </p:nvPicPr>
        <p:blipFill>
          <a:blip r:embed="rId3"/>
          <a:stretch>
            <a:fillRect/>
          </a:stretch>
        </p:blipFill>
        <p:spPr>
          <a:xfrm>
            <a:off x="4068115" y="846339"/>
            <a:ext cx="4015891" cy="3211415"/>
          </a:xfrm>
          <a:prstGeom prst="rect">
            <a:avLst/>
          </a:prstGeom>
        </p:spPr>
      </p:pic>
      <p:sp>
        <p:nvSpPr>
          <p:cNvPr id="10" name="Content Placeholder 9">
            <a:extLst>
              <a:ext uri="{FF2B5EF4-FFF2-40B4-BE49-F238E27FC236}">
                <a16:creationId xmlns:a16="http://schemas.microsoft.com/office/drawing/2014/main" id="{BEFB7382-83DF-EAEB-4325-320BDE0F76EE}"/>
              </a:ext>
            </a:extLst>
          </p:cNvPr>
          <p:cNvSpPr>
            <a:spLocks noGrp="1"/>
          </p:cNvSpPr>
          <p:nvPr>
            <p:ph sz="half" idx="1"/>
          </p:nvPr>
        </p:nvSpPr>
        <p:spPr>
          <a:xfrm>
            <a:off x="802327" y="1903008"/>
            <a:ext cx="2756019" cy="607700"/>
          </a:xfrm>
        </p:spPr>
        <p:txBody>
          <a:bodyPr>
            <a:noAutofit/>
          </a:bodyPr>
          <a:lstStyle/>
          <a:p>
            <a:pPr marL="45719" indent="0">
              <a:buNone/>
            </a:pPr>
            <a:r>
              <a:rPr lang="en-US" sz="4000" dirty="0"/>
              <a:t>Visit Types</a:t>
            </a:r>
          </a:p>
        </p:txBody>
      </p:sp>
      <p:pic>
        <p:nvPicPr>
          <p:cNvPr id="12" name="Picture 11">
            <a:extLst>
              <a:ext uri="{FF2B5EF4-FFF2-40B4-BE49-F238E27FC236}">
                <a16:creationId xmlns:a16="http://schemas.microsoft.com/office/drawing/2014/main" id="{3E0A033E-B3C7-4D2A-1C95-073264C610B4}"/>
              </a:ext>
            </a:extLst>
          </p:cNvPr>
          <p:cNvPicPr>
            <a:picLocks noChangeAspect="1"/>
          </p:cNvPicPr>
          <p:nvPr/>
        </p:nvPicPr>
        <p:blipFill>
          <a:blip r:embed="rId4"/>
          <a:stretch>
            <a:fillRect/>
          </a:stretch>
        </p:blipFill>
        <p:spPr>
          <a:xfrm>
            <a:off x="802327" y="4283734"/>
            <a:ext cx="5043973" cy="2174757"/>
          </a:xfrm>
          <a:prstGeom prst="rect">
            <a:avLst/>
          </a:prstGeom>
        </p:spPr>
      </p:pic>
    </p:spTree>
    <p:extLst>
      <p:ext uri="{BB962C8B-B14F-4D97-AF65-F5344CB8AC3E}">
        <p14:creationId xmlns:p14="http://schemas.microsoft.com/office/powerpoint/2010/main" val="317151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3C18-7ECE-A369-83C8-11C70C3FBAC1}"/>
              </a:ext>
            </a:extLst>
          </p:cNvPr>
          <p:cNvSpPr>
            <a:spLocks noGrp="1"/>
          </p:cNvSpPr>
          <p:nvPr>
            <p:ph type="title"/>
          </p:nvPr>
        </p:nvSpPr>
        <p:spPr>
          <a:xfrm>
            <a:off x="3063190" y="198561"/>
            <a:ext cx="2508250" cy="535840"/>
          </a:xfrm>
        </p:spPr>
        <p:txBody>
          <a:bodyPr>
            <a:noAutofit/>
          </a:bodyPr>
          <a:lstStyle/>
          <a:p>
            <a:r>
              <a:rPr lang="en-US" dirty="0"/>
              <a:t>Reports</a:t>
            </a:r>
          </a:p>
        </p:txBody>
      </p:sp>
      <p:pic>
        <p:nvPicPr>
          <p:cNvPr id="6" name="Content Placeholder 5">
            <a:extLst>
              <a:ext uri="{FF2B5EF4-FFF2-40B4-BE49-F238E27FC236}">
                <a16:creationId xmlns:a16="http://schemas.microsoft.com/office/drawing/2014/main" id="{731B5C75-E90C-850B-BF3D-5E7CBDAC18F0}"/>
              </a:ext>
            </a:extLst>
          </p:cNvPr>
          <p:cNvPicPr>
            <a:picLocks noGrp="1" noChangeAspect="1"/>
          </p:cNvPicPr>
          <p:nvPr>
            <p:ph sz="half" idx="1"/>
          </p:nvPr>
        </p:nvPicPr>
        <p:blipFill>
          <a:blip r:embed="rId3"/>
          <a:stretch>
            <a:fillRect/>
          </a:stretch>
        </p:blipFill>
        <p:spPr>
          <a:xfrm>
            <a:off x="165655" y="942703"/>
            <a:ext cx="4064529" cy="2574889"/>
          </a:xfrm>
        </p:spPr>
      </p:pic>
      <p:pic>
        <p:nvPicPr>
          <p:cNvPr id="8" name="Content Placeholder 7">
            <a:extLst>
              <a:ext uri="{FF2B5EF4-FFF2-40B4-BE49-F238E27FC236}">
                <a16:creationId xmlns:a16="http://schemas.microsoft.com/office/drawing/2014/main" id="{C0031188-15B3-7656-8B12-E6589514B76C}"/>
              </a:ext>
            </a:extLst>
          </p:cNvPr>
          <p:cNvPicPr>
            <a:picLocks noGrp="1" noChangeAspect="1"/>
          </p:cNvPicPr>
          <p:nvPr>
            <p:ph sz="half" idx="2"/>
          </p:nvPr>
        </p:nvPicPr>
        <p:blipFill>
          <a:blip r:embed="rId4"/>
          <a:stretch>
            <a:fillRect/>
          </a:stretch>
        </p:blipFill>
        <p:spPr>
          <a:xfrm>
            <a:off x="4317315" y="1367970"/>
            <a:ext cx="4620152" cy="5023549"/>
          </a:xfrm>
        </p:spPr>
      </p:pic>
      <p:pic>
        <p:nvPicPr>
          <p:cNvPr id="5" name="Picture 4">
            <a:extLst>
              <a:ext uri="{FF2B5EF4-FFF2-40B4-BE49-F238E27FC236}">
                <a16:creationId xmlns:a16="http://schemas.microsoft.com/office/drawing/2014/main" id="{2DB2F589-46A4-98A3-B558-0BB101DD30BC}"/>
              </a:ext>
            </a:extLst>
          </p:cNvPr>
          <p:cNvPicPr>
            <a:picLocks noChangeAspect="1"/>
          </p:cNvPicPr>
          <p:nvPr/>
        </p:nvPicPr>
        <p:blipFill>
          <a:blip r:embed="rId5"/>
          <a:stretch>
            <a:fillRect/>
          </a:stretch>
        </p:blipFill>
        <p:spPr>
          <a:xfrm>
            <a:off x="165655" y="3725895"/>
            <a:ext cx="4105407" cy="2933544"/>
          </a:xfrm>
          <a:prstGeom prst="rect">
            <a:avLst/>
          </a:prstGeom>
        </p:spPr>
      </p:pic>
    </p:spTree>
    <p:extLst>
      <p:ext uri="{BB962C8B-B14F-4D97-AF65-F5344CB8AC3E}">
        <p14:creationId xmlns:p14="http://schemas.microsoft.com/office/powerpoint/2010/main" val="405760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958" y="178903"/>
            <a:ext cx="5290102" cy="561009"/>
          </a:xfrm>
        </p:spPr>
        <p:txBody>
          <a:bodyPr/>
          <a:lstStyle/>
          <a:p>
            <a:r>
              <a:rPr lang="en-US" u="sng" dirty="0"/>
              <a:t>Essentials:</a:t>
            </a:r>
            <a:r>
              <a:rPr lang="en-US" dirty="0"/>
              <a:t> SurveyTrac</a:t>
            </a:r>
          </a:p>
        </p:txBody>
      </p:sp>
      <p:pic>
        <p:nvPicPr>
          <p:cNvPr id="13" name="Content Placeholder 12">
            <a:extLst>
              <a:ext uri="{FF2B5EF4-FFF2-40B4-BE49-F238E27FC236}">
                <a16:creationId xmlns:a16="http://schemas.microsoft.com/office/drawing/2014/main" id="{B39F936C-1518-5E7E-9ABA-6A4AA53257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478" y="979996"/>
            <a:ext cx="6940834" cy="4898007"/>
          </a:xfrm>
        </p:spPr>
      </p:pic>
      <p:sp>
        <p:nvSpPr>
          <p:cNvPr id="14" name="TextBox 13">
            <a:extLst>
              <a:ext uri="{FF2B5EF4-FFF2-40B4-BE49-F238E27FC236}">
                <a16:creationId xmlns:a16="http://schemas.microsoft.com/office/drawing/2014/main" id="{437DCE09-7413-48AF-3D62-B0156D27BDE3}"/>
              </a:ext>
            </a:extLst>
          </p:cNvPr>
          <p:cNvSpPr txBox="1"/>
          <p:nvPr/>
        </p:nvSpPr>
        <p:spPr>
          <a:xfrm>
            <a:off x="7295322" y="979996"/>
            <a:ext cx="1739347" cy="3139321"/>
          </a:xfrm>
          <a:prstGeom prst="rect">
            <a:avLst/>
          </a:prstGeom>
          <a:noFill/>
        </p:spPr>
        <p:txBody>
          <a:bodyPr wrap="square" rtlCol="0">
            <a:spAutoFit/>
          </a:bodyPr>
          <a:lstStyle/>
          <a:p>
            <a:pPr algn="ctr"/>
            <a:r>
              <a:rPr lang="en-US" b="1" u="sng" dirty="0"/>
              <a:t>Features:</a:t>
            </a:r>
          </a:p>
          <a:p>
            <a:pPr marL="285750" indent="-285750">
              <a:buFont typeface="Arial" panose="020B0604020202020204" pitchFamily="34" charset="0"/>
              <a:buChar char="•"/>
            </a:pPr>
            <a:r>
              <a:rPr lang="en-US" dirty="0"/>
              <a:t>Unlimited ?s</a:t>
            </a:r>
          </a:p>
          <a:p>
            <a:pPr marL="285750" indent="-285750">
              <a:buFont typeface="Arial" panose="020B0604020202020204" pitchFamily="34" charset="0"/>
              <a:buChar char="•"/>
            </a:pPr>
            <a:r>
              <a:rPr lang="en-US" dirty="0"/>
              <a:t>Manual or Automatic</a:t>
            </a:r>
          </a:p>
          <a:p>
            <a:pPr marL="285750" indent="-285750">
              <a:buFont typeface="Arial" panose="020B0604020202020204" pitchFamily="34" charset="0"/>
              <a:buChar char="•"/>
            </a:pPr>
            <a:r>
              <a:rPr lang="en-US" dirty="0"/>
              <a:t>One student or many</a:t>
            </a:r>
          </a:p>
          <a:p>
            <a:pPr marL="285750" indent="-285750">
              <a:buFont typeface="Arial" panose="020B0604020202020204" pitchFamily="34" charset="0"/>
              <a:buChar char="•"/>
            </a:pPr>
            <a:r>
              <a:rPr lang="en-US" dirty="0"/>
              <a:t>Endless possibilities and types</a:t>
            </a:r>
          </a:p>
          <a:p>
            <a:pPr marL="285750" indent="-285750">
              <a:buFont typeface="Arial" panose="020B0604020202020204" pitchFamily="34" charset="0"/>
              <a:buChar char="•"/>
            </a:pPr>
            <a:endParaRPr lang="en-US" dirty="0"/>
          </a:p>
          <a:p>
            <a:endParaRPr lang="en-US" dirty="0"/>
          </a:p>
        </p:txBody>
      </p:sp>
      <p:pic>
        <p:nvPicPr>
          <p:cNvPr id="16" name="Picture 15">
            <a:extLst>
              <a:ext uri="{FF2B5EF4-FFF2-40B4-BE49-F238E27FC236}">
                <a16:creationId xmlns:a16="http://schemas.microsoft.com/office/drawing/2014/main" id="{DD635EC7-30A1-7C6A-D77A-615A62171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4710" y="3591685"/>
            <a:ext cx="5196116" cy="2740747"/>
          </a:xfrm>
          <a:prstGeom prst="rect">
            <a:avLst/>
          </a:prstGeom>
        </p:spPr>
      </p:pic>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3FF3-7ABB-58D8-037F-69CF2197BB21}"/>
              </a:ext>
            </a:extLst>
          </p:cNvPr>
          <p:cNvSpPr>
            <a:spLocks noGrp="1"/>
          </p:cNvSpPr>
          <p:nvPr>
            <p:ph type="title"/>
          </p:nvPr>
        </p:nvSpPr>
        <p:spPr>
          <a:xfrm>
            <a:off x="2519569" y="0"/>
            <a:ext cx="6773517" cy="977900"/>
          </a:xfrm>
        </p:spPr>
        <p:txBody>
          <a:bodyPr>
            <a:normAutofit/>
          </a:bodyPr>
          <a:lstStyle/>
          <a:p>
            <a:r>
              <a:rPr lang="en-US" u="sng" dirty="0"/>
              <a:t>Essentials:</a:t>
            </a:r>
            <a:r>
              <a:rPr lang="en-US" dirty="0"/>
              <a:t> Tracking (Payroll &amp; Certifications)</a:t>
            </a:r>
          </a:p>
        </p:txBody>
      </p:sp>
      <p:sp>
        <p:nvSpPr>
          <p:cNvPr id="3" name="Content Placeholder 2">
            <a:extLst>
              <a:ext uri="{FF2B5EF4-FFF2-40B4-BE49-F238E27FC236}">
                <a16:creationId xmlns:a16="http://schemas.microsoft.com/office/drawing/2014/main" id="{340FDCDB-96BF-E65C-0C33-A5E6EE09E61C}"/>
              </a:ext>
            </a:extLst>
          </p:cNvPr>
          <p:cNvSpPr>
            <a:spLocks noGrp="1"/>
          </p:cNvSpPr>
          <p:nvPr>
            <p:ph sz="half" idx="1"/>
          </p:nvPr>
        </p:nvSpPr>
        <p:spPr>
          <a:xfrm>
            <a:off x="2384377" y="1106960"/>
            <a:ext cx="4017894" cy="457060"/>
          </a:xfrm>
        </p:spPr>
        <p:txBody>
          <a:bodyPr/>
          <a:lstStyle/>
          <a:p>
            <a:pPr marL="45719" indent="0" algn="ctr">
              <a:buNone/>
            </a:pPr>
            <a:r>
              <a:rPr lang="en-US" b="1" u="sng" dirty="0"/>
              <a:t>Payroll</a:t>
            </a:r>
          </a:p>
          <a:p>
            <a:pPr marL="45719" indent="0">
              <a:buNone/>
            </a:pPr>
            <a:endParaRPr lang="en-US" dirty="0"/>
          </a:p>
        </p:txBody>
      </p:sp>
      <p:sp>
        <p:nvSpPr>
          <p:cNvPr id="7" name="Content Placeholder 2">
            <a:extLst>
              <a:ext uri="{FF2B5EF4-FFF2-40B4-BE49-F238E27FC236}">
                <a16:creationId xmlns:a16="http://schemas.microsoft.com/office/drawing/2014/main" id="{AB75E751-9BF2-9809-CCB8-EE777456BAA1}"/>
              </a:ext>
            </a:extLst>
          </p:cNvPr>
          <p:cNvSpPr txBox="1">
            <a:spLocks/>
          </p:cNvSpPr>
          <p:nvPr/>
        </p:nvSpPr>
        <p:spPr>
          <a:xfrm>
            <a:off x="2519569" y="3708451"/>
            <a:ext cx="4017894" cy="367609"/>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9pPr>
          </a:lstStyle>
          <a:p>
            <a:pPr marL="45719" indent="0" algn="ctr">
              <a:buFont typeface="Arial" pitchFamily="34" charset="0"/>
              <a:buNone/>
            </a:pPr>
            <a:r>
              <a:rPr lang="en-US" b="1" u="sng" dirty="0"/>
              <a:t>Certifications</a:t>
            </a:r>
          </a:p>
        </p:txBody>
      </p:sp>
      <p:pic>
        <p:nvPicPr>
          <p:cNvPr id="9" name="Picture 8">
            <a:extLst>
              <a:ext uri="{FF2B5EF4-FFF2-40B4-BE49-F238E27FC236}">
                <a16:creationId xmlns:a16="http://schemas.microsoft.com/office/drawing/2014/main" id="{CFC42264-37C3-2612-B526-9229BFC86AEE}"/>
              </a:ext>
            </a:extLst>
          </p:cNvPr>
          <p:cNvPicPr>
            <a:picLocks noChangeAspect="1"/>
          </p:cNvPicPr>
          <p:nvPr/>
        </p:nvPicPr>
        <p:blipFill>
          <a:blip r:embed="rId3"/>
          <a:stretch>
            <a:fillRect/>
          </a:stretch>
        </p:blipFill>
        <p:spPr>
          <a:xfrm>
            <a:off x="354986" y="4205120"/>
            <a:ext cx="8364117" cy="2410161"/>
          </a:xfrm>
          <a:prstGeom prst="rect">
            <a:avLst/>
          </a:prstGeom>
        </p:spPr>
      </p:pic>
      <p:pic>
        <p:nvPicPr>
          <p:cNvPr id="13" name="Picture 12">
            <a:extLst>
              <a:ext uri="{FF2B5EF4-FFF2-40B4-BE49-F238E27FC236}">
                <a16:creationId xmlns:a16="http://schemas.microsoft.com/office/drawing/2014/main" id="{785859AB-2649-9E89-2CD1-6539936C660E}"/>
              </a:ext>
            </a:extLst>
          </p:cNvPr>
          <p:cNvPicPr>
            <a:picLocks noChangeAspect="1"/>
          </p:cNvPicPr>
          <p:nvPr/>
        </p:nvPicPr>
        <p:blipFill>
          <a:blip r:embed="rId4"/>
          <a:stretch>
            <a:fillRect/>
          </a:stretch>
        </p:blipFill>
        <p:spPr>
          <a:xfrm>
            <a:off x="354986" y="1559572"/>
            <a:ext cx="5633545" cy="2148879"/>
          </a:xfrm>
          <a:prstGeom prst="rect">
            <a:avLst/>
          </a:prstGeom>
        </p:spPr>
      </p:pic>
      <p:sp>
        <p:nvSpPr>
          <p:cNvPr id="14" name="TextBox 13">
            <a:extLst>
              <a:ext uri="{FF2B5EF4-FFF2-40B4-BE49-F238E27FC236}">
                <a16:creationId xmlns:a16="http://schemas.microsoft.com/office/drawing/2014/main" id="{D5F58F07-4D2F-8441-9A19-B7DA707B06A7}"/>
              </a:ext>
            </a:extLst>
          </p:cNvPr>
          <p:cNvSpPr txBox="1"/>
          <p:nvPr/>
        </p:nvSpPr>
        <p:spPr>
          <a:xfrm>
            <a:off x="6378308" y="1559571"/>
            <a:ext cx="2188546" cy="1754326"/>
          </a:xfrm>
          <a:prstGeom prst="rect">
            <a:avLst/>
          </a:prstGeom>
          <a:noFill/>
        </p:spPr>
        <p:txBody>
          <a:bodyPr wrap="square" rtlCol="0">
            <a:spAutoFit/>
          </a:bodyPr>
          <a:lstStyle/>
          <a:p>
            <a:pPr algn="ctr"/>
            <a:r>
              <a:rPr lang="en-US" dirty="0"/>
              <a:t>Payroll by:</a:t>
            </a:r>
          </a:p>
          <a:p>
            <a:r>
              <a:rPr lang="en-US" dirty="0"/>
              <a:t>Center, Fund Type, </a:t>
            </a:r>
          </a:p>
          <a:p>
            <a:r>
              <a:rPr lang="en-US" dirty="0"/>
              <a:t>Consultant</a:t>
            </a:r>
          </a:p>
          <a:p>
            <a:endParaRPr lang="en-US" dirty="0"/>
          </a:p>
          <a:p>
            <a:r>
              <a:rPr lang="en-US" dirty="0"/>
              <a:t>Can be exported into a CSV</a:t>
            </a:r>
          </a:p>
        </p:txBody>
      </p:sp>
    </p:spTree>
    <p:extLst>
      <p:ext uri="{BB962C8B-B14F-4D97-AF65-F5344CB8AC3E}">
        <p14:creationId xmlns:p14="http://schemas.microsoft.com/office/powerpoint/2010/main" val="366393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960B-18C8-355D-35E1-BBA281B4AA09}"/>
              </a:ext>
            </a:extLst>
          </p:cNvPr>
          <p:cNvSpPr>
            <a:spLocks noGrp="1"/>
          </p:cNvSpPr>
          <p:nvPr>
            <p:ph type="title"/>
          </p:nvPr>
        </p:nvSpPr>
        <p:spPr>
          <a:xfrm>
            <a:off x="5952534" y="73572"/>
            <a:ext cx="3045371" cy="1066800"/>
          </a:xfrm>
        </p:spPr>
        <p:txBody>
          <a:bodyPr/>
          <a:lstStyle/>
          <a:p>
            <a:pPr algn="ctr"/>
            <a:r>
              <a:rPr lang="en-US" u="sng" dirty="0"/>
              <a:t>Essentials: </a:t>
            </a:r>
            <a:r>
              <a:rPr lang="en-US" dirty="0"/>
              <a:t>Whiteboard</a:t>
            </a:r>
          </a:p>
        </p:txBody>
      </p:sp>
      <p:pic>
        <p:nvPicPr>
          <p:cNvPr id="6" name="Content Placeholder 5">
            <a:extLst>
              <a:ext uri="{FF2B5EF4-FFF2-40B4-BE49-F238E27FC236}">
                <a16:creationId xmlns:a16="http://schemas.microsoft.com/office/drawing/2014/main" id="{F4DD0839-683F-F74F-FFD9-B2DB82B5E19A}"/>
              </a:ext>
            </a:extLst>
          </p:cNvPr>
          <p:cNvPicPr>
            <a:picLocks noGrp="1" noChangeAspect="1"/>
          </p:cNvPicPr>
          <p:nvPr>
            <p:ph idx="1"/>
          </p:nvPr>
        </p:nvPicPr>
        <p:blipFill>
          <a:blip r:embed="rId3"/>
          <a:stretch>
            <a:fillRect/>
          </a:stretch>
        </p:blipFill>
        <p:spPr>
          <a:xfrm>
            <a:off x="218468" y="749546"/>
            <a:ext cx="5316658" cy="2901589"/>
          </a:xfrm>
        </p:spPr>
      </p:pic>
      <p:sp>
        <p:nvSpPr>
          <p:cNvPr id="4" name="Text Placeholder 3">
            <a:extLst>
              <a:ext uri="{FF2B5EF4-FFF2-40B4-BE49-F238E27FC236}">
                <a16:creationId xmlns:a16="http://schemas.microsoft.com/office/drawing/2014/main" id="{88B1C0AD-E4C8-7363-9BE0-0C55DF01BC77}"/>
              </a:ext>
            </a:extLst>
          </p:cNvPr>
          <p:cNvSpPr>
            <a:spLocks noGrp="1"/>
          </p:cNvSpPr>
          <p:nvPr>
            <p:ph type="body" sz="half" idx="2"/>
          </p:nvPr>
        </p:nvSpPr>
        <p:spPr>
          <a:xfrm>
            <a:off x="5952532" y="1232337"/>
            <a:ext cx="3045371" cy="1188720"/>
          </a:xfrm>
        </p:spPr>
        <p:txBody>
          <a:bodyPr>
            <a:noAutofit/>
          </a:bodyPr>
          <a:lstStyle/>
          <a:p>
            <a:pPr algn="ctr"/>
            <a:r>
              <a:rPr lang="en-US" sz="2400" dirty="0"/>
              <a:t>Live or Asynchronous Environment </a:t>
            </a:r>
          </a:p>
          <a:p>
            <a:pPr algn="ctr"/>
            <a:r>
              <a:rPr lang="en-US" sz="2400" dirty="0"/>
              <a:t>Share Documents-Add Suggestions</a:t>
            </a:r>
          </a:p>
          <a:p>
            <a:pPr algn="ctr"/>
            <a:r>
              <a:rPr lang="en-US" sz="2400" dirty="0"/>
              <a:t>Chat Window</a:t>
            </a:r>
          </a:p>
        </p:txBody>
      </p:sp>
      <p:sp>
        <p:nvSpPr>
          <p:cNvPr id="9" name="Title 1">
            <a:extLst>
              <a:ext uri="{FF2B5EF4-FFF2-40B4-BE49-F238E27FC236}">
                <a16:creationId xmlns:a16="http://schemas.microsoft.com/office/drawing/2014/main" id="{4AF766A6-4EA0-BC67-D6BA-9CB2064BAD72}"/>
              </a:ext>
            </a:extLst>
          </p:cNvPr>
          <p:cNvSpPr txBox="1">
            <a:spLocks/>
          </p:cNvSpPr>
          <p:nvPr/>
        </p:nvSpPr>
        <p:spPr>
          <a:xfrm>
            <a:off x="5952533" y="3575459"/>
            <a:ext cx="3045371" cy="592785"/>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pPr algn="ctr"/>
            <a:r>
              <a:rPr lang="en-US" u="sng" dirty="0"/>
              <a:t>Q2 Tables</a:t>
            </a:r>
          </a:p>
        </p:txBody>
      </p:sp>
      <p:sp>
        <p:nvSpPr>
          <p:cNvPr id="11" name="Text Placeholder 3">
            <a:extLst>
              <a:ext uri="{FF2B5EF4-FFF2-40B4-BE49-F238E27FC236}">
                <a16:creationId xmlns:a16="http://schemas.microsoft.com/office/drawing/2014/main" id="{9569A650-AC46-D446-37F0-262445AE2E50}"/>
              </a:ext>
            </a:extLst>
          </p:cNvPr>
          <p:cNvSpPr txBox="1">
            <a:spLocks/>
          </p:cNvSpPr>
          <p:nvPr/>
        </p:nvSpPr>
        <p:spPr>
          <a:xfrm>
            <a:off x="5852685" y="4133926"/>
            <a:ext cx="3145218" cy="1188720"/>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1pPr>
            <a:lvl2pPr marL="457189" indent="0" algn="l" defTabSz="914377" rtl="0" eaLnBrk="1" latinLnBrk="0" hangingPunct="1">
              <a:lnSpc>
                <a:spcPct val="90000"/>
              </a:lnSpc>
              <a:spcBef>
                <a:spcPts val="1000"/>
              </a:spcBef>
              <a:buClr>
                <a:schemeClr val="accent1"/>
              </a:buClr>
              <a:buFont typeface="Arial" pitchFamily="34" charset="0"/>
              <a:buNone/>
              <a:defRPr sz="1400" kern="1200">
                <a:solidFill>
                  <a:schemeClr val="tx1"/>
                </a:solidFill>
                <a:latin typeface="+mn-lt"/>
                <a:ea typeface="+mn-ea"/>
                <a:cs typeface="+mn-cs"/>
              </a:defRPr>
            </a:lvl2pPr>
            <a:lvl3pPr marL="914377" indent="0" algn="l" defTabSz="914377" rtl="0" eaLnBrk="1" latinLnBrk="0" hangingPunct="1">
              <a:lnSpc>
                <a:spcPct val="90000"/>
              </a:lnSpc>
              <a:spcBef>
                <a:spcPts val="800"/>
              </a:spcBef>
              <a:buClr>
                <a:schemeClr val="accent1"/>
              </a:buClr>
              <a:buFont typeface="Arial" pitchFamily="34" charset="0"/>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4pPr>
            <a:lvl5pPr marL="1828754"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5pPr>
            <a:lvl6pPr marL="2285943"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800"/>
              </a:spcBef>
              <a:buClr>
                <a:schemeClr val="accent1"/>
              </a:buClr>
              <a:buFont typeface="Arial" pitchFamily="34" charset="0"/>
              <a:buNone/>
              <a:defRPr sz="1000" kern="1200">
                <a:solidFill>
                  <a:schemeClr val="tx1"/>
                </a:solidFill>
                <a:latin typeface="+mn-lt"/>
                <a:ea typeface="+mn-ea"/>
                <a:cs typeface="+mn-cs"/>
              </a:defRPr>
            </a:lvl9pPr>
          </a:lstStyle>
          <a:p>
            <a:pPr algn="ctr"/>
            <a:r>
              <a:rPr lang="en-US" sz="2400" dirty="0"/>
              <a:t>Live or Asynchronous Environment </a:t>
            </a:r>
          </a:p>
          <a:p>
            <a:pPr algn="ctr"/>
            <a:r>
              <a:rPr lang="en-US" sz="2400" dirty="0"/>
              <a:t>Students Can Virtually Raise Their Hand</a:t>
            </a:r>
          </a:p>
          <a:p>
            <a:pPr algn="ctr"/>
            <a:endParaRPr lang="en-US" sz="2400" dirty="0"/>
          </a:p>
        </p:txBody>
      </p:sp>
      <p:pic>
        <p:nvPicPr>
          <p:cNvPr id="13" name="Picture 12">
            <a:extLst>
              <a:ext uri="{FF2B5EF4-FFF2-40B4-BE49-F238E27FC236}">
                <a16:creationId xmlns:a16="http://schemas.microsoft.com/office/drawing/2014/main" id="{DB2DF3A2-E785-03FA-ED14-426A2FD5F94F}"/>
              </a:ext>
            </a:extLst>
          </p:cNvPr>
          <p:cNvPicPr>
            <a:picLocks noChangeAspect="1"/>
          </p:cNvPicPr>
          <p:nvPr/>
        </p:nvPicPr>
        <p:blipFill>
          <a:blip r:embed="rId4"/>
          <a:stretch>
            <a:fillRect/>
          </a:stretch>
        </p:blipFill>
        <p:spPr>
          <a:xfrm>
            <a:off x="926003" y="3741630"/>
            <a:ext cx="3901588" cy="2608173"/>
          </a:xfrm>
          <a:prstGeom prst="rect">
            <a:avLst/>
          </a:prstGeom>
        </p:spPr>
      </p:pic>
    </p:spTree>
    <p:extLst>
      <p:ext uri="{BB962C8B-B14F-4D97-AF65-F5344CB8AC3E}">
        <p14:creationId xmlns:p14="http://schemas.microsoft.com/office/powerpoint/2010/main" val="366838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13FE-46BC-01C1-180F-862C0C396F59}"/>
              </a:ext>
            </a:extLst>
          </p:cNvPr>
          <p:cNvSpPr>
            <a:spLocks noGrp="1"/>
          </p:cNvSpPr>
          <p:nvPr>
            <p:ph type="title"/>
          </p:nvPr>
        </p:nvSpPr>
        <p:spPr>
          <a:xfrm>
            <a:off x="2068830" y="609595"/>
            <a:ext cx="7200900" cy="609603"/>
          </a:xfrm>
        </p:spPr>
        <p:txBody>
          <a:bodyPr>
            <a:noAutofit/>
          </a:bodyPr>
          <a:lstStyle/>
          <a:p>
            <a:pPr algn="ctr"/>
            <a:r>
              <a:rPr lang="en-US" sz="3600" u="sng" dirty="0"/>
              <a:t>Retention: </a:t>
            </a:r>
            <a:br>
              <a:rPr lang="en-US" sz="3600" u="sng" dirty="0"/>
            </a:br>
            <a:r>
              <a:rPr lang="en-US" sz="3600" dirty="0"/>
              <a:t>workshops &amp; events</a:t>
            </a:r>
          </a:p>
        </p:txBody>
      </p:sp>
      <p:pic>
        <p:nvPicPr>
          <p:cNvPr id="8" name="Picture 7">
            <a:extLst>
              <a:ext uri="{FF2B5EF4-FFF2-40B4-BE49-F238E27FC236}">
                <a16:creationId xmlns:a16="http://schemas.microsoft.com/office/drawing/2014/main" id="{5D1A9281-634E-B1AF-A1E5-B4C4537BB219}"/>
              </a:ext>
            </a:extLst>
          </p:cNvPr>
          <p:cNvPicPr>
            <a:picLocks noChangeAspect="1"/>
          </p:cNvPicPr>
          <p:nvPr/>
        </p:nvPicPr>
        <p:blipFill>
          <a:blip r:embed="rId3"/>
          <a:stretch>
            <a:fillRect/>
          </a:stretch>
        </p:blipFill>
        <p:spPr>
          <a:xfrm>
            <a:off x="325373" y="1648607"/>
            <a:ext cx="8493254" cy="4410611"/>
          </a:xfrm>
          <a:prstGeom prst="rect">
            <a:avLst/>
          </a:prstGeom>
        </p:spPr>
      </p:pic>
    </p:spTree>
    <p:extLst>
      <p:ext uri="{BB962C8B-B14F-4D97-AF65-F5344CB8AC3E}">
        <p14:creationId xmlns:p14="http://schemas.microsoft.com/office/powerpoint/2010/main" val="318230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583FAF9-FD13-EE48-EC9D-6E32009BF409}"/>
              </a:ext>
            </a:extLst>
          </p:cNvPr>
          <p:cNvSpPr txBox="1">
            <a:spLocks/>
          </p:cNvSpPr>
          <p:nvPr/>
        </p:nvSpPr>
        <p:spPr>
          <a:xfrm>
            <a:off x="2881630" y="159386"/>
            <a:ext cx="5520690" cy="609602"/>
          </a:xfrm>
          <a:prstGeom prst="rect">
            <a:avLst/>
          </a:prstGeom>
        </p:spPr>
        <p:txBody>
          <a:bodyPr vert="horz" lIns="91440" tIns="45720" rIns="91440" bIns="45720" rtlCol="0" anchor="b">
            <a:normAutofit fontScale="52500" lnSpcReduction="20000"/>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r>
              <a:rPr lang="en-US" u="sng" dirty="0">
                <a:solidFill>
                  <a:srgbClr val="8D182B"/>
                </a:solidFill>
              </a:rPr>
              <a:t>Retention:</a:t>
            </a:r>
            <a:r>
              <a:rPr lang="en-US" dirty="0">
                <a:solidFill>
                  <a:srgbClr val="C00000"/>
                </a:solidFill>
              </a:rPr>
              <a:t> </a:t>
            </a:r>
            <a:r>
              <a:rPr lang="en-US" dirty="0">
                <a:solidFill>
                  <a:srgbClr val="8D182B"/>
                </a:solidFill>
              </a:rPr>
              <a:t>Resources</a:t>
            </a:r>
          </a:p>
        </p:txBody>
      </p:sp>
      <p:pic>
        <p:nvPicPr>
          <p:cNvPr id="7" name="Picture 6">
            <a:extLst>
              <a:ext uri="{FF2B5EF4-FFF2-40B4-BE49-F238E27FC236}">
                <a16:creationId xmlns:a16="http://schemas.microsoft.com/office/drawing/2014/main" id="{11183B8F-9B83-A36C-2366-799434753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32" y="999430"/>
            <a:ext cx="6896416" cy="5183122"/>
          </a:xfrm>
          <a:prstGeom prst="rect">
            <a:avLst/>
          </a:prstGeom>
        </p:spPr>
      </p:pic>
    </p:spTree>
    <p:extLst>
      <p:ext uri="{BB962C8B-B14F-4D97-AF65-F5344CB8AC3E}">
        <p14:creationId xmlns:p14="http://schemas.microsoft.com/office/powerpoint/2010/main" val="269753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0CE4-87CC-70FE-723C-30406E2C9227}"/>
              </a:ext>
            </a:extLst>
          </p:cNvPr>
          <p:cNvSpPr>
            <a:spLocks noGrp="1"/>
          </p:cNvSpPr>
          <p:nvPr>
            <p:ph type="title"/>
          </p:nvPr>
        </p:nvSpPr>
        <p:spPr>
          <a:xfrm>
            <a:off x="2482850" y="203200"/>
            <a:ext cx="6775450" cy="520700"/>
          </a:xfrm>
        </p:spPr>
        <p:txBody>
          <a:bodyPr>
            <a:normAutofit fontScale="90000"/>
          </a:bodyPr>
          <a:lstStyle/>
          <a:p>
            <a:r>
              <a:rPr lang="en-US" u="sng" dirty="0"/>
              <a:t>Retention</a:t>
            </a:r>
            <a:r>
              <a:rPr lang="en-US" dirty="0"/>
              <a:t>: Attendance Tracking</a:t>
            </a:r>
          </a:p>
        </p:txBody>
      </p:sp>
      <p:pic>
        <p:nvPicPr>
          <p:cNvPr id="4" name="Picture 3">
            <a:extLst>
              <a:ext uri="{FF2B5EF4-FFF2-40B4-BE49-F238E27FC236}">
                <a16:creationId xmlns:a16="http://schemas.microsoft.com/office/drawing/2014/main" id="{DF92D742-C965-1C43-7F71-DC556B621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147240"/>
            <a:ext cx="7747000" cy="4792794"/>
          </a:xfrm>
          <a:prstGeom prst="rect">
            <a:avLst/>
          </a:prstGeom>
        </p:spPr>
      </p:pic>
    </p:spTree>
    <p:extLst>
      <p:ext uri="{BB962C8B-B14F-4D97-AF65-F5344CB8AC3E}">
        <p14:creationId xmlns:p14="http://schemas.microsoft.com/office/powerpoint/2010/main" val="14415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80" y="711200"/>
            <a:ext cx="5224780" cy="2350389"/>
          </a:xfrm>
        </p:spPr>
        <p:txBody>
          <a:bodyPr>
            <a:normAutofit/>
          </a:bodyPr>
          <a:lstStyle/>
          <a:p>
            <a:pPr algn="ctr"/>
            <a:r>
              <a:rPr lang="en-US" sz="4400" u="sng" dirty="0"/>
              <a:t>Retenti0n:</a:t>
            </a:r>
            <a:br>
              <a:rPr lang="en-US" sz="4400" u="sng" dirty="0"/>
            </a:br>
            <a:r>
              <a:rPr lang="en-US" sz="4400" dirty="0"/>
              <a:t>SAGE </a:t>
            </a:r>
            <a:br>
              <a:rPr lang="en-US" sz="4400" dirty="0"/>
            </a:br>
            <a:r>
              <a:rPr lang="en-US" sz="4400" dirty="0"/>
              <a:t>(early alert referrals)</a:t>
            </a:r>
          </a:p>
        </p:txBody>
      </p:sp>
      <p:sp>
        <p:nvSpPr>
          <p:cNvPr id="3" name="Text Placeholder 2"/>
          <p:cNvSpPr>
            <a:spLocks noGrp="1"/>
          </p:cNvSpPr>
          <p:nvPr>
            <p:ph type="body" idx="1"/>
          </p:nvPr>
        </p:nvSpPr>
        <p:spPr>
          <a:xfrm>
            <a:off x="5956300" y="372620"/>
            <a:ext cx="3116580" cy="5377939"/>
          </a:xfrm>
        </p:spPr>
        <p:txBody>
          <a:bodyPr>
            <a:noAutofit/>
          </a:bodyPr>
          <a:lstStyle/>
          <a:p>
            <a:pPr marL="342900" indent="-342900">
              <a:buFont typeface="Arial" panose="020B0604020202020204" pitchFamily="34" charset="0"/>
              <a:buChar char="•"/>
            </a:pPr>
            <a:r>
              <a:rPr lang="en-US" sz="2800" dirty="0"/>
              <a:t>Faculty and Staff create referral reasons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Automatic actions taken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Track student behavior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Report</a:t>
            </a:r>
          </a:p>
        </p:txBody>
      </p:sp>
      <p:pic>
        <p:nvPicPr>
          <p:cNvPr id="5" name="Picture 4">
            <a:extLst>
              <a:ext uri="{FF2B5EF4-FFF2-40B4-BE49-F238E27FC236}">
                <a16:creationId xmlns:a16="http://schemas.microsoft.com/office/drawing/2014/main" id="{EF0FE34A-1D46-7B4C-4AF3-026EDC7C4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 y="2915919"/>
            <a:ext cx="5687392" cy="3444241"/>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66" y="717960"/>
            <a:ext cx="8136867" cy="1079164"/>
          </a:xfrm>
        </p:spPr>
        <p:txBody>
          <a:bodyPr>
            <a:normAutofit fontScale="90000"/>
          </a:bodyPr>
          <a:lstStyle/>
          <a:p>
            <a:pPr algn="ctr"/>
            <a:r>
              <a:rPr lang="en-US" dirty="0"/>
              <a:t>TracCloud history</a:t>
            </a:r>
          </a:p>
        </p:txBody>
      </p:sp>
      <p:sp>
        <p:nvSpPr>
          <p:cNvPr id="3" name="Subtitle 2"/>
          <p:cNvSpPr>
            <a:spLocks noGrp="1"/>
          </p:cNvSpPr>
          <p:nvPr>
            <p:ph type="subTitle" idx="1"/>
          </p:nvPr>
        </p:nvSpPr>
        <p:spPr>
          <a:xfrm>
            <a:off x="705209" y="1819202"/>
            <a:ext cx="7543800" cy="365760"/>
          </a:xfrm>
        </p:spPr>
        <p:txBody>
          <a:bodyPr/>
          <a:lstStyle/>
          <a:p>
            <a:pPr algn="ctr"/>
            <a:r>
              <a:rPr lang="en-US" dirty="0">
                <a:solidFill>
                  <a:schemeClr val="accent1">
                    <a:lumMod val="75000"/>
                  </a:schemeClr>
                </a:solidFill>
              </a:rPr>
              <a:t>30+ Years of Design &amp; improvements</a:t>
            </a:r>
          </a:p>
        </p:txBody>
      </p:sp>
      <p:sp>
        <p:nvSpPr>
          <p:cNvPr id="5" name="TextBox 4">
            <a:extLst>
              <a:ext uri="{FF2B5EF4-FFF2-40B4-BE49-F238E27FC236}">
                <a16:creationId xmlns:a16="http://schemas.microsoft.com/office/drawing/2014/main" id="{724C4A2E-0AFA-699D-AEC6-13AB2777FD43}"/>
              </a:ext>
            </a:extLst>
          </p:cNvPr>
          <p:cNvSpPr txBox="1"/>
          <p:nvPr/>
        </p:nvSpPr>
        <p:spPr>
          <a:xfrm>
            <a:off x="2191109" y="5987533"/>
            <a:ext cx="4572000" cy="369332"/>
          </a:xfrm>
          <a:prstGeom prst="rect">
            <a:avLst/>
          </a:prstGeom>
          <a:noFill/>
        </p:spPr>
        <p:txBody>
          <a:bodyPr wrap="square">
            <a:spAutoFit/>
          </a:bodyPr>
          <a:lstStyle/>
          <a:p>
            <a:pPr algn="ctr"/>
            <a:r>
              <a:rPr lang="en-US" sz="1800" dirty="0"/>
              <a:t>Laura Reed</a:t>
            </a:r>
          </a:p>
        </p:txBody>
      </p:sp>
      <p:pic>
        <p:nvPicPr>
          <p:cNvPr id="7" name="Picture 6">
            <a:extLst>
              <a:ext uri="{FF2B5EF4-FFF2-40B4-BE49-F238E27FC236}">
                <a16:creationId xmlns:a16="http://schemas.microsoft.com/office/drawing/2014/main" id="{FEC1B5BA-0EB3-9220-36C8-7333CE916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24" y="2729798"/>
            <a:ext cx="1853665" cy="2471553"/>
          </a:xfrm>
          <a:prstGeom prst="rect">
            <a:avLst/>
          </a:prstGeom>
        </p:spPr>
      </p:pic>
      <p:pic>
        <p:nvPicPr>
          <p:cNvPr id="11" name="Picture 10">
            <a:extLst>
              <a:ext uri="{FF2B5EF4-FFF2-40B4-BE49-F238E27FC236}">
                <a16:creationId xmlns:a16="http://schemas.microsoft.com/office/drawing/2014/main" id="{2D567040-46D7-7677-A8FF-6AB072054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562" y="2729797"/>
            <a:ext cx="2257818" cy="2471553"/>
          </a:xfrm>
          <a:prstGeom prst="rect">
            <a:avLst/>
          </a:prstGeom>
        </p:spPr>
      </p:pic>
      <p:sp>
        <p:nvSpPr>
          <p:cNvPr id="15" name="TextBox 14">
            <a:extLst>
              <a:ext uri="{FF2B5EF4-FFF2-40B4-BE49-F238E27FC236}">
                <a16:creationId xmlns:a16="http://schemas.microsoft.com/office/drawing/2014/main" id="{3D6CF57E-F9B6-14FC-8650-A6A99EE87873}"/>
              </a:ext>
            </a:extLst>
          </p:cNvPr>
          <p:cNvSpPr txBox="1"/>
          <p:nvPr/>
        </p:nvSpPr>
        <p:spPr>
          <a:xfrm>
            <a:off x="2665248" y="2534412"/>
            <a:ext cx="4022314" cy="2862322"/>
          </a:xfrm>
          <a:prstGeom prst="rect">
            <a:avLst/>
          </a:prstGeom>
          <a:noFill/>
        </p:spPr>
        <p:txBody>
          <a:bodyPr wrap="square">
            <a:spAutoFit/>
          </a:bodyPr>
          <a:lstStyle/>
          <a:p>
            <a:pPr marL="285750" indent="-285750">
              <a:buFont typeface="Arial" panose="020B0604020202020204" pitchFamily="34" charset="0"/>
              <a:buChar char="•"/>
            </a:pPr>
            <a:r>
              <a:rPr lang="en-US" sz="2000" b="1" dirty="0"/>
              <a:t>Platform:</a:t>
            </a:r>
          </a:p>
          <a:p>
            <a:r>
              <a:rPr lang="en-US" sz="2000" dirty="0"/>
              <a:t>Web-based, cloud-hosted</a:t>
            </a:r>
          </a:p>
          <a:p>
            <a:endParaRPr lang="en-US" sz="2000" dirty="0"/>
          </a:p>
          <a:p>
            <a:pPr marL="285750" indent="-285750">
              <a:buFont typeface="Arial" panose="020B0604020202020204" pitchFamily="34" charset="0"/>
              <a:buChar char="•"/>
            </a:pPr>
            <a:r>
              <a:rPr lang="en-US" sz="2000" b="1" dirty="0"/>
              <a:t>Versatile: </a:t>
            </a:r>
          </a:p>
          <a:p>
            <a:r>
              <a:rPr lang="en-US" sz="2000" dirty="0"/>
              <a:t>Single center/multi-campus</a:t>
            </a:r>
          </a:p>
          <a:p>
            <a:endParaRPr lang="en-US" sz="2000" dirty="0"/>
          </a:p>
          <a:p>
            <a:pPr marL="285750" indent="-285750">
              <a:buFont typeface="Arial" panose="020B0604020202020204" pitchFamily="34" charset="0"/>
              <a:buChar char="•"/>
            </a:pPr>
            <a:r>
              <a:rPr lang="en-US" sz="2000" b="1" dirty="0"/>
              <a:t>Purpose: </a:t>
            </a:r>
          </a:p>
          <a:p>
            <a:r>
              <a:rPr lang="en-US" sz="2000" dirty="0"/>
              <a:t>Track student interactions &amp; increase student success</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1577" y="1149773"/>
            <a:ext cx="3543300" cy="3818469"/>
          </a:xfrm>
        </p:spPr>
        <p:txBody>
          <a:bodyPr/>
          <a:lstStyle/>
          <a:p>
            <a:r>
              <a:rPr lang="en-US" dirty="0"/>
              <a:t>Success Plan 1-Due 4/16 (Meet with Consultant, Complete Wellness Survey, Attend Study Session)</a:t>
            </a:r>
          </a:p>
          <a:p>
            <a:r>
              <a:rPr lang="en-US" dirty="0"/>
              <a:t>Success Plan 2-Due 5/16 (Meet with Sr. Advisor, Complete Graduation Form, Submit End-of-Year Survey)</a:t>
            </a:r>
          </a:p>
          <a:p>
            <a:r>
              <a:rPr lang="en-US" dirty="0"/>
              <a:t>Success Plan 3-Confirm Graduation Requirements</a:t>
            </a:r>
          </a:p>
        </p:txBody>
      </p:sp>
      <p:sp>
        <p:nvSpPr>
          <p:cNvPr id="6" name="Title 5">
            <a:extLst>
              <a:ext uri="{FF2B5EF4-FFF2-40B4-BE49-F238E27FC236}">
                <a16:creationId xmlns:a16="http://schemas.microsoft.com/office/drawing/2014/main" id="{8901C9E4-072D-65CA-496C-08B16E29D926}"/>
              </a:ext>
            </a:extLst>
          </p:cNvPr>
          <p:cNvSpPr>
            <a:spLocks noGrp="1"/>
          </p:cNvSpPr>
          <p:nvPr>
            <p:ph type="title"/>
          </p:nvPr>
        </p:nvSpPr>
        <p:spPr>
          <a:xfrm>
            <a:off x="2881630" y="159386"/>
            <a:ext cx="5520690" cy="609602"/>
          </a:xfrm>
        </p:spPr>
        <p:txBody>
          <a:bodyPr>
            <a:normAutofit fontScale="90000"/>
          </a:bodyPr>
          <a:lstStyle/>
          <a:p>
            <a:r>
              <a:rPr lang="en-US" u="sng" dirty="0"/>
              <a:t>Retention:</a:t>
            </a:r>
            <a:r>
              <a:rPr lang="en-US" dirty="0"/>
              <a:t> Success Plans</a:t>
            </a:r>
          </a:p>
        </p:txBody>
      </p:sp>
      <p:graphicFrame>
        <p:nvGraphicFramePr>
          <p:cNvPr id="9" name="Content Placeholder 8">
            <a:extLst>
              <a:ext uri="{FF2B5EF4-FFF2-40B4-BE49-F238E27FC236}">
                <a16:creationId xmlns:a16="http://schemas.microsoft.com/office/drawing/2014/main" id="{1C4F1030-4749-66DE-59C9-E6312ECFC981}"/>
              </a:ext>
            </a:extLst>
          </p:cNvPr>
          <p:cNvGraphicFramePr>
            <a:graphicFrameLocks noGrp="1"/>
          </p:cNvGraphicFramePr>
          <p:nvPr>
            <p:ph sz="half" idx="2"/>
            <p:extLst>
              <p:ext uri="{D42A27DB-BD31-4B8C-83A1-F6EECF244321}">
                <p14:modId xmlns:p14="http://schemas.microsoft.com/office/powerpoint/2010/main" val="382148665"/>
              </p:ext>
            </p:extLst>
          </p:nvPr>
        </p:nvGraphicFramePr>
        <p:xfrm>
          <a:off x="4572000" y="850265"/>
          <a:ext cx="3844290" cy="4117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5">
            <a:extLst>
              <a:ext uri="{FF2B5EF4-FFF2-40B4-BE49-F238E27FC236}">
                <a16:creationId xmlns:a16="http://schemas.microsoft.com/office/drawing/2014/main" id="{726EFD49-7334-376C-500E-6825689A6004}"/>
              </a:ext>
            </a:extLst>
          </p:cNvPr>
          <p:cNvSpPr txBox="1">
            <a:spLocks/>
          </p:cNvSpPr>
          <p:nvPr/>
        </p:nvSpPr>
        <p:spPr>
          <a:xfrm>
            <a:off x="1071986" y="5702934"/>
            <a:ext cx="7000028" cy="609602"/>
          </a:xfrm>
          <a:prstGeom prst="rect">
            <a:avLst/>
          </a:prstGeom>
        </p:spPr>
        <p:txBody>
          <a:bodyPr vert="horz" lIns="91440" tIns="45720" rIns="91440" bIns="45720" rtlCol="0" anchor="b">
            <a:normAutofit fontScale="82500" lnSpcReduction="10000"/>
          </a:bodyPr>
          <a:lst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a:lstStyle>
          <a:p>
            <a:r>
              <a:rPr lang="en-US" u="sng" dirty="0"/>
              <a:t>Work Plans: </a:t>
            </a:r>
            <a:r>
              <a:rPr lang="en-US" dirty="0"/>
              <a:t>Success Plans for Staff</a:t>
            </a:r>
            <a:endParaRPr lang="en-US" u="sng" dirty="0"/>
          </a:p>
        </p:txBody>
      </p:sp>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434A-33F2-C868-0897-990197C7B326}"/>
              </a:ext>
            </a:extLst>
          </p:cNvPr>
          <p:cNvSpPr>
            <a:spLocks noGrp="1"/>
          </p:cNvSpPr>
          <p:nvPr>
            <p:ph type="title"/>
          </p:nvPr>
        </p:nvSpPr>
        <p:spPr>
          <a:xfrm>
            <a:off x="1682750" y="0"/>
            <a:ext cx="6892290" cy="1066800"/>
          </a:xfrm>
        </p:spPr>
        <p:txBody>
          <a:bodyPr/>
          <a:lstStyle/>
          <a:p>
            <a:pPr algn="ctr"/>
            <a:r>
              <a:rPr lang="en-US" u="sng" dirty="0"/>
              <a:t>Retention: </a:t>
            </a:r>
            <a:br>
              <a:rPr lang="en-US" dirty="0"/>
            </a:br>
            <a:r>
              <a:rPr lang="en-US" dirty="0"/>
              <a:t>Tying it all together</a:t>
            </a:r>
          </a:p>
        </p:txBody>
      </p:sp>
      <p:graphicFrame>
        <p:nvGraphicFramePr>
          <p:cNvPr id="4" name="Content Placeholder 3">
            <a:extLst>
              <a:ext uri="{FF2B5EF4-FFF2-40B4-BE49-F238E27FC236}">
                <a16:creationId xmlns:a16="http://schemas.microsoft.com/office/drawing/2014/main" id="{9C811D0A-1BC6-BCDD-115E-9730D5D08AE8}"/>
              </a:ext>
            </a:extLst>
          </p:cNvPr>
          <p:cNvGraphicFramePr>
            <a:graphicFrameLocks noGrp="1"/>
          </p:cNvGraphicFramePr>
          <p:nvPr>
            <p:ph idx="1"/>
            <p:extLst>
              <p:ext uri="{D42A27DB-BD31-4B8C-83A1-F6EECF244321}">
                <p14:modId xmlns:p14="http://schemas.microsoft.com/office/powerpoint/2010/main" val="245885876"/>
              </p:ext>
            </p:extLst>
          </p:nvPr>
        </p:nvGraphicFramePr>
        <p:xfrm>
          <a:off x="223520" y="1066800"/>
          <a:ext cx="866648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45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What’s new?   A lot</a:t>
            </a:r>
            <a:br>
              <a:rPr lang="en-US" dirty="0"/>
            </a:br>
            <a:r>
              <a:rPr lang="en-US" dirty="0"/>
              <a:t>What’s Coming?  A Lot More </a:t>
            </a:r>
          </a:p>
        </p:txBody>
      </p:sp>
      <p:sp>
        <p:nvSpPr>
          <p:cNvPr id="3" name="Content Placeholder 2"/>
          <p:cNvSpPr>
            <a:spLocks noGrp="1"/>
          </p:cNvSpPr>
          <p:nvPr>
            <p:ph idx="1"/>
          </p:nvPr>
        </p:nvSpPr>
        <p:spPr>
          <a:xfrm>
            <a:off x="971550" y="2090057"/>
            <a:ext cx="7200900" cy="4114800"/>
          </a:xfrm>
        </p:spPr>
        <p:txBody>
          <a:bodyPr/>
          <a:lstStyle/>
          <a:p>
            <a:r>
              <a:rPr lang="en-US" dirty="0"/>
              <a:t>Eliminated set-up fees and moved to a tiered pricing structure.</a:t>
            </a:r>
          </a:p>
          <a:p>
            <a:r>
              <a:rPr lang="en-US" dirty="0"/>
              <a:t>Conditional questions in SurveyTrac.</a:t>
            </a:r>
          </a:p>
          <a:p>
            <a:r>
              <a:rPr lang="en-US" dirty="0"/>
              <a:t>Stacked availabilities.</a:t>
            </a:r>
          </a:p>
          <a:p>
            <a:r>
              <a:rPr lang="en-US" dirty="0"/>
              <a:t>Class Attendance Tracking.</a:t>
            </a:r>
          </a:p>
          <a:p>
            <a:r>
              <a:rPr lang="en-US" dirty="0"/>
              <a:t>Scheduled Announcements.</a:t>
            </a:r>
          </a:p>
          <a:p>
            <a:r>
              <a:rPr lang="en-US" dirty="0"/>
              <a:t>Improved  Workshop/Events Functionality.</a:t>
            </a:r>
          </a:p>
          <a:p>
            <a:r>
              <a:rPr lang="en-US" dirty="0"/>
              <a:t>New Custom Fields.</a:t>
            </a:r>
          </a:p>
          <a:p>
            <a:r>
              <a:rPr lang="en-US" dirty="0"/>
              <a:t>And more</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495" y="110444"/>
            <a:ext cx="4846446" cy="641351"/>
          </a:xfrm>
        </p:spPr>
        <p:txBody>
          <a:bodyPr/>
          <a:lstStyle/>
          <a:p>
            <a:r>
              <a:rPr lang="en-US" u="sng" dirty="0"/>
              <a:t>4 Tiers (but flexible)</a:t>
            </a:r>
          </a:p>
        </p:txBody>
      </p:sp>
      <p:sp>
        <p:nvSpPr>
          <p:cNvPr id="3" name="Text Placeholder 2"/>
          <p:cNvSpPr>
            <a:spLocks noGrp="1"/>
          </p:cNvSpPr>
          <p:nvPr>
            <p:ph type="body" idx="1"/>
          </p:nvPr>
        </p:nvSpPr>
        <p:spPr>
          <a:xfrm>
            <a:off x="248069" y="825432"/>
            <a:ext cx="2403658" cy="641350"/>
          </a:xfrm>
        </p:spPr>
        <p:txBody>
          <a:bodyPr/>
          <a:lstStyle/>
          <a:p>
            <a:r>
              <a:rPr lang="en-US" dirty="0"/>
              <a:t>TracCloud tier</a:t>
            </a:r>
          </a:p>
        </p:txBody>
      </p:sp>
      <p:sp>
        <p:nvSpPr>
          <p:cNvPr id="4" name="Content Placeholder 3"/>
          <p:cNvSpPr>
            <a:spLocks noGrp="1"/>
          </p:cNvSpPr>
          <p:nvPr>
            <p:ph sz="half" idx="2"/>
          </p:nvPr>
        </p:nvSpPr>
        <p:spPr>
          <a:xfrm>
            <a:off x="302179" y="1475576"/>
            <a:ext cx="2295437" cy="4162425"/>
          </a:xfrm>
        </p:spPr>
        <p:txBody>
          <a:bodyPr>
            <a:normAutofit lnSpcReduction="10000"/>
          </a:bodyPr>
          <a:lstStyle/>
          <a:p>
            <a:r>
              <a:rPr lang="en-US" dirty="0"/>
              <a:t>Kiosk Function</a:t>
            </a:r>
          </a:p>
          <a:p>
            <a:r>
              <a:rPr lang="en-US" dirty="0"/>
              <a:t>Scheduling</a:t>
            </a:r>
          </a:p>
          <a:p>
            <a:r>
              <a:rPr lang="en-US" dirty="0"/>
              <a:t>Reporting</a:t>
            </a:r>
          </a:p>
          <a:p>
            <a:r>
              <a:rPr lang="en-US" dirty="0"/>
              <a:t>TextAlerts &amp; Emails</a:t>
            </a:r>
          </a:p>
          <a:p>
            <a:r>
              <a:rPr lang="en-US" dirty="0"/>
              <a:t>Automated imports</a:t>
            </a:r>
          </a:p>
          <a:p>
            <a:r>
              <a:rPr lang="en-US" dirty="0"/>
              <a:t>Work Visits</a:t>
            </a:r>
          </a:p>
          <a:p>
            <a:r>
              <a:rPr lang="en-US" dirty="0"/>
              <a:t>Skills &amp; Accommodation Tracking</a:t>
            </a:r>
          </a:p>
        </p:txBody>
      </p:sp>
      <p:sp>
        <p:nvSpPr>
          <p:cNvPr id="5" name="Text Placeholder 4"/>
          <p:cNvSpPr>
            <a:spLocks noGrp="1"/>
          </p:cNvSpPr>
          <p:nvPr>
            <p:ph type="body" sz="quarter" idx="3"/>
          </p:nvPr>
        </p:nvSpPr>
        <p:spPr>
          <a:xfrm>
            <a:off x="3092790" y="794834"/>
            <a:ext cx="2403658" cy="641350"/>
          </a:xfrm>
        </p:spPr>
        <p:txBody>
          <a:bodyPr/>
          <a:lstStyle/>
          <a:p>
            <a:r>
              <a:rPr lang="en-US" dirty="0"/>
              <a:t>Essentials Tier</a:t>
            </a:r>
          </a:p>
        </p:txBody>
      </p:sp>
      <p:sp>
        <p:nvSpPr>
          <p:cNvPr id="7" name="Content Placeholder 3">
            <a:extLst>
              <a:ext uri="{FF2B5EF4-FFF2-40B4-BE49-F238E27FC236}">
                <a16:creationId xmlns:a16="http://schemas.microsoft.com/office/drawing/2014/main" id="{C7CECF46-6152-0027-2F0E-F2FB2479AFD0}"/>
              </a:ext>
            </a:extLst>
          </p:cNvPr>
          <p:cNvSpPr txBox="1">
            <a:spLocks/>
          </p:cNvSpPr>
          <p:nvPr/>
        </p:nvSpPr>
        <p:spPr>
          <a:xfrm>
            <a:off x="3202803" y="1436184"/>
            <a:ext cx="2183632" cy="4305789"/>
          </a:xfrm>
          <a:prstGeom prst="rect">
            <a:avLst/>
          </a:prstGeom>
        </p:spPr>
        <p:txBody>
          <a:bodyPr vert="horz" lIns="91440" tIns="45720" rIns="91440" bIns="45720" rtlCol="0">
            <a:normAutofit fontScale="925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a:t>TracCloud Tier + the following:</a:t>
            </a:r>
          </a:p>
          <a:p>
            <a:r>
              <a:rPr lang="en-US" dirty="0"/>
              <a:t>Certification Tracking</a:t>
            </a:r>
          </a:p>
          <a:p>
            <a:r>
              <a:rPr lang="en-US" dirty="0"/>
              <a:t>Mail Server</a:t>
            </a:r>
          </a:p>
          <a:p>
            <a:r>
              <a:rPr lang="en-US" dirty="0"/>
              <a:t>Payroll Tracking</a:t>
            </a:r>
          </a:p>
          <a:p>
            <a:r>
              <a:rPr lang="en-US" dirty="0"/>
              <a:t>SurveyTrac</a:t>
            </a:r>
          </a:p>
          <a:p>
            <a:r>
              <a:rPr lang="en-US" dirty="0"/>
              <a:t>Q2 Study Tables</a:t>
            </a:r>
          </a:p>
          <a:p>
            <a:r>
              <a:rPr lang="en-US" dirty="0"/>
              <a:t>Task Manager</a:t>
            </a:r>
          </a:p>
          <a:p>
            <a:r>
              <a:rPr lang="en-US" dirty="0"/>
              <a:t>Whiteboard</a:t>
            </a:r>
          </a:p>
        </p:txBody>
      </p:sp>
      <p:sp>
        <p:nvSpPr>
          <p:cNvPr id="8" name="Content Placeholder 3">
            <a:extLst>
              <a:ext uri="{FF2B5EF4-FFF2-40B4-BE49-F238E27FC236}">
                <a16:creationId xmlns:a16="http://schemas.microsoft.com/office/drawing/2014/main" id="{73F9BA86-C55D-7ED4-D772-7A094A83E566}"/>
              </a:ext>
            </a:extLst>
          </p:cNvPr>
          <p:cNvSpPr txBox="1">
            <a:spLocks/>
          </p:cNvSpPr>
          <p:nvPr/>
        </p:nvSpPr>
        <p:spPr>
          <a:xfrm>
            <a:off x="5991622" y="1466782"/>
            <a:ext cx="3098268" cy="4042926"/>
          </a:xfrm>
          <a:prstGeom prst="rect">
            <a:avLst/>
          </a:prstGeom>
        </p:spPr>
        <p:txBody>
          <a:bodyPr vert="horz" lIns="91440" tIns="45720" rIns="91440" bIns="45720" rtlCol="0">
            <a:no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dirty="0"/>
              <a:t>Tier 1&amp;2 + the following:</a:t>
            </a:r>
          </a:p>
          <a:p>
            <a:r>
              <a:rPr lang="en-US" dirty="0"/>
              <a:t>Attendance Tracking</a:t>
            </a:r>
          </a:p>
          <a:p>
            <a:r>
              <a:rPr lang="en-US" dirty="0"/>
              <a:t>Campus Customizations</a:t>
            </a:r>
          </a:p>
          <a:p>
            <a:r>
              <a:rPr lang="en-US" dirty="0"/>
              <a:t>Resource Management</a:t>
            </a:r>
          </a:p>
          <a:p>
            <a:r>
              <a:rPr lang="en-US" dirty="0"/>
              <a:t>SAGE Early Alerts</a:t>
            </a:r>
          </a:p>
          <a:p>
            <a:r>
              <a:rPr lang="en-US" dirty="0"/>
              <a:t>Success Plans</a:t>
            </a:r>
          </a:p>
          <a:p>
            <a:r>
              <a:rPr lang="en-US" dirty="0"/>
              <a:t>Work Plans for Staff</a:t>
            </a:r>
          </a:p>
          <a:p>
            <a:r>
              <a:rPr lang="en-US" dirty="0"/>
              <a:t>Workshops/Events</a:t>
            </a:r>
          </a:p>
        </p:txBody>
      </p:sp>
      <p:sp>
        <p:nvSpPr>
          <p:cNvPr id="9" name="Text Placeholder 4">
            <a:extLst>
              <a:ext uri="{FF2B5EF4-FFF2-40B4-BE49-F238E27FC236}">
                <a16:creationId xmlns:a16="http://schemas.microsoft.com/office/drawing/2014/main" id="{178532D8-75B7-06E8-B12E-77E643882CC2}"/>
              </a:ext>
            </a:extLst>
          </p:cNvPr>
          <p:cNvSpPr txBox="1">
            <a:spLocks/>
          </p:cNvSpPr>
          <p:nvPr/>
        </p:nvSpPr>
        <p:spPr>
          <a:xfrm>
            <a:off x="6052973" y="782238"/>
            <a:ext cx="2403658" cy="641350"/>
          </a:xfrm>
          <a:prstGeom prst="rect">
            <a:avLst/>
          </a:prstGeom>
        </p:spPr>
        <p:txBody>
          <a:bodyPr vert="horz" lIns="91440" tIns="45720" rIns="91440" bIns="45720" rtlCol="0" anchor="ctr">
            <a:normAutofit/>
          </a:bodyPr>
          <a:lstStyle>
            <a:lvl1pPr marL="0" indent="0" algn="l" defTabSz="914377" rtl="0" eaLnBrk="1" latinLnBrk="0" hangingPunct="1">
              <a:lnSpc>
                <a:spcPct val="90000"/>
              </a:lnSpc>
              <a:spcBef>
                <a:spcPts val="0"/>
              </a:spcBef>
              <a:buClr>
                <a:schemeClr val="accent1"/>
              </a:buClr>
              <a:buFont typeface="Arial" pitchFamily="34" charset="0"/>
              <a:buNone/>
              <a:defRPr sz="2000" b="1" kern="1200" cap="all" baseline="0">
                <a:solidFill>
                  <a:schemeClr val="tx1"/>
                </a:solidFill>
                <a:latin typeface="+mn-lt"/>
                <a:ea typeface="+mn-ea"/>
                <a:cs typeface="+mn-cs"/>
              </a:defRPr>
            </a:lvl1pPr>
            <a:lvl2pPr marL="457189" indent="0" algn="l" defTabSz="914377" rtl="0" eaLnBrk="1" latinLnBrk="0" hangingPunct="1">
              <a:lnSpc>
                <a:spcPct val="90000"/>
              </a:lnSpc>
              <a:spcBef>
                <a:spcPts val="1000"/>
              </a:spcBef>
              <a:buClr>
                <a:schemeClr val="accent1"/>
              </a:buClr>
              <a:buFont typeface="Arial"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800"/>
              </a:spcBef>
              <a:buClr>
                <a:schemeClr val="accent1"/>
              </a:buClr>
              <a:buFont typeface="Arial"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9pPr>
          </a:lstStyle>
          <a:p>
            <a:r>
              <a:rPr lang="en-US" dirty="0"/>
              <a:t>Retention Tier</a:t>
            </a:r>
          </a:p>
        </p:txBody>
      </p:sp>
      <p:sp>
        <p:nvSpPr>
          <p:cNvPr id="10" name="Text Placeholder 2">
            <a:extLst>
              <a:ext uri="{FF2B5EF4-FFF2-40B4-BE49-F238E27FC236}">
                <a16:creationId xmlns:a16="http://schemas.microsoft.com/office/drawing/2014/main" id="{583D4F53-D679-3577-2C8F-78FFA21B79AD}"/>
              </a:ext>
            </a:extLst>
          </p:cNvPr>
          <p:cNvSpPr txBox="1">
            <a:spLocks/>
          </p:cNvSpPr>
          <p:nvPr/>
        </p:nvSpPr>
        <p:spPr>
          <a:xfrm>
            <a:off x="302179" y="5806272"/>
            <a:ext cx="8511621" cy="641350"/>
          </a:xfrm>
          <a:prstGeom prst="rect">
            <a:avLst/>
          </a:prstGeom>
        </p:spPr>
        <p:txBody>
          <a:bodyPr vert="horz" lIns="91440" tIns="45720" rIns="91440" bIns="45720" rtlCol="0" anchor="ctr">
            <a:normAutofit/>
          </a:bodyPr>
          <a:lstStyle>
            <a:lvl1pPr marL="0" indent="0" algn="l" defTabSz="914377" rtl="0" eaLnBrk="1" latinLnBrk="0" hangingPunct="1">
              <a:lnSpc>
                <a:spcPct val="90000"/>
              </a:lnSpc>
              <a:spcBef>
                <a:spcPts val="0"/>
              </a:spcBef>
              <a:buClr>
                <a:schemeClr val="accent1"/>
              </a:buClr>
              <a:buFont typeface="Arial" pitchFamily="34" charset="0"/>
              <a:buNone/>
              <a:defRPr sz="2000" b="1" kern="1200" cap="all" baseline="0">
                <a:solidFill>
                  <a:schemeClr val="tx1"/>
                </a:solidFill>
                <a:latin typeface="+mn-lt"/>
                <a:ea typeface="+mn-ea"/>
                <a:cs typeface="+mn-cs"/>
              </a:defRPr>
            </a:lvl1pPr>
            <a:lvl2pPr marL="457189" indent="0" algn="l" defTabSz="914377" rtl="0" eaLnBrk="1" latinLnBrk="0" hangingPunct="1">
              <a:lnSpc>
                <a:spcPct val="90000"/>
              </a:lnSpc>
              <a:spcBef>
                <a:spcPts val="1000"/>
              </a:spcBef>
              <a:buClr>
                <a:schemeClr val="accent1"/>
              </a:buClr>
              <a:buFont typeface="Arial"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800"/>
              </a:spcBef>
              <a:buClr>
                <a:schemeClr val="accent1"/>
              </a:buClr>
              <a:buFont typeface="Arial"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800"/>
              </a:spcBef>
              <a:buClr>
                <a:schemeClr val="accent1"/>
              </a:buClr>
              <a:buFont typeface="Arial" pitchFamily="34" charset="0"/>
              <a:buNone/>
              <a:defRPr sz="1600" b="1" kern="1200">
                <a:solidFill>
                  <a:schemeClr val="tx1"/>
                </a:solidFill>
                <a:latin typeface="+mn-lt"/>
                <a:ea typeface="+mn-ea"/>
                <a:cs typeface="+mn-cs"/>
              </a:defRPr>
            </a:lvl9pPr>
          </a:lstStyle>
          <a:p>
            <a:r>
              <a:rPr lang="en-US" dirty="0"/>
              <a:t>Enterprise tier: </a:t>
            </a:r>
            <a:r>
              <a:rPr lang="en-US" sz="1600" dirty="0"/>
              <a:t>API, Cross-campus reporting, and A new Feature in 2025 </a:t>
            </a:r>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775" y="175146"/>
            <a:ext cx="5131568" cy="604302"/>
          </a:xfrm>
        </p:spPr>
        <p:txBody>
          <a:bodyPr>
            <a:normAutofit/>
          </a:bodyPr>
          <a:lstStyle/>
          <a:p>
            <a:r>
              <a:rPr lang="en-US" u="sng" dirty="0"/>
              <a:t>Dashboard:</a:t>
            </a:r>
            <a:r>
              <a:rPr lang="en-US" dirty="0"/>
              <a:t> Staff View</a:t>
            </a:r>
          </a:p>
        </p:txBody>
      </p:sp>
      <p:sp>
        <p:nvSpPr>
          <p:cNvPr id="3" name="Content Placeholder 2"/>
          <p:cNvSpPr>
            <a:spLocks noGrp="1"/>
          </p:cNvSpPr>
          <p:nvPr>
            <p:ph sz="half" idx="1"/>
          </p:nvPr>
        </p:nvSpPr>
        <p:spPr>
          <a:xfrm>
            <a:off x="177730" y="1551512"/>
            <a:ext cx="2264019" cy="4829191"/>
          </a:xfrm>
        </p:spPr>
        <p:txBody>
          <a:bodyPr>
            <a:normAutofit/>
          </a:bodyPr>
          <a:lstStyle/>
          <a:p>
            <a:r>
              <a:rPr lang="en-US" dirty="0"/>
              <a:t>Status Charts: quick click to see Visits by…</a:t>
            </a:r>
          </a:p>
          <a:p>
            <a:r>
              <a:rPr lang="en-US" dirty="0"/>
              <a:t>Announcements</a:t>
            </a:r>
          </a:p>
          <a:p>
            <a:r>
              <a:rPr lang="en-US" dirty="0"/>
              <a:t>Welcome Message</a:t>
            </a:r>
          </a:p>
          <a:p>
            <a:r>
              <a:rPr lang="en-US" dirty="0"/>
              <a:t>Watch List</a:t>
            </a:r>
          </a:p>
          <a:p>
            <a:r>
              <a:rPr lang="en-US" dirty="0"/>
              <a:t>Center Status</a:t>
            </a:r>
          </a:p>
          <a:p>
            <a:r>
              <a:rPr lang="en-US" dirty="0"/>
              <a:t>Utilization</a:t>
            </a:r>
          </a:p>
          <a:p>
            <a:r>
              <a:rPr lang="en-US" dirty="0"/>
              <a:t>Consultant Time Check</a:t>
            </a:r>
          </a:p>
        </p:txBody>
      </p:sp>
      <p:pic>
        <p:nvPicPr>
          <p:cNvPr id="10" name="Content Placeholder 9">
            <a:extLst>
              <a:ext uri="{FF2B5EF4-FFF2-40B4-BE49-F238E27FC236}">
                <a16:creationId xmlns:a16="http://schemas.microsoft.com/office/drawing/2014/main" id="{7B8877B1-B080-943B-2829-A30BB13065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61117" y="909569"/>
            <a:ext cx="6482884" cy="5471134"/>
          </a:xfrm>
        </p:spPr>
      </p:pic>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527" y="0"/>
            <a:ext cx="2971800" cy="1546554"/>
          </a:xfrm>
        </p:spPr>
        <p:txBody>
          <a:bodyPr>
            <a:normAutofit fontScale="90000"/>
          </a:bodyPr>
          <a:lstStyle/>
          <a:p>
            <a:pPr algn="ctr"/>
            <a:r>
              <a:rPr lang="en-US" sz="2400" u="sng" dirty="0"/>
              <a:t>Dashboard:</a:t>
            </a:r>
            <a:br>
              <a:rPr lang="en-US" sz="2400" u="sng" dirty="0"/>
            </a:br>
            <a:br>
              <a:rPr lang="en-US" sz="1000" u="sng" dirty="0"/>
            </a:br>
            <a:r>
              <a:rPr lang="en-US" sz="2400" dirty="0"/>
              <a:t>Announcements</a:t>
            </a:r>
            <a:br>
              <a:rPr lang="en-US" sz="2400" dirty="0"/>
            </a:br>
            <a:r>
              <a:rPr lang="en-US" sz="2400" dirty="0"/>
              <a:t>Welcome Message</a:t>
            </a:r>
            <a:br>
              <a:rPr lang="en-US" sz="2400" dirty="0"/>
            </a:br>
            <a:r>
              <a:rPr lang="en-US" sz="2400" dirty="0"/>
              <a:t>Watch List</a:t>
            </a:r>
          </a:p>
        </p:txBody>
      </p:sp>
      <p:pic>
        <p:nvPicPr>
          <p:cNvPr id="9" name="Picture Placeholder 8">
            <a:extLst>
              <a:ext uri="{FF2B5EF4-FFF2-40B4-BE49-F238E27FC236}">
                <a16:creationId xmlns:a16="http://schemas.microsoft.com/office/drawing/2014/main" id="{AE5BC8CF-D23E-BA99-78EE-ECFC644D047D}"/>
              </a:ext>
            </a:extLst>
          </p:cNvPr>
          <p:cNvPicPr>
            <a:picLocks noGrp="1" noChangeAspect="1"/>
          </p:cNvPicPr>
          <p:nvPr>
            <p:ph type="pic" idx="1"/>
          </p:nvPr>
        </p:nvPicPr>
        <p:blipFill>
          <a:blip r:embed="rId3"/>
          <a:srcRect l="32083" r="32083"/>
          <a:stretch/>
        </p:blipFill>
        <p:spPr>
          <a:xfrm>
            <a:off x="5980528" y="1770074"/>
            <a:ext cx="2971800" cy="2430272"/>
          </a:xfrm>
        </p:spPr>
      </p:pic>
      <p:pic>
        <p:nvPicPr>
          <p:cNvPr id="11" name="Picture 10">
            <a:extLst>
              <a:ext uri="{FF2B5EF4-FFF2-40B4-BE49-F238E27FC236}">
                <a16:creationId xmlns:a16="http://schemas.microsoft.com/office/drawing/2014/main" id="{C006D7AA-3675-7A19-FA15-E816CED87AB4}"/>
              </a:ext>
            </a:extLst>
          </p:cNvPr>
          <p:cNvPicPr>
            <a:picLocks noChangeAspect="1"/>
          </p:cNvPicPr>
          <p:nvPr/>
        </p:nvPicPr>
        <p:blipFill>
          <a:blip r:embed="rId4"/>
          <a:stretch>
            <a:fillRect/>
          </a:stretch>
        </p:blipFill>
        <p:spPr>
          <a:xfrm>
            <a:off x="695475" y="1249764"/>
            <a:ext cx="3537216" cy="4358472"/>
          </a:xfrm>
          <a:prstGeom prst="rect">
            <a:avLst/>
          </a:prstGeom>
        </p:spPr>
      </p:pic>
      <p:pic>
        <p:nvPicPr>
          <p:cNvPr id="15" name="Picture 14">
            <a:extLst>
              <a:ext uri="{FF2B5EF4-FFF2-40B4-BE49-F238E27FC236}">
                <a16:creationId xmlns:a16="http://schemas.microsoft.com/office/drawing/2014/main" id="{5BC02AFD-4064-D2AC-FF58-52A145ADF48C}"/>
              </a:ext>
            </a:extLst>
          </p:cNvPr>
          <p:cNvPicPr>
            <a:picLocks noChangeAspect="1"/>
          </p:cNvPicPr>
          <p:nvPr/>
        </p:nvPicPr>
        <p:blipFill>
          <a:blip r:embed="rId5"/>
          <a:stretch>
            <a:fillRect/>
          </a:stretch>
        </p:blipFill>
        <p:spPr>
          <a:xfrm>
            <a:off x="6200253" y="4213169"/>
            <a:ext cx="2532349" cy="2120433"/>
          </a:xfrm>
          <a:prstGeom prst="rect">
            <a:avLst/>
          </a:prstGeom>
        </p:spPr>
      </p:pic>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206" y="211015"/>
            <a:ext cx="5871377" cy="619648"/>
          </a:xfrm>
        </p:spPr>
        <p:txBody>
          <a:bodyPr/>
          <a:lstStyle/>
          <a:p>
            <a:r>
              <a:rPr lang="en-US" u="sng" dirty="0"/>
              <a:t>Dashboard:</a:t>
            </a:r>
            <a:r>
              <a:rPr lang="en-US" dirty="0"/>
              <a:t> Status Charts</a:t>
            </a:r>
          </a:p>
        </p:txBody>
      </p:sp>
      <p:sp>
        <p:nvSpPr>
          <p:cNvPr id="3" name="Content Placeholder 3">
            <a:extLst>
              <a:ext uri="{FF2B5EF4-FFF2-40B4-BE49-F238E27FC236}">
                <a16:creationId xmlns:a16="http://schemas.microsoft.com/office/drawing/2014/main" id="{8CA71652-F9B6-00DA-EEDF-B550DA63E833}"/>
              </a:ext>
            </a:extLst>
          </p:cNvPr>
          <p:cNvSpPr txBox="1">
            <a:spLocks/>
          </p:cNvSpPr>
          <p:nvPr/>
        </p:nvSpPr>
        <p:spPr>
          <a:xfrm>
            <a:off x="150725" y="754916"/>
            <a:ext cx="8601389" cy="1228514"/>
          </a:xfrm>
          <a:prstGeom prst="rect">
            <a:avLst/>
          </a:prstGeom>
        </p:spPr>
        <p:txBody>
          <a:bodyPr>
            <a:normAutofit fontScale="925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b="1" u="sng" dirty="0"/>
              <a:t>Visits by</a:t>
            </a:r>
          </a:p>
          <a:p>
            <a:pPr marL="45719" indent="0" algn="ctr">
              <a:buNone/>
            </a:pPr>
            <a:r>
              <a:rPr lang="en-US" dirty="0"/>
              <a:t>Month by Course, Month by Subject, </a:t>
            </a:r>
            <a:r>
              <a:rPr lang="en-US" b="1" dirty="0"/>
              <a:t>Day of Week by Course</a:t>
            </a:r>
            <a:r>
              <a:rPr lang="en-US" dirty="0"/>
              <a:t>, Reason by Course, Reason by Subject, Center by Reason, Subject by Course, Day of Week by Center</a:t>
            </a:r>
          </a:p>
        </p:txBody>
      </p:sp>
      <p:pic>
        <p:nvPicPr>
          <p:cNvPr id="5" name="Picture 4">
            <a:extLst>
              <a:ext uri="{FF2B5EF4-FFF2-40B4-BE49-F238E27FC236}">
                <a16:creationId xmlns:a16="http://schemas.microsoft.com/office/drawing/2014/main" id="{601D8EFB-3E44-9DB2-4178-E09123E9FDFD}"/>
              </a:ext>
            </a:extLst>
          </p:cNvPr>
          <p:cNvPicPr>
            <a:picLocks noChangeAspect="1"/>
          </p:cNvPicPr>
          <p:nvPr/>
        </p:nvPicPr>
        <p:blipFill>
          <a:blip r:embed="rId3"/>
          <a:stretch>
            <a:fillRect/>
          </a:stretch>
        </p:blipFill>
        <p:spPr>
          <a:xfrm>
            <a:off x="0" y="1983430"/>
            <a:ext cx="9144000" cy="2118186"/>
          </a:xfrm>
          <a:prstGeom prst="rect">
            <a:avLst/>
          </a:prstGeom>
        </p:spPr>
      </p:pic>
      <p:pic>
        <p:nvPicPr>
          <p:cNvPr id="9" name="Picture 8">
            <a:extLst>
              <a:ext uri="{FF2B5EF4-FFF2-40B4-BE49-F238E27FC236}">
                <a16:creationId xmlns:a16="http://schemas.microsoft.com/office/drawing/2014/main" id="{C9560419-F803-4030-18EB-3231BA234F5B}"/>
              </a:ext>
            </a:extLst>
          </p:cNvPr>
          <p:cNvPicPr>
            <a:picLocks noChangeAspect="1"/>
          </p:cNvPicPr>
          <p:nvPr/>
        </p:nvPicPr>
        <p:blipFill>
          <a:blip r:embed="rId4"/>
          <a:stretch>
            <a:fillRect/>
          </a:stretch>
        </p:blipFill>
        <p:spPr>
          <a:xfrm>
            <a:off x="411983" y="2894502"/>
            <a:ext cx="5767754" cy="3332592"/>
          </a:xfrm>
          <a:prstGeom prst="rect">
            <a:avLst/>
          </a:prstGeom>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25A96-83E3-BB58-5DB6-73B1C57A8A98}"/>
              </a:ext>
            </a:extLst>
          </p:cNvPr>
          <p:cNvPicPr>
            <a:picLocks noChangeAspect="1"/>
          </p:cNvPicPr>
          <p:nvPr/>
        </p:nvPicPr>
        <p:blipFill>
          <a:blip r:embed="rId3"/>
          <a:stretch>
            <a:fillRect/>
          </a:stretch>
        </p:blipFill>
        <p:spPr>
          <a:xfrm>
            <a:off x="430308" y="1150570"/>
            <a:ext cx="3546277" cy="588865"/>
          </a:xfrm>
          <a:prstGeom prst="rect">
            <a:avLst/>
          </a:prstGeom>
        </p:spPr>
      </p:pic>
      <p:pic>
        <p:nvPicPr>
          <p:cNvPr id="6" name="Picture 5">
            <a:extLst>
              <a:ext uri="{FF2B5EF4-FFF2-40B4-BE49-F238E27FC236}">
                <a16:creationId xmlns:a16="http://schemas.microsoft.com/office/drawing/2014/main" id="{A086F636-6011-1C18-ED7E-1392D7985EF0}"/>
              </a:ext>
            </a:extLst>
          </p:cNvPr>
          <p:cNvPicPr>
            <a:picLocks noChangeAspect="1"/>
          </p:cNvPicPr>
          <p:nvPr/>
        </p:nvPicPr>
        <p:blipFill>
          <a:blip r:embed="rId4"/>
          <a:stretch>
            <a:fillRect/>
          </a:stretch>
        </p:blipFill>
        <p:spPr>
          <a:xfrm>
            <a:off x="410930" y="1829116"/>
            <a:ext cx="3565655" cy="3878314"/>
          </a:xfrm>
          <a:prstGeom prst="rect">
            <a:avLst/>
          </a:prstGeom>
        </p:spPr>
      </p:pic>
      <p:pic>
        <p:nvPicPr>
          <p:cNvPr id="10" name="Picture 9">
            <a:extLst>
              <a:ext uri="{FF2B5EF4-FFF2-40B4-BE49-F238E27FC236}">
                <a16:creationId xmlns:a16="http://schemas.microsoft.com/office/drawing/2014/main" id="{467DCAB0-03E3-F2CD-A5AD-59844F63ACDB}"/>
              </a:ext>
            </a:extLst>
          </p:cNvPr>
          <p:cNvPicPr>
            <a:picLocks noChangeAspect="1"/>
          </p:cNvPicPr>
          <p:nvPr/>
        </p:nvPicPr>
        <p:blipFill>
          <a:blip r:embed="rId5"/>
          <a:stretch>
            <a:fillRect/>
          </a:stretch>
        </p:blipFill>
        <p:spPr>
          <a:xfrm>
            <a:off x="4711855" y="1240354"/>
            <a:ext cx="4201032" cy="4576410"/>
          </a:xfrm>
          <a:prstGeom prst="rect">
            <a:avLst/>
          </a:prstGeom>
        </p:spPr>
      </p:pic>
      <p:sp>
        <p:nvSpPr>
          <p:cNvPr id="11" name="Title 10">
            <a:extLst>
              <a:ext uri="{FF2B5EF4-FFF2-40B4-BE49-F238E27FC236}">
                <a16:creationId xmlns:a16="http://schemas.microsoft.com/office/drawing/2014/main" id="{C8AED761-E8BC-4EDD-E4F0-C2A36823EFAC}"/>
              </a:ext>
            </a:extLst>
          </p:cNvPr>
          <p:cNvSpPr>
            <a:spLocks noGrp="1"/>
          </p:cNvSpPr>
          <p:nvPr>
            <p:ph type="title" idx="4294967295"/>
          </p:nvPr>
        </p:nvSpPr>
        <p:spPr>
          <a:xfrm>
            <a:off x="2203447" y="172670"/>
            <a:ext cx="7200900" cy="977900"/>
          </a:xfrm>
        </p:spPr>
        <p:txBody>
          <a:bodyPr/>
          <a:lstStyle/>
          <a:p>
            <a:pPr algn="ctr"/>
            <a:r>
              <a:rPr lang="en-US" u="sng" dirty="0"/>
              <a:t>Dashboard: </a:t>
            </a:r>
            <a:br>
              <a:rPr lang="en-US" dirty="0"/>
            </a:br>
            <a:r>
              <a:rPr lang="en-US" dirty="0"/>
              <a:t>Center Status</a:t>
            </a:r>
            <a:r>
              <a:rPr lang="en-US" baseline="0" dirty="0"/>
              <a:t> &amp; Utilization</a:t>
            </a:r>
            <a:endParaRPr lang="en-US" dirty="0"/>
          </a:p>
        </p:txBody>
      </p:sp>
      <p:pic>
        <p:nvPicPr>
          <p:cNvPr id="13" name="Picture 12">
            <a:extLst>
              <a:ext uri="{FF2B5EF4-FFF2-40B4-BE49-F238E27FC236}">
                <a16:creationId xmlns:a16="http://schemas.microsoft.com/office/drawing/2014/main" id="{2C23AD89-4A0B-5715-8FF0-77FD27E3CF5B}"/>
              </a:ext>
            </a:extLst>
          </p:cNvPr>
          <p:cNvPicPr>
            <a:picLocks noChangeAspect="1"/>
          </p:cNvPicPr>
          <p:nvPr/>
        </p:nvPicPr>
        <p:blipFill>
          <a:blip r:embed="rId6"/>
          <a:stretch>
            <a:fillRect/>
          </a:stretch>
        </p:blipFill>
        <p:spPr>
          <a:xfrm>
            <a:off x="449583" y="5949962"/>
            <a:ext cx="1686160" cy="323895"/>
          </a:xfrm>
          <a:prstGeom prst="rect">
            <a:avLst/>
          </a:prstGeom>
        </p:spPr>
      </p:pic>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5418-08D3-D68A-5B17-9FE335C87879}"/>
              </a:ext>
            </a:extLst>
          </p:cNvPr>
          <p:cNvSpPr>
            <a:spLocks noGrp="1"/>
          </p:cNvSpPr>
          <p:nvPr>
            <p:ph type="title"/>
          </p:nvPr>
        </p:nvSpPr>
        <p:spPr>
          <a:xfrm>
            <a:off x="2969314" y="248479"/>
            <a:ext cx="5618093" cy="470452"/>
          </a:xfrm>
        </p:spPr>
        <p:txBody>
          <a:bodyPr>
            <a:normAutofit fontScale="90000"/>
          </a:bodyPr>
          <a:lstStyle/>
          <a:p>
            <a:r>
              <a:rPr lang="en-US" u="sng" dirty="0"/>
              <a:t>Schedule:</a:t>
            </a:r>
            <a:r>
              <a:rPr lang="en-US" dirty="0"/>
              <a:t> admin View</a:t>
            </a:r>
          </a:p>
        </p:txBody>
      </p:sp>
      <p:pic>
        <p:nvPicPr>
          <p:cNvPr id="5" name="Content Placeholder 4">
            <a:extLst>
              <a:ext uri="{FF2B5EF4-FFF2-40B4-BE49-F238E27FC236}">
                <a16:creationId xmlns:a16="http://schemas.microsoft.com/office/drawing/2014/main" id="{BFE4539E-419A-A264-48BD-71E91464FB81}"/>
              </a:ext>
            </a:extLst>
          </p:cNvPr>
          <p:cNvPicPr>
            <a:picLocks noGrp="1" noChangeAspect="1"/>
          </p:cNvPicPr>
          <p:nvPr>
            <p:ph idx="1"/>
          </p:nvPr>
        </p:nvPicPr>
        <p:blipFill>
          <a:blip r:embed="rId3"/>
          <a:stretch>
            <a:fillRect/>
          </a:stretch>
        </p:blipFill>
        <p:spPr>
          <a:xfrm>
            <a:off x="307171" y="1159496"/>
            <a:ext cx="8529657" cy="4821567"/>
          </a:xfrm>
        </p:spPr>
      </p:pic>
    </p:spTree>
    <p:extLst>
      <p:ext uri="{BB962C8B-B14F-4D97-AF65-F5344CB8AC3E}">
        <p14:creationId xmlns:p14="http://schemas.microsoft.com/office/powerpoint/2010/main" val="9524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1396</TotalTime>
  <Words>3126</Words>
  <Application>Microsoft Office PowerPoint</Application>
  <PresentationFormat>On-screen Show (4:3)</PresentationFormat>
  <Paragraphs>221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Helvetica Neue</vt:lpstr>
      <vt:lpstr>Red Line Business 16x9</vt:lpstr>
      <vt:lpstr>Welcome!</vt:lpstr>
      <vt:lpstr>TracCloud history</vt:lpstr>
      <vt:lpstr>What’s new?   A lot What’s Coming?  A Lot More </vt:lpstr>
      <vt:lpstr>4 Tiers (but flexible)</vt:lpstr>
      <vt:lpstr>Dashboard: Staff View</vt:lpstr>
      <vt:lpstr>Dashboard:  Announcements Welcome Message Watch List</vt:lpstr>
      <vt:lpstr>Dashboard: Status Charts</vt:lpstr>
      <vt:lpstr>Dashboard:  Center Status &amp; Utilization</vt:lpstr>
      <vt:lpstr>Schedule: admin View</vt:lpstr>
      <vt:lpstr>Schedule: Student View</vt:lpstr>
      <vt:lpstr>Visits</vt:lpstr>
      <vt:lpstr>Reports</vt:lpstr>
      <vt:lpstr>Essentials: SurveyTrac</vt:lpstr>
      <vt:lpstr>Essentials: Tracking (Payroll &amp; Certifications)</vt:lpstr>
      <vt:lpstr>Essentials: Whiteboard</vt:lpstr>
      <vt:lpstr>Retention:  workshops &amp; events</vt:lpstr>
      <vt:lpstr>PowerPoint Presentation</vt:lpstr>
      <vt:lpstr>Retention: Attendance Tracking</vt:lpstr>
      <vt:lpstr>Retenti0n: SAGE  (early alert referrals)</vt:lpstr>
      <vt:lpstr>Retention: Success Plans</vt:lpstr>
      <vt:lpstr>Retention:  Tying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Laura Reed</cp:lastModifiedBy>
  <cp:revision>35</cp:revision>
  <cp:lastPrinted>2025-04-01T18:12:20Z</cp:lastPrinted>
  <dcterms:created xsi:type="dcterms:W3CDTF">2021-11-08T16:00:51Z</dcterms:created>
  <dcterms:modified xsi:type="dcterms:W3CDTF">2025-04-01T18:25:55Z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