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7" r:id="rId2"/>
    <p:sldId id="267" r:id="rId3"/>
    <p:sldId id="27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182B"/>
    <a:srgbClr val="6102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4" autoAdjust="0"/>
  </p:normalViewPr>
  <p:slideViewPr>
    <p:cSldViewPr snapToGrid="0">
      <p:cViewPr varScale="1">
        <p:scale>
          <a:sx n="120" d="100"/>
          <a:sy n="120" d="100"/>
        </p:scale>
        <p:origin x="1326" y="84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99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D71D7-55AC-46BD-81B3-09AB2F9EFBD8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0BD58-3BFF-4EAF-BB8B-AC67FE801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9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9424F-BB59-4F4E-9822-4CA3E770FFD2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22CDD-9D6C-4F63-9EC2-64822662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86FCB2E6-13B1-4DDB-82FB-07C0E23B0A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13"/>
          <a:stretch/>
        </p:blipFill>
        <p:spPr>
          <a:xfrm>
            <a:off x="-2504" y="760330"/>
            <a:ext cx="9146505" cy="60976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606040"/>
            <a:ext cx="7543800" cy="27432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800">
                <a:solidFill>
                  <a:schemeClr val="tx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5360437"/>
            <a:ext cx="7543800" cy="36576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1" cap="all" baseline="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1F0EBC-43C2-4BC4-B20D-8569343E633D}"/>
              </a:ext>
            </a:extLst>
          </p:cNvPr>
          <p:cNvSpPr/>
          <p:nvPr userDrawn="1"/>
        </p:nvSpPr>
        <p:spPr>
          <a:xfrm>
            <a:off x="-2504" y="6403451"/>
            <a:ext cx="9146505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623752-102A-438E-ADC6-A2BC88FDD0EF}"/>
              </a:ext>
            </a:extLst>
          </p:cNvPr>
          <p:cNvSpPr txBox="1"/>
          <p:nvPr userDrawn="1"/>
        </p:nvSpPr>
        <p:spPr>
          <a:xfrm>
            <a:off x="2284165" y="6448859"/>
            <a:ext cx="457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2025 Annual TracCloud Conference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2EC44B-2118-CC75-3F48-1A08998088F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36" y="171664"/>
            <a:ext cx="2284165" cy="58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5783778" y="0"/>
            <a:ext cx="34289" cy="6419462"/>
          </a:xfrm>
          <a:prstGeom prst="rect">
            <a:avLst/>
          </a:prstGeom>
          <a:solidFill>
            <a:srgbClr val="8D182B"/>
          </a:solidFill>
          <a:ln>
            <a:solidFill>
              <a:srgbClr val="8D182B"/>
            </a:solidFill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A94C6F9D-FC5A-498A-B901-481556FEC8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33" r="521"/>
          <a:stretch/>
        </p:blipFill>
        <p:spPr>
          <a:xfrm rot="16200000">
            <a:off x="4055463" y="1769460"/>
            <a:ext cx="6858003" cy="3319075"/>
          </a:xfrm>
          <a:prstGeom prst="rect">
            <a:avLst/>
          </a:prstGeom>
        </p:spPr>
      </p:pic>
      <p:pic>
        <p:nvPicPr>
          <p:cNvPr id="12" name="Picture 11" descr="Background pattern&#10;&#10;Description automatically generated">
            <a:extLst>
              <a:ext uri="{FF2B5EF4-FFF2-40B4-BE49-F238E27FC236}">
                <a16:creationId xmlns:a16="http://schemas.microsoft.com/office/drawing/2014/main" id="{CB876029-D515-4B7E-8C33-E0E9003D93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9" t="30505" r="50013"/>
          <a:stretch/>
        </p:blipFill>
        <p:spPr>
          <a:xfrm>
            <a:off x="0" y="1325880"/>
            <a:ext cx="5143500" cy="42375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0" y="2514600"/>
            <a:ext cx="2606040" cy="1600200"/>
          </a:xfrm>
        </p:spPr>
        <p:txBody>
          <a:bodyPr anchor="b"/>
          <a:lstStyle>
            <a:lvl1pPr>
              <a:defRPr sz="3200">
                <a:solidFill>
                  <a:srgbClr val="61021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1357194"/>
            <a:ext cx="5143500" cy="4206240"/>
          </a:xfr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00" y="4343400"/>
            <a:ext cx="2606040" cy="1188720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B0AB30-AE7D-47EB-89F9-4F54E6C4CDBB}"/>
              </a:ext>
            </a:extLst>
          </p:cNvPr>
          <p:cNvSpPr/>
          <p:nvPr userDrawn="1"/>
        </p:nvSpPr>
        <p:spPr>
          <a:xfrm>
            <a:off x="0" y="6399334"/>
            <a:ext cx="9144000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57EF9E-69B1-466E-BD71-B44ADB916D02}"/>
              </a:ext>
            </a:extLst>
          </p:cNvPr>
          <p:cNvSpPr txBox="1"/>
          <p:nvPr userDrawn="1"/>
        </p:nvSpPr>
        <p:spPr>
          <a:xfrm>
            <a:off x="2285418" y="6444742"/>
            <a:ext cx="457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2025 Annual TracCloud Conference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0B12-F9DE-47EF-A076-CF602073F1B2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E0E668-81E3-320F-59AB-209C9EBF9EA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36" y="171664"/>
            <a:ext cx="2284165" cy="58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72EE9-AF66-483C-961F-59B9F002993E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50" y="631769"/>
            <a:ext cx="1028700" cy="53118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1550" y="631769"/>
            <a:ext cx="5897880" cy="53118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EAFD5-7FA3-40FB-875B-457FB46B25A4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856CF-A2C3-4B88-A8BC-452BADF6F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98244-2B77-4D09-9C3D-1A0EEDF6D59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8B93266-8FB4-430B-8AE3-3A53F50E1A0B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DB71F9-FFFE-4BC0-A214-72A3A26E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34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0F0BC49B-3998-44C0-9D88-5D5C069F724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13"/>
          <a:stretch/>
        </p:blipFill>
        <p:spPr>
          <a:xfrm>
            <a:off x="1" y="760330"/>
            <a:ext cx="9144001" cy="609767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29CC3FA-0A27-4400-B034-DD39E2B4795E}"/>
              </a:ext>
            </a:extLst>
          </p:cNvPr>
          <p:cNvSpPr/>
          <p:nvPr userDrawn="1"/>
        </p:nvSpPr>
        <p:spPr>
          <a:xfrm>
            <a:off x="0" y="6397852"/>
            <a:ext cx="9144000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D18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63E2-E931-4653-BB33-A910E07D11B2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B2AEC1-F517-4748-99D4-1C188608040B}"/>
              </a:ext>
            </a:extLst>
          </p:cNvPr>
          <p:cNvSpPr txBox="1"/>
          <p:nvPr userDrawn="1"/>
        </p:nvSpPr>
        <p:spPr>
          <a:xfrm>
            <a:off x="2285418" y="6443260"/>
            <a:ext cx="457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2025 Annual TracCloud Conference</a:t>
            </a:r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4594133B-E342-44C7-B5D7-EB0C787004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13"/>
          <a:stretch/>
        </p:blipFill>
        <p:spPr>
          <a:xfrm>
            <a:off x="-1909" y="758899"/>
            <a:ext cx="9144001" cy="60976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1565829"/>
            <a:ext cx="4457700" cy="41148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5400">
                <a:solidFill>
                  <a:srgbClr val="8D182B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1" y="5682346"/>
            <a:ext cx="4457700" cy="41054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200" b="1" cap="all" baseline="0"/>
            </a:lvl1pPr>
            <a:lvl2pPr marL="457189" indent="0">
              <a:buNone/>
              <a:defRPr sz="2000"/>
            </a:lvl2pPr>
            <a:lvl3pPr marL="914377" indent="0">
              <a:buNone/>
              <a:defRPr sz="18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5780313" y="0"/>
            <a:ext cx="39240" cy="6397852"/>
          </a:xfrm>
          <a:prstGeom prst="rect">
            <a:avLst/>
          </a:prstGeom>
          <a:solidFill>
            <a:srgbClr val="8D182B"/>
          </a:solidFill>
          <a:ln>
            <a:solidFill>
              <a:srgbClr val="8D182B"/>
            </a:solidFill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A590BD77-AD8E-4C7B-8932-DBABE03205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33" r="-21"/>
          <a:stretch/>
        </p:blipFill>
        <p:spPr>
          <a:xfrm rot="16200000">
            <a:off x="4053734" y="1767731"/>
            <a:ext cx="6857999" cy="332253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64CAA88-498D-45D8-9BC7-9979FD1415A0}"/>
              </a:ext>
            </a:extLst>
          </p:cNvPr>
          <p:cNvSpPr/>
          <p:nvPr userDrawn="1"/>
        </p:nvSpPr>
        <p:spPr>
          <a:xfrm>
            <a:off x="0" y="6397852"/>
            <a:ext cx="9144000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/>
              <a:t>2025 Annual TracCloud Conference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3BFF40-A143-3806-DE78-1E1B1848678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36" y="171664"/>
            <a:ext cx="2284165" cy="58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77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032B97CE-9014-47FA-9469-102A9DB9F7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13"/>
          <a:stretch/>
        </p:blipFill>
        <p:spPr>
          <a:xfrm>
            <a:off x="-2504" y="760330"/>
            <a:ext cx="9144001" cy="60976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D18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550" y="1825628"/>
            <a:ext cx="3543300" cy="41179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825628"/>
            <a:ext cx="3543300" cy="41179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71550" y="6419462"/>
            <a:ext cx="3886200" cy="4385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1F43-559A-4B47-A959-EFB6142CA3A9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032B97CE-9014-47FA-9469-102A9DB9F7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13"/>
          <a:stretch/>
        </p:blipFill>
        <p:spPr>
          <a:xfrm>
            <a:off x="-2504" y="760330"/>
            <a:ext cx="9144001" cy="609767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1220FC6-88A2-4EEE-991B-2F110AF12BF6}"/>
              </a:ext>
            </a:extLst>
          </p:cNvPr>
          <p:cNvSpPr/>
          <p:nvPr userDrawn="1"/>
        </p:nvSpPr>
        <p:spPr>
          <a:xfrm>
            <a:off x="2504" y="6405709"/>
            <a:ext cx="9144000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D18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550" y="1825628"/>
            <a:ext cx="3543300" cy="41179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825628"/>
            <a:ext cx="3543300" cy="41179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1F43-559A-4B47-A959-EFB6142CA3A9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E0E989-A902-4F7D-BA2A-FA111A97C9B3}"/>
              </a:ext>
            </a:extLst>
          </p:cNvPr>
          <p:cNvSpPr txBox="1"/>
          <p:nvPr userDrawn="1"/>
        </p:nvSpPr>
        <p:spPr>
          <a:xfrm>
            <a:off x="2342566" y="6451117"/>
            <a:ext cx="457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2025 Annual TracCloud Conference</a:t>
            </a:r>
          </a:p>
        </p:txBody>
      </p:sp>
    </p:spTree>
    <p:extLst>
      <p:ext uri="{BB962C8B-B14F-4D97-AF65-F5344CB8AC3E}">
        <p14:creationId xmlns:p14="http://schemas.microsoft.com/office/powerpoint/2010/main" val="258140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1E24CFC4-405A-467D-9E08-5C4DFC7F3C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13"/>
          <a:stretch/>
        </p:blipFill>
        <p:spPr>
          <a:xfrm>
            <a:off x="-2504" y="760330"/>
            <a:ext cx="9144001" cy="609767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EC7611E-B2FF-465A-8615-50CBE22E862F}"/>
              </a:ext>
            </a:extLst>
          </p:cNvPr>
          <p:cNvSpPr/>
          <p:nvPr userDrawn="1"/>
        </p:nvSpPr>
        <p:spPr>
          <a:xfrm>
            <a:off x="0" y="6397852"/>
            <a:ext cx="9144000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1828800"/>
            <a:ext cx="3545586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 cap="all" baseline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1550" y="2470151"/>
            <a:ext cx="3545586" cy="34734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5721" y="1828800"/>
            <a:ext cx="3545586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 cap="all" baseline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6864" y="2470151"/>
            <a:ext cx="3545586" cy="34734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61AED-24AE-4AC7-940D-F7106D2788A3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97B8FA-C7AA-421D-AF26-F166BBAB36A8}"/>
              </a:ext>
            </a:extLst>
          </p:cNvPr>
          <p:cNvSpPr txBox="1"/>
          <p:nvPr userDrawn="1"/>
        </p:nvSpPr>
        <p:spPr>
          <a:xfrm>
            <a:off x="2339139" y="6443260"/>
            <a:ext cx="457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2025 Annual TracCloud Conference</a:t>
            </a:r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FD541279-8A3B-417F-B843-F755CAAF39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13"/>
          <a:stretch/>
        </p:blipFill>
        <p:spPr>
          <a:xfrm>
            <a:off x="-2504" y="760330"/>
            <a:ext cx="9144001" cy="60976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EBB8236-4E86-4536-B303-53C7F60B64DE}"/>
              </a:ext>
            </a:extLst>
          </p:cNvPr>
          <p:cNvSpPr/>
          <p:nvPr userDrawn="1"/>
        </p:nvSpPr>
        <p:spPr>
          <a:xfrm>
            <a:off x="0" y="6397852"/>
            <a:ext cx="9144000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5771-5E10-4A19-AB0E-909293152332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6F40C0-994F-49A0-A51F-15027EC1DE1E}"/>
              </a:ext>
            </a:extLst>
          </p:cNvPr>
          <p:cNvSpPr txBox="1"/>
          <p:nvPr userDrawn="1"/>
        </p:nvSpPr>
        <p:spPr>
          <a:xfrm>
            <a:off x="2282913" y="6443260"/>
            <a:ext cx="457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2025 Annual TracCloud Conference</a:t>
            </a:r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BA8BDA1-2913-451D-A921-1354C1504763}"/>
              </a:ext>
            </a:extLst>
          </p:cNvPr>
          <p:cNvSpPr/>
          <p:nvPr userDrawn="1"/>
        </p:nvSpPr>
        <p:spPr>
          <a:xfrm>
            <a:off x="0" y="6428290"/>
            <a:ext cx="9144000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06FD5-B03F-45D5-A178-114C548C0032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AA0B3F-7E55-46D7-98A7-9074B9F11702}"/>
              </a:ext>
            </a:extLst>
          </p:cNvPr>
          <p:cNvSpPr txBox="1"/>
          <p:nvPr userDrawn="1"/>
        </p:nvSpPr>
        <p:spPr>
          <a:xfrm>
            <a:off x="2285418" y="6473698"/>
            <a:ext cx="457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2025 Annual TracCloud Conference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C59724-5F19-F47E-17D8-D8D21406A9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36" y="171664"/>
            <a:ext cx="2284165" cy="58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BBF16F1B-6D74-4B8E-A030-6A5F72631C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33" r="521"/>
          <a:stretch/>
        </p:blipFill>
        <p:spPr>
          <a:xfrm rot="16200000">
            <a:off x="4097448" y="1727472"/>
            <a:ext cx="6774030" cy="331907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ABE2AC4-3A1F-4C1F-B13B-47350FC056EB}"/>
              </a:ext>
            </a:extLst>
          </p:cNvPr>
          <p:cNvSpPr/>
          <p:nvPr userDrawn="1"/>
        </p:nvSpPr>
        <p:spPr>
          <a:xfrm>
            <a:off x="1" y="6397852"/>
            <a:ext cx="9158114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783777" y="0"/>
            <a:ext cx="41148" cy="6397852"/>
          </a:xfrm>
          <a:prstGeom prst="rect">
            <a:avLst/>
          </a:prstGeom>
          <a:solidFill>
            <a:srgbClr val="8D182B"/>
          </a:solidFill>
          <a:ln>
            <a:solidFill>
              <a:srgbClr val="8D182B"/>
            </a:solidFill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1" y="2514600"/>
            <a:ext cx="2606040" cy="1600200"/>
          </a:xfrm>
        </p:spPr>
        <p:txBody>
          <a:bodyPr anchor="b"/>
          <a:lstStyle>
            <a:lvl1pPr>
              <a:defRPr sz="3200">
                <a:solidFill>
                  <a:srgbClr val="8D18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727" y="685800"/>
            <a:ext cx="459486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00" y="4343400"/>
            <a:ext cx="2606040" cy="1188720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12C0-B102-441D-AA86-2C80DFA84E68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41F374-095E-4234-9DE9-5A1F5AEB81DB}"/>
              </a:ext>
            </a:extLst>
          </p:cNvPr>
          <p:cNvSpPr txBox="1"/>
          <p:nvPr userDrawn="1"/>
        </p:nvSpPr>
        <p:spPr>
          <a:xfrm>
            <a:off x="2281919" y="6438838"/>
            <a:ext cx="45801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2025 Annual TracCloud Conference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F8B60F-267B-AFA5-AF4E-D04F30E72D5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36" y="171664"/>
            <a:ext cx="2284165" cy="58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A858A82F-6FAE-4624-8CBA-79CF916EF0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13"/>
          <a:stretch/>
        </p:blipFill>
        <p:spPr>
          <a:xfrm>
            <a:off x="2505" y="760330"/>
            <a:ext cx="9144001" cy="609767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AFFE69-30DE-4A76-A6C9-08432CE91D30}"/>
              </a:ext>
            </a:extLst>
          </p:cNvPr>
          <p:cNvSpPr/>
          <p:nvPr userDrawn="1"/>
        </p:nvSpPr>
        <p:spPr>
          <a:xfrm>
            <a:off x="2504" y="6408657"/>
            <a:ext cx="9144000" cy="460148"/>
          </a:xfrm>
          <a:prstGeom prst="rect">
            <a:avLst/>
          </a:prstGeom>
          <a:gradFill flip="none" rotWithShape="1">
            <a:gsLst>
              <a:gs pos="24000">
                <a:srgbClr val="610215"/>
              </a:gs>
              <a:gs pos="0">
                <a:srgbClr val="610215"/>
              </a:gs>
              <a:gs pos="60000">
                <a:srgbClr val="610215">
                  <a:alpha val="91000"/>
                </a:srgbClr>
              </a:gs>
              <a:gs pos="100000">
                <a:srgbClr val="8D182B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2025 Annual TracCloud Conference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1550" y="546100"/>
            <a:ext cx="7200900" cy="977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1828800"/>
            <a:ext cx="72009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7129" y="6419462"/>
            <a:ext cx="1013537" cy="2389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8B93266-8FB4-430B-8AE3-3A53F50E1A0B}" type="datetime1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8770" y="6419462"/>
            <a:ext cx="523681" cy="2389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1D2970-86ED-C62A-75F1-95542766E714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36" y="171664"/>
            <a:ext cx="2284165" cy="58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 cap="all" baseline="0">
          <a:solidFill>
            <a:srgbClr val="8D182B"/>
          </a:solidFill>
          <a:effectLst>
            <a:outerShdw blurRad="38100" dist="25400" dir="18900000" algn="bl" rotWithShape="0">
              <a:schemeClr val="bg1">
                <a:alpha val="8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274313" indent="-228594" algn="l" defTabSz="914377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45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indent="-228594" algn="l" defTabSz="91437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9" indent="-228594" algn="l" defTabSz="91437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41" indent="-228594" algn="l" defTabSz="91437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754" indent="-228594" algn="l" defTabSz="91437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03067" indent="-228594" algn="l" defTabSz="91437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77381" indent="-228594" algn="l" defTabSz="91437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23099" indent="0" algn="l" defTabSz="91437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10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9593" y="2760593"/>
            <a:ext cx="4684809" cy="1336813"/>
          </a:xfrm>
        </p:spPr>
        <p:txBody>
          <a:bodyPr anchor="ctr"/>
          <a:lstStyle/>
          <a:p>
            <a:pPr algn="ctr"/>
            <a:r>
              <a:rPr lang="en-US" dirty="0">
                <a:solidFill>
                  <a:srgbClr val="8D182B"/>
                </a:solidFill>
              </a:rPr>
              <a:t>Open Q&amp;A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3956" y="4097406"/>
            <a:ext cx="2436081" cy="365760"/>
          </a:xfrm>
        </p:spPr>
        <p:txBody>
          <a:bodyPr anchor="ctr"/>
          <a:lstStyle/>
          <a:p>
            <a:pPr algn="ctr"/>
            <a:r>
              <a:rPr lang="en-US" dirty="0">
                <a:solidFill>
                  <a:srgbClr val="8D182B"/>
                </a:solidFill>
              </a:rPr>
              <a:t>Erick </a:t>
            </a:r>
            <a:r>
              <a:rPr lang="en-US" dirty="0" err="1">
                <a:solidFill>
                  <a:srgbClr val="8D182B"/>
                </a:solidFill>
              </a:rPr>
              <a:t>martinez</a:t>
            </a:r>
            <a:endParaRPr lang="en-US" dirty="0">
              <a:solidFill>
                <a:srgbClr val="8D18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2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775" y="914400"/>
            <a:ext cx="3600450" cy="604299"/>
          </a:xfrm>
        </p:spPr>
        <p:txBody>
          <a:bodyPr anchor="ctr"/>
          <a:lstStyle/>
          <a:p>
            <a:pPr algn="ctr"/>
            <a:r>
              <a:rPr lang="en-US" dirty="0"/>
              <a:t>New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Disable Notifications for Permission Groups</a:t>
            </a:r>
          </a:p>
          <a:p>
            <a:r>
              <a:rPr lang="en-US" dirty="0"/>
              <a:t>Prevent Group access to grades</a:t>
            </a:r>
          </a:p>
          <a:p>
            <a:r>
              <a:rPr lang="en-US" dirty="0"/>
              <a:t>Custom Field Listing</a:t>
            </a:r>
          </a:p>
          <a:p>
            <a:r>
              <a:rPr lang="en-US" dirty="0"/>
              <a:t>Custom Field Groups</a:t>
            </a:r>
          </a:p>
          <a:p>
            <a:r>
              <a:rPr lang="en-US" dirty="0"/>
              <a:t>Day and time of day for Announcements</a:t>
            </a:r>
          </a:p>
        </p:txBody>
      </p:sp>
    </p:spTree>
    <p:extLst>
      <p:ext uri="{BB962C8B-B14F-4D97-AF65-F5344CB8AC3E}">
        <p14:creationId xmlns:p14="http://schemas.microsoft.com/office/powerpoint/2010/main" val="142462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F2D00-0829-8F42-6479-D363B554A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7508" y="996565"/>
            <a:ext cx="4288983" cy="82428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dirty="0"/>
              <a:t>Frequent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E0CA8-BDE1-B3A0-BD7A-AD0C7E3DA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441" y="1820849"/>
            <a:ext cx="6757118" cy="2576223"/>
          </a:xfrm>
        </p:spPr>
        <p:txBody>
          <a:bodyPr anchor="ctr">
            <a:normAutofit/>
          </a:bodyPr>
          <a:lstStyle/>
          <a:p>
            <a:r>
              <a:rPr lang="en-US" dirty="0"/>
              <a:t>How to prevent students from scheduling appointments with a specific consultant?</a:t>
            </a:r>
          </a:p>
          <a:p>
            <a:r>
              <a:rPr lang="en-US" dirty="0"/>
              <a:t>How to keep registrations active?</a:t>
            </a:r>
          </a:p>
          <a:p>
            <a:r>
              <a:rPr lang="en-US" dirty="0"/>
              <a:t>How can I configure </a:t>
            </a:r>
            <a:r>
              <a:rPr lang="en-US" dirty="0" err="1"/>
              <a:t>TracCloud</a:t>
            </a:r>
            <a:r>
              <a:rPr lang="en-US" dirty="0"/>
              <a:t> to mark appointments as “Pending” rather than “Missed” when Staff manually update Statuses? </a:t>
            </a:r>
          </a:p>
        </p:txBody>
      </p:sp>
    </p:spTree>
    <p:extLst>
      <p:ext uri="{BB962C8B-B14F-4D97-AF65-F5344CB8AC3E}">
        <p14:creationId xmlns:p14="http://schemas.microsoft.com/office/powerpoint/2010/main" val="345059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d Line Business 16x9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red line presentation (widescreen).potx" id="{8018D45A-0B59-4186-B046-1FF8092889B6}" vid="{86C2525B-C90B-4FD6-8D61-5E85FA833A06}"/>
    </a:ext>
  </a:extLst>
</a:theme>
</file>

<file path=ppt/theme/theme2.xml><?xml version="1.0" encoding="utf-8"?>
<a:theme xmlns:a="http://schemas.openxmlformats.org/drawingml/2006/main" name="Office Theme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red line presentation (widescreen)</Template>
  <TotalTime>542</TotalTime>
  <Words>74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Cambria</vt:lpstr>
      <vt:lpstr>Red Line Business 16x9</vt:lpstr>
      <vt:lpstr>Open Q&amp;A</vt:lpstr>
      <vt:lpstr>New features</vt:lpstr>
      <vt:lpstr>Frequent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iliana visser</dc:creator>
  <cp:lastModifiedBy>Erick S. Martinez</cp:lastModifiedBy>
  <cp:revision>19</cp:revision>
  <dcterms:created xsi:type="dcterms:W3CDTF">2021-11-08T16:00:51Z</dcterms:created>
  <dcterms:modified xsi:type="dcterms:W3CDTF">2025-03-24T22:29:22Z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