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7" r:id="rId2"/>
    <p:sldId id="280" r:id="rId3"/>
    <p:sldId id="267" r:id="rId4"/>
    <p:sldId id="281" r:id="rId5"/>
    <p:sldId id="282" r:id="rId6"/>
    <p:sldId id="284" r:id="rId7"/>
    <p:sldId id="285" r:id="rId8"/>
    <p:sldId id="283" r:id="rId9"/>
    <p:sldId id="28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AF4BA8-61DA-4BF7-908E-149E936D3F0B}">
          <p14:sldIdLst>
            <p14:sldId id="277"/>
            <p14:sldId id="280"/>
            <p14:sldId id="267"/>
            <p14:sldId id="281"/>
            <p14:sldId id="282"/>
            <p14:sldId id="284"/>
            <p14:sldId id="285"/>
            <p14:sldId id="283"/>
            <p14:sldId id="2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182B"/>
    <a:srgbClr val="6102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4" autoAdjust="0"/>
  </p:normalViewPr>
  <p:slideViewPr>
    <p:cSldViewPr snapToGrid="0">
      <p:cViewPr varScale="1">
        <p:scale>
          <a:sx n="114" d="100"/>
          <a:sy n="114" d="100"/>
        </p:scale>
        <p:origin x="1506" y="-60"/>
      </p:cViewPr>
      <p:guideLst/>
    </p:cSldViewPr>
  </p:slideViewPr>
  <p:notesTextViewPr>
    <p:cViewPr>
      <p:scale>
        <a:sx n="3" d="2"/>
        <a:sy n="3" d="2"/>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2/2/2024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pic>
        <p:nvPicPr>
          <p:cNvPr id="8" name="Picture 7" descr="Text&#10;&#10;Description automatically generated">
            <a:extLst>
              <a:ext uri="{FF2B5EF4-FFF2-40B4-BE49-F238E27FC236}">
                <a16:creationId xmlns:a16="http://schemas.microsoft.com/office/drawing/2014/main" id="{609F2AAA-5D8A-4D3D-8B4D-A045EAC7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601E0B12-F9DE-47EF-A076-CF602073F1B2}" type="datetime1">
              <a:rPr lang="en-US" smtClean="0"/>
              <a:pPr/>
              <a:t>2/2/2024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14" name="Picture 13" descr="Text&#10;&#10;Description automatically generated">
            <a:extLst>
              <a:ext uri="{FF2B5EF4-FFF2-40B4-BE49-F238E27FC236}">
                <a16:creationId xmlns:a16="http://schemas.microsoft.com/office/drawing/2014/main" id="{51D57EED-57A5-4DBC-89D0-A420DCAFD5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
        <p:nvSpPr>
          <p:cNvPr id="8" name="TextBox 7">
            <a:extLst>
              <a:ext uri="{FF2B5EF4-FFF2-40B4-BE49-F238E27FC236}">
                <a16:creationId xmlns:a16="http://schemas.microsoft.com/office/drawing/2014/main" id="{95ABFEB8-527E-4054-F7BD-54495ECDCA90}"/>
              </a:ext>
            </a:extLst>
          </p:cNvPr>
          <p:cNvSpPr txBox="1"/>
          <p:nvPr userDrawn="1"/>
        </p:nvSpPr>
        <p:spPr>
          <a:xfrm>
            <a:off x="2097058" y="6453204"/>
            <a:ext cx="4580163" cy="369332"/>
          </a:xfrm>
          <a:prstGeom prst="rect">
            <a:avLst/>
          </a:prstGeom>
          <a:noFill/>
        </p:spPr>
        <p:txBody>
          <a:bodyPr wrap="square">
            <a:spAutoFit/>
          </a:bodyPr>
          <a:lstStyle/>
          <a:p>
            <a:pPr marL="0" indent="0" algn="ctr">
              <a:buFont typeface="Arial" pitchFamily="34" charset="0"/>
              <a:buNone/>
            </a:pPr>
            <a:r>
              <a:rPr lang="en-US" sz="1800" b="1" dirty="0">
                <a:solidFill>
                  <a:schemeClr val="bg1"/>
                </a:solidFill>
                <a:latin typeface="+mj-lt"/>
              </a:rPr>
              <a:t>Record. Connect. Report. Success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2/2/2024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2/2/2024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2/2/2024</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2/2/2024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2023 Annual Redrock Conference</a:t>
            </a:r>
          </a:p>
        </p:txBody>
      </p:sp>
      <p:pic>
        <p:nvPicPr>
          <p:cNvPr id="11" name="Picture 10" descr="Text&#10;&#10;Description automatically generated">
            <a:extLst>
              <a:ext uri="{FF2B5EF4-FFF2-40B4-BE49-F238E27FC236}">
                <a16:creationId xmlns:a16="http://schemas.microsoft.com/office/drawing/2014/main" id="{FCFB8938-2241-4569-8291-631FFA9E8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2/2/2024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2/2/2024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2/2/2024</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2/2/2024</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2/2/2024</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8" name="Picture 7" descr="Text&#10;&#10;Description automatically generated">
            <a:extLst>
              <a:ext uri="{FF2B5EF4-FFF2-40B4-BE49-F238E27FC236}">
                <a16:creationId xmlns:a16="http://schemas.microsoft.com/office/drawing/2014/main" id="{50F0E072-D666-4E14-808F-835AC581E6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2/2/2024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097058" y="6453204"/>
            <a:ext cx="4580163" cy="369332"/>
          </a:xfrm>
          <a:prstGeom prst="rect">
            <a:avLst/>
          </a:prstGeom>
          <a:noFill/>
        </p:spPr>
        <p:txBody>
          <a:bodyPr wrap="square">
            <a:spAutoFit/>
          </a:bodyPr>
          <a:lstStyle/>
          <a:p>
            <a:pPr marL="0" indent="0" algn="ctr">
              <a:buFont typeface="Arial" pitchFamily="34" charset="0"/>
              <a:buNone/>
            </a:pPr>
            <a:r>
              <a:rPr lang="en-US" sz="1800" b="1" dirty="0">
                <a:solidFill>
                  <a:schemeClr val="bg1"/>
                </a:solidFill>
                <a:latin typeface="+mj-lt"/>
              </a:rPr>
              <a:t>Record. Connect. Report. Success</a:t>
            </a:r>
          </a:p>
        </p:txBody>
      </p:sp>
      <p:pic>
        <p:nvPicPr>
          <p:cNvPr id="14" name="Picture 13" descr="Text&#10;&#10;Description automatically generated">
            <a:extLst>
              <a:ext uri="{FF2B5EF4-FFF2-40B4-BE49-F238E27FC236}">
                <a16:creationId xmlns:a16="http://schemas.microsoft.com/office/drawing/2014/main" id="{F7E7DC5E-A4FC-4413-BF35-9C5DFEC8F2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2023 Annual Redrock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2/2/2024</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C3E64982-22F2-46B9-8578-EBA7D1F32FC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medium.com/@its_linds/free-stock-photos-90-images-for-every-blog-topic-4ee05a423f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mailto:Sales@go-redrock.com" TargetMode="External"/><Relationship Id="rId2" Type="http://schemas.openxmlformats.org/officeDocument/2006/relationships/hyperlink" Target="mailto:Helpdesk@go-redrock.com" TargetMode="External"/><Relationship Id="rId1" Type="http://schemas.openxmlformats.org/officeDocument/2006/relationships/slideLayout" Target="../slideLayouts/slideLayout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19359" y="5467312"/>
            <a:ext cx="3105280" cy="770660"/>
          </a:xfrm>
        </p:spPr>
        <p:txBody>
          <a:bodyPr>
            <a:normAutofit/>
          </a:bodyPr>
          <a:lstStyle/>
          <a:p>
            <a:r>
              <a:rPr lang="en-US" sz="1800" dirty="0">
                <a:solidFill>
                  <a:schemeClr val="tx2"/>
                </a:solidFill>
              </a:rPr>
              <a:t>Luis Frias</a:t>
            </a:r>
            <a:br>
              <a:rPr lang="en-US" sz="1800" dirty="0"/>
            </a:br>
            <a:r>
              <a:rPr lang="en-US" sz="1800" dirty="0">
                <a:solidFill>
                  <a:schemeClr val="tx2"/>
                </a:solidFill>
              </a:rPr>
              <a:t>Redrock Software Corp.</a:t>
            </a:r>
          </a:p>
        </p:txBody>
      </p:sp>
      <p:pic>
        <p:nvPicPr>
          <p:cNvPr id="5" name="Picture 4">
            <a:extLst>
              <a:ext uri="{FF2B5EF4-FFF2-40B4-BE49-F238E27FC236}">
                <a16:creationId xmlns:a16="http://schemas.microsoft.com/office/drawing/2014/main" id="{74E79FC6-C7DD-2C12-3615-84AABB599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787" y="-27252"/>
            <a:ext cx="2223083" cy="730090"/>
          </a:xfrm>
          <a:prstGeom prst="rect">
            <a:avLst/>
          </a:prstGeom>
        </p:spPr>
      </p:pic>
      <p:sp>
        <p:nvSpPr>
          <p:cNvPr id="6" name="Text Placeholder 1">
            <a:extLst>
              <a:ext uri="{FF2B5EF4-FFF2-40B4-BE49-F238E27FC236}">
                <a16:creationId xmlns:a16="http://schemas.microsoft.com/office/drawing/2014/main" id="{86C1DB1D-BB7E-3CF1-EF73-6ED7E543BBB5}"/>
              </a:ext>
            </a:extLst>
          </p:cNvPr>
          <p:cNvSpPr txBox="1">
            <a:spLocks/>
          </p:cNvSpPr>
          <p:nvPr/>
        </p:nvSpPr>
        <p:spPr>
          <a:xfrm>
            <a:off x="2042480" y="689696"/>
            <a:ext cx="5059039" cy="805924"/>
          </a:xfrm>
          <a:prstGeom prst="rect">
            <a:avLst/>
          </a:prstGeom>
        </p:spPr>
        <p:txBody>
          <a:bodyPr>
            <a:no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0" indent="0" algn="ctr">
              <a:buFont typeface="Arial" pitchFamily="34" charset="0"/>
              <a:buNone/>
            </a:pPr>
            <a:r>
              <a:rPr lang="en-US" sz="4000" dirty="0"/>
              <a:t>Streamlining Success: </a:t>
            </a:r>
            <a:endParaRPr lang="en-US" sz="4400" b="1" dirty="0">
              <a:solidFill>
                <a:schemeClr val="tx2"/>
              </a:solidFill>
              <a:latin typeface="+mj-lt"/>
            </a:endParaRPr>
          </a:p>
        </p:txBody>
      </p:sp>
      <p:pic>
        <p:nvPicPr>
          <p:cNvPr id="4" name="Picture 3">
            <a:extLst>
              <a:ext uri="{FF2B5EF4-FFF2-40B4-BE49-F238E27FC236}">
                <a16:creationId xmlns:a16="http://schemas.microsoft.com/office/drawing/2014/main" id="{76E5B820-3587-2CF7-E638-097D028B6A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42480" y="1903030"/>
            <a:ext cx="5276675" cy="3344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ubtitle 2">
            <a:extLst>
              <a:ext uri="{FF2B5EF4-FFF2-40B4-BE49-F238E27FC236}">
                <a16:creationId xmlns:a16="http://schemas.microsoft.com/office/drawing/2014/main" id="{5BD700C8-BE4F-5F9B-24CD-A772F0E3F61C}"/>
              </a:ext>
            </a:extLst>
          </p:cNvPr>
          <p:cNvSpPr txBox="1">
            <a:spLocks/>
          </p:cNvSpPr>
          <p:nvPr/>
        </p:nvSpPr>
        <p:spPr>
          <a:xfrm>
            <a:off x="2111828" y="1227016"/>
            <a:ext cx="5276674" cy="385330"/>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0"/>
              </a:spcBef>
              <a:buClr>
                <a:schemeClr val="accent1"/>
              </a:buClr>
              <a:buFont typeface="Arial" pitchFamily="34" charset="0"/>
              <a:buNone/>
              <a:defRPr sz="2000" b="1" kern="1200" cap="all" baseline="0">
                <a:solidFill>
                  <a:schemeClr val="accent1">
                    <a:lumMod val="75000"/>
                  </a:schemeClr>
                </a:solidFill>
                <a:effectLst/>
                <a:latin typeface="+mn-lt"/>
                <a:ea typeface="+mn-ea"/>
                <a:cs typeface="+mn-cs"/>
              </a:defRPr>
            </a:lvl1pPr>
            <a:lvl2pPr marL="457189" indent="0" algn="ctr" defTabSz="914377" rtl="0" eaLnBrk="1" latinLnBrk="0" hangingPunct="1">
              <a:lnSpc>
                <a:spcPct val="90000"/>
              </a:lnSpc>
              <a:spcBef>
                <a:spcPts val="1000"/>
              </a:spcBef>
              <a:buClr>
                <a:schemeClr val="accent1"/>
              </a:buClr>
              <a:buFont typeface="Arial"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r>
              <a:rPr lang="en-US" sz="1600" dirty="0"/>
              <a:t>A Deep Dive into TracCloud List Management</a:t>
            </a:r>
            <a:endParaRPr lang="en-US" sz="1800" dirty="0">
              <a:solidFill>
                <a:schemeClr val="tx2"/>
              </a:solidFill>
            </a:endParaRPr>
          </a:p>
        </p:txBody>
      </p:sp>
      <p:pic>
        <p:nvPicPr>
          <p:cNvPr id="7" name="Picture 6">
            <a:extLst>
              <a:ext uri="{FF2B5EF4-FFF2-40B4-BE49-F238E27FC236}">
                <a16:creationId xmlns:a16="http://schemas.microsoft.com/office/drawing/2014/main" id="{FCCAEED7-EB2E-64FF-28D5-C4D153384C76}"/>
              </a:ext>
            </a:extLst>
          </p:cNvPr>
          <p:cNvPicPr>
            <a:picLocks noChangeAspect="1"/>
          </p:cNvPicPr>
          <p:nvPr/>
        </p:nvPicPr>
        <p:blipFill>
          <a:blip r:embed="rId5"/>
          <a:stretch>
            <a:fillRect/>
          </a:stretch>
        </p:blipFill>
        <p:spPr>
          <a:xfrm>
            <a:off x="-1" y="6398293"/>
            <a:ext cx="9144000" cy="459707"/>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92C0C6-147F-9D96-DA7E-D90EAF019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20" y="0"/>
            <a:ext cx="2223083" cy="730090"/>
          </a:xfrm>
          <a:prstGeom prst="rect">
            <a:avLst/>
          </a:prstGeom>
        </p:spPr>
      </p:pic>
      <p:sp>
        <p:nvSpPr>
          <p:cNvPr id="6" name="Text Placeholder 2">
            <a:extLst>
              <a:ext uri="{FF2B5EF4-FFF2-40B4-BE49-F238E27FC236}">
                <a16:creationId xmlns:a16="http://schemas.microsoft.com/office/drawing/2014/main" id="{DF898534-188C-1845-7E4F-BE380389EA1A}"/>
              </a:ext>
            </a:extLst>
          </p:cNvPr>
          <p:cNvSpPr txBox="1">
            <a:spLocks/>
          </p:cNvSpPr>
          <p:nvPr/>
        </p:nvSpPr>
        <p:spPr>
          <a:xfrm>
            <a:off x="488945" y="1797447"/>
            <a:ext cx="4880009" cy="4413500"/>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endParaRPr lang="en-US" sz="1600" dirty="0">
              <a:solidFill>
                <a:schemeClr val="tx2"/>
              </a:solidFill>
            </a:endParaRPr>
          </a:p>
        </p:txBody>
      </p:sp>
      <p:sp>
        <p:nvSpPr>
          <p:cNvPr id="13" name="Title 1">
            <a:extLst>
              <a:ext uri="{FF2B5EF4-FFF2-40B4-BE49-F238E27FC236}">
                <a16:creationId xmlns:a16="http://schemas.microsoft.com/office/drawing/2014/main" id="{DA59808D-52E2-2D63-9C83-03153CD3D74C}"/>
              </a:ext>
            </a:extLst>
          </p:cNvPr>
          <p:cNvSpPr txBox="1">
            <a:spLocks/>
          </p:cNvSpPr>
          <p:nvPr/>
        </p:nvSpPr>
        <p:spPr>
          <a:xfrm>
            <a:off x="1132288" y="1323270"/>
            <a:ext cx="3252545" cy="609316"/>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a:lstStyle>
          <a:p>
            <a:r>
              <a:rPr lang="en-US" sz="2800" dirty="0"/>
              <a:t>Today’s Topics</a:t>
            </a:r>
          </a:p>
        </p:txBody>
      </p:sp>
      <p:sp>
        <p:nvSpPr>
          <p:cNvPr id="8" name="Title 7">
            <a:extLst>
              <a:ext uri="{FF2B5EF4-FFF2-40B4-BE49-F238E27FC236}">
                <a16:creationId xmlns:a16="http://schemas.microsoft.com/office/drawing/2014/main" id="{B2CBEE83-C319-FBB4-473A-D86332B7041A}"/>
              </a:ext>
            </a:extLst>
          </p:cNvPr>
          <p:cNvSpPr>
            <a:spLocks noGrp="1"/>
          </p:cNvSpPr>
          <p:nvPr>
            <p:ph type="title"/>
          </p:nvPr>
        </p:nvSpPr>
        <p:spPr/>
        <p:txBody>
          <a:bodyPr>
            <a:normAutofit fontScale="90000"/>
          </a:bodyPr>
          <a:lstStyle/>
          <a:p>
            <a:br>
              <a:rPr lang="en-US" b="0" dirty="0">
                <a:solidFill>
                  <a:schemeClr val="tx2"/>
                </a:solidFill>
                <a:latin typeface="+mn-lt"/>
              </a:rPr>
            </a:br>
            <a:br>
              <a:rPr lang="en-US" dirty="0"/>
            </a:br>
            <a:br>
              <a:rPr lang="en-US" dirty="0"/>
            </a:br>
            <a:endParaRPr lang="en-US" dirty="0"/>
          </a:p>
        </p:txBody>
      </p:sp>
      <p:sp>
        <p:nvSpPr>
          <p:cNvPr id="12" name="Content Placeholder 11">
            <a:extLst>
              <a:ext uri="{FF2B5EF4-FFF2-40B4-BE49-F238E27FC236}">
                <a16:creationId xmlns:a16="http://schemas.microsoft.com/office/drawing/2014/main" id="{86E9AF53-18BC-6D2C-36BB-13463B659E2A}"/>
              </a:ext>
            </a:extLst>
          </p:cNvPr>
          <p:cNvSpPr>
            <a:spLocks noGrp="1"/>
          </p:cNvSpPr>
          <p:nvPr>
            <p:ph idx="1"/>
          </p:nvPr>
        </p:nvSpPr>
        <p:spPr>
          <a:xfrm>
            <a:off x="349347" y="2377210"/>
            <a:ext cx="2068516" cy="1821983"/>
          </a:xfrm>
          <a:solidFill>
            <a:schemeClr val="bg1">
              <a:lumMod val="95000"/>
            </a:schemeClr>
          </a:solidFill>
        </p:spPr>
        <p:txBody>
          <a:bodyPr>
            <a:noAutofit/>
          </a:bodyPr>
          <a:lstStyle/>
          <a:p>
            <a:pPr>
              <a:buFont typeface="Arial" panose="020B0604020202020204" pitchFamily="34" charset="0"/>
              <a:buChar char="•"/>
            </a:pPr>
            <a:r>
              <a:rPr lang="en-US" dirty="0">
                <a:solidFill>
                  <a:schemeClr val="tx2"/>
                </a:solidFill>
              </a:rPr>
              <a:t>Static List</a:t>
            </a:r>
          </a:p>
          <a:p>
            <a:pPr>
              <a:buFont typeface="Arial" panose="020B0604020202020204" pitchFamily="34" charset="0"/>
              <a:buChar char="•"/>
            </a:pPr>
            <a:r>
              <a:rPr lang="en-US" dirty="0">
                <a:solidFill>
                  <a:schemeClr val="tx2"/>
                </a:solidFill>
              </a:rPr>
              <a:t>Dynamic List</a:t>
            </a:r>
          </a:p>
          <a:p>
            <a:pPr>
              <a:buFont typeface="Arial" panose="020B0604020202020204" pitchFamily="34" charset="0"/>
              <a:buChar char="•"/>
            </a:pPr>
            <a:r>
              <a:rPr lang="en-US" dirty="0">
                <a:solidFill>
                  <a:schemeClr val="tx2"/>
                </a:solidFill>
              </a:rPr>
              <a:t>List Options</a:t>
            </a:r>
          </a:p>
          <a:p>
            <a:pPr>
              <a:buFont typeface="Arial" panose="020B0604020202020204" pitchFamily="34" charset="0"/>
              <a:buChar char="•"/>
            </a:pPr>
            <a:r>
              <a:rPr lang="en-US" dirty="0">
                <a:solidFill>
                  <a:schemeClr val="tx2"/>
                </a:solidFill>
              </a:rPr>
              <a:t>Visit Listing</a:t>
            </a:r>
          </a:p>
        </p:txBody>
      </p:sp>
      <p:pic>
        <p:nvPicPr>
          <p:cNvPr id="11" name="Picture 10">
            <a:extLst>
              <a:ext uri="{FF2B5EF4-FFF2-40B4-BE49-F238E27FC236}">
                <a16:creationId xmlns:a16="http://schemas.microsoft.com/office/drawing/2014/main" id="{13A25D2C-4EB6-A9CD-9409-D3C71853BE43}"/>
              </a:ext>
            </a:extLst>
          </p:cNvPr>
          <p:cNvPicPr>
            <a:picLocks noChangeAspect="1"/>
          </p:cNvPicPr>
          <p:nvPr/>
        </p:nvPicPr>
        <p:blipFill>
          <a:blip r:embed="rId3"/>
          <a:stretch>
            <a:fillRect/>
          </a:stretch>
        </p:blipFill>
        <p:spPr>
          <a:xfrm>
            <a:off x="0" y="6409189"/>
            <a:ext cx="9144000" cy="459707"/>
          </a:xfrm>
          <a:prstGeom prst="rect">
            <a:avLst/>
          </a:prstGeom>
        </p:spPr>
      </p:pic>
      <p:pic>
        <p:nvPicPr>
          <p:cNvPr id="15" name="Picture 14">
            <a:extLst>
              <a:ext uri="{FF2B5EF4-FFF2-40B4-BE49-F238E27FC236}">
                <a16:creationId xmlns:a16="http://schemas.microsoft.com/office/drawing/2014/main" id="{41B5B633-2A15-3D1B-270A-5BDD45D28DB0}"/>
              </a:ext>
            </a:extLst>
          </p:cNvPr>
          <p:cNvPicPr>
            <a:picLocks noChangeAspect="1"/>
          </p:cNvPicPr>
          <p:nvPr/>
        </p:nvPicPr>
        <p:blipFill>
          <a:blip r:embed="rId4"/>
          <a:stretch>
            <a:fillRect/>
          </a:stretch>
        </p:blipFill>
        <p:spPr>
          <a:xfrm>
            <a:off x="5831426" y="0"/>
            <a:ext cx="3312574" cy="6409189"/>
          </a:xfrm>
          <a:prstGeom prst="rect">
            <a:avLst/>
          </a:prstGeom>
        </p:spPr>
      </p:pic>
      <p:sp>
        <p:nvSpPr>
          <p:cNvPr id="2" name="Content Placeholder 11">
            <a:extLst>
              <a:ext uri="{FF2B5EF4-FFF2-40B4-BE49-F238E27FC236}">
                <a16:creationId xmlns:a16="http://schemas.microsoft.com/office/drawing/2014/main" id="{2607BF65-9E42-3961-2FF6-47CC923A1BAC}"/>
              </a:ext>
            </a:extLst>
          </p:cNvPr>
          <p:cNvSpPr txBox="1">
            <a:spLocks/>
          </p:cNvSpPr>
          <p:nvPr/>
        </p:nvSpPr>
        <p:spPr>
          <a:xfrm>
            <a:off x="2758561" y="2323011"/>
            <a:ext cx="2902477" cy="2211977"/>
          </a:xfrm>
          <a:prstGeom prst="rect">
            <a:avLst/>
          </a:prstGeom>
          <a:solidFill>
            <a:schemeClr val="bg1">
              <a:lumMod val="95000"/>
            </a:schemeClr>
          </a:solidFill>
        </p:spPr>
        <p:txBody>
          <a:bodyPr vert="horz" lIns="91440" tIns="45720" rIns="91440" bIns="45720" rtlCol="0">
            <a:no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2000" kern="1200">
                <a:solidFill>
                  <a:schemeClr val="tx1"/>
                </a:solidFill>
                <a:latin typeface="+mn-lt"/>
                <a:ea typeface="+mn-ea"/>
                <a:cs typeface="+mn-cs"/>
              </a:defRPr>
            </a:lvl9pPr>
          </a:lstStyle>
          <a:p>
            <a:r>
              <a:rPr lang="en-US" dirty="0">
                <a:solidFill>
                  <a:schemeClr val="tx2"/>
                </a:solidFill>
              </a:rPr>
              <a:t>Staff Listing</a:t>
            </a:r>
          </a:p>
          <a:p>
            <a:r>
              <a:rPr lang="en-US" dirty="0">
                <a:solidFill>
                  <a:schemeClr val="tx2"/>
                </a:solidFill>
              </a:rPr>
              <a:t>Student Listing</a:t>
            </a:r>
          </a:p>
          <a:p>
            <a:r>
              <a:rPr lang="en-US" dirty="0">
                <a:solidFill>
                  <a:schemeClr val="tx2"/>
                </a:solidFill>
              </a:rPr>
              <a:t>Appointment Listing</a:t>
            </a:r>
          </a:p>
          <a:p>
            <a:r>
              <a:rPr lang="en-US" dirty="0">
                <a:solidFill>
                  <a:schemeClr val="tx2"/>
                </a:solidFill>
              </a:rPr>
              <a:t>Registration Listings</a:t>
            </a:r>
          </a:p>
        </p:txBody>
      </p:sp>
    </p:spTree>
    <p:extLst>
      <p:ext uri="{BB962C8B-B14F-4D97-AF65-F5344CB8AC3E}">
        <p14:creationId xmlns:p14="http://schemas.microsoft.com/office/powerpoint/2010/main" val="126816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33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C0B820-E9E4-660B-96DE-4B409ADE3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246" y="-10897"/>
            <a:ext cx="2223083" cy="730090"/>
          </a:xfrm>
          <a:prstGeom prst="rect">
            <a:avLst/>
          </a:prstGeom>
        </p:spPr>
      </p:pic>
      <p:sp>
        <p:nvSpPr>
          <p:cNvPr id="22" name="TextBox 21">
            <a:extLst>
              <a:ext uri="{FF2B5EF4-FFF2-40B4-BE49-F238E27FC236}">
                <a16:creationId xmlns:a16="http://schemas.microsoft.com/office/drawing/2014/main" id="{E16632BF-E56D-9759-F587-D742A33F9F22}"/>
              </a:ext>
            </a:extLst>
          </p:cNvPr>
          <p:cNvSpPr txBox="1"/>
          <p:nvPr/>
        </p:nvSpPr>
        <p:spPr>
          <a:xfrm>
            <a:off x="1279135" y="1554264"/>
            <a:ext cx="2626540" cy="584775"/>
          </a:xfrm>
          <a:prstGeom prst="rect">
            <a:avLst/>
          </a:prstGeom>
          <a:noFill/>
        </p:spPr>
        <p:txBody>
          <a:bodyPr wrap="square">
            <a:spAutoFit/>
          </a:bodyPr>
          <a:lstStyle/>
          <a:p>
            <a:r>
              <a:rPr lang="en-US" sz="3200" b="1" dirty="0">
                <a:solidFill>
                  <a:srgbClr val="8D182B"/>
                </a:solidFill>
              </a:rPr>
              <a:t>STATIC LISTS</a:t>
            </a:r>
          </a:p>
        </p:txBody>
      </p:sp>
      <p:sp>
        <p:nvSpPr>
          <p:cNvPr id="23" name="Title 22">
            <a:extLst>
              <a:ext uri="{FF2B5EF4-FFF2-40B4-BE49-F238E27FC236}">
                <a16:creationId xmlns:a16="http://schemas.microsoft.com/office/drawing/2014/main" id="{E9A398F1-E5AD-7BE7-C191-FA1F757304CC}"/>
              </a:ext>
            </a:extLst>
          </p:cNvPr>
          <p:cNvSpPr>
            <a:spLocks noGrp="1"/>
          </p:cNvSpPr>
          <p:nvPr>
            <p:ph type="title"/>
          </p:nvPr>
        </p:nvSpPr>
        <p:spPr/>
        <p:txBody>
          <a:bodyPr/>
          <a:lstStyle/>
          <a:p>
            <a:endParaRPr lang="en-US"/>
          </a:p>
        </p:txBody>
      </p:sp>
      <p:sp>
        <p:nvSpPr>
          <p:cNvPr id="18" name="Content Placeholder 17">
            <a:extLst>
              <a:ext uri="{FF2B5EF4-FFF2-40B4-BE49-F238E27FC236}">
                <a16:creationId xmlns:a16="http://schemas.microsoft.com/office/drawing/2014/main" id="{AAF384DD-89E0-C4C1-A75C-4361CB656228}"/>
              </a:ext>
            </a:extLst>
          </p:cNvPr>
          <p:cNvSpPr>
            <a:spLocks noGrp="1"/>
          </p:cNvSpPr>
          <p:nvPr>
            <p:ph idx="1"/>
          </p:nvPr>
        </p:nvSpPr>
        <p:spPr>
          <a:xfrm>
            <a:off x="365759" y="2451538"/>
            <a:ext cx="5212920" cy="2759223"/>
          </a:xfrm>
        </p:spPr>
        <p:txBody>
          <a:bodyPr>
            <a:normAutofit/>
          </a:bodyPr>
          <a:lstStyle/>
          <a:p>
            <a:pPr marL="45719" indent="0">
              <a:buNone/>
            </a:pPr>
            <a:r>
              <a:rPr lang="en-US" dirty="0">
                <a:solidFill>
                  <a:schemeClr val="tx2"/>
                </a:solidFill>
              </a:rPr>
              <a:t>Static Lists are manually created and manually managed lists. Students can be individually added to a Static List from their Student profile, or multiple students can be added in batches from the Student Listing. Students can be removed in batches from a Static List through the Student Listing as well.</a:t>
            </a:r>
          </a:p>
        </p:txBody>
      </p:sp>
      <p:sp>
        <p:nvSpPr>
          <p:cNvPr id="24" name="Text Placeholder 23">
            <a:extLst>
              <a:ext uri="{FF2B5EF4-FFF2-40B4-BE49-F238E27FC236}">
                <a16:creationId xmlns:a16="http://schemas.microsoft.com/office/drawing/2014/main" id="{5BDFC9E9-4C20-E8B2-FEA7-35856DE94241}"/>
              </a:ext>
            </a:extLst>
          </p:cNvPr>
          <p:cNvSpPr>
            <a:spLocks noGrp="1"/>
          </p:cNvSpPr>
          <p:nvPr>
            <p:ph type="body" sz="half" idx="2"/>
          </p:nvPr>
        </p:nvSpPr>
        <p:spPr/>
        <p:txBody>
          <a:bodyPr/>
          <a:lstStyle/>
          <a:p>
            <a:endParaRPr lang="en-US"/>
          </a:p>
        </p:txBody>
      </p:sp>
      <p:pic>
        <p:nvPicPr>
          <p:cNvPr id="20" name="Picture 19">
            <a:extLst>
              <a:ext uri="{FF2B5EF4-FFF2-40B4-BE49-F238E27FC236}">
                <a16:creationId xmlns:a16="http://schemas.microsoft.com/office/drawing/2014/main" id="{3C9E2627-5B8A-DC0E-F3C8-E93E6856F610}"/>
              </a:ext>
            </a:extLst>
          </p:cNvPr>
          <p:cNvPicPr>
            <a:picLocks noChangeAspect="1"/>
          </p:cNvPicPr>
          <p:nvPr/>
        </p:nvPicPr>
        <p:blipFill>
          <a:blip r:embed="rId3"/>
          <a:stretch>
            <a:fillRect/>
          </a:stretch>
        </p:blipFill>
        <p:spPr>
          <a:xfrm>
            <a:off x="0" y="6398293"/>
            <a:ext cx="9144000" cy="459707"/>
          </a:xfrm>
          <a:prstGeom prst="rect">
            <a:avLst/>
          </a:prstGeom>
        </p:spPr>
      </p:pic>
      <p:pic>
        <p:nvPicPr>
          <p:cNvPr id="21" name="Picture 20">
            <a:extLst>
              <a:ext uri="{FF2B5EF4-FFF2-40B4-BE49-F238E27FC236}">
                <a16:creationId xmlns:a16="http://schemas.microsoft.com/office/drawing/2014/main" id="{193B506D-FDEC-3401-E62C-150187DCCCD8}"/>
              </a:ext>
            </a:extLst>
          </p:cNvPr>
          <p:cNvPicPr>
            <a:picLocks noChangeAspect="1"/>
          </p:cNvPicPr>
          <p:nvPr/>
        </p:nvPicPr>
        <p:blipFill>
          <a:blip r:embed="rId4"/>
          <a:stretch>
            <a:fillRect/>
          </a:stretch>
        </p:blipFill>
        <p:spPr>
          <a:xfrm>
            <a:off x="5831426" y="0"/>
            <a:ext cx="3312574" cy="6409189"/>
          </a:xfrm>
          <a:prstGeom prst="rect">
            <a:avLst/>
          </a:prstGeom>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D7148-24F0-0C8E-435C-7BB6F8C35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492" y="0"/>
            <a:ext cx="2223083" cy="730090"/>
          </a:xfrm>
          <a:prstGeom prst="rect">
            <a:avLst/>
          </a:prstGeom>
        </p:spPr>
      </p:pic>
      <p:sp>
        <p:nvSpPr>
          <p:cNvPr id="4" name="Text Placeholder 2">
            <a:extLst>
              <a:ext uri="{FF2B5EF4-FFF2-40B4-BE49-F238E27FC236}">
                <a16:creationId xmlns:a16="http://schemas.microsoft.com/office/drawing/2014/main" id="{1E790653-8E85-73A7-6ED1-19F669AAAA12}"/>
              </a:ext>
            </a:extLst>
          </p:cNvPr>
          <p:cNvSpPr txBox="1">
            <a:spLocks/>
          </p:cNvSpPr>
          <p:nvPr/>
        </p:nvSpPr>
        <p:spPr>
          <a:xfrm>
            <a:off x="365759" y="2284486"/>
            <a:ext cx="4118567" cy="3535377"/>
          </a:xfrm>
          <a:prstGeom prst="rect">
            <a:avLst/>
          </a:prstGeom>
        </p:spPr>
        <p:txBody>
          <a:bodyPr vert="horz" lIns="91440" tIns="45720" rIns="91440" bIns="45720" rtlCol="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lang="en-US" sz="10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4546A"/>
              </a:solidFill>
              <a:effectLst/>
              <a:uLnTx/>
              <a:uFillTx/>
              <a:latin typeface="Roboto Light" charset="0"/>
              <a:ea typeface="Roboto Light" charset="0"/>
              <a:cs typeface="Roboto Light" charset="0"/>
            </a:endParaRPr>
          </a:p>
        </p:txBody>
      </p:sp>
      <p:sp>
        <p:nvSpPr>
          <p:cNvPr id="8" name="Title 1">
            <a:extLst>
              <a:ext uri="{FF2B5EF4-FFF2-40B4-BE49-F238E27FC236}">
                <a16:creationId xmlns:a16="http://schemas.microsoft.com/office/drawing/2014/main" id="{B4473736-2719-DCD7-D4DF-6EE2B1D2EBF8}"/>
              </a:ext>
            </a:extLst>
          </p:cNvPr>
          <p:cNvSpPr txBox="1">
            <a:spLocks noGrp="1"/>
          </p:cNvSpPr>
          <p:nvPr>
            <p:ph type="title"/>
          </p:nvPr>
        </p:nvSpPr>
        <p:spPr>
          <a:prstGeom prst="rect">
            <a:avLst/>
          </a:prstGeom>
        </p:spPr>
        <p:txBody>
          <a:bodyPr vert="horz" lIns="91440" tIns="45720" rIns="91440" bIns="45720" rtlCol="0" anchor="ctr">
            <a:noAutofit/>
          </a:bodyPr>
          <a:lstStyle>
            <a:lvl1pPr marL="0" marR="0" indent="0" algn="r" defTabSz="1218956" rtl="0" eaLnBrk="1" fontAlgn="auto" latinLnBrk="0" hangingPunct="1">
              <a:lnSpc>
                <a:spcPct val="100000"/>
              </a:lnSpc>
              <a:spcBef>
                <a:spcPct val="0"/>
              </a:spcBef>
              <a:spcAft>
                <a:spcPts val="0"/>
              </a:spcAft>
              <a:buClrTx/>
              <a:buSzTx/>
              <a:buFontTx/>
              <a:buNone/>
              <a:tabLst>
                <a:tab pos="1820408" algn="l"/>
              </a:tabLst>
              <a:defRPr lang="ru-RU" sz="2999" b="1" kern="1200" baseline="0" dirty="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sz="3000" dirty="0">
                <a:solidFill>
                  <a:srgbClr val="8D182B"/>
                </a:solidFill>
                <a:latin typeface="+mj-lt"/>
              </a:rPr>
              <a:t>Dynamic Lists</a:t>
            </a:r>
          </a:p>
        </p:txBody>
      </p:sp>
      <p:sp>
        <p:nvSpPr>
          <p:cNvPr id="5" name="Content Placeholder 4">
            <a:extLst>
              <a:ext uri="{FF2B5EF4-FFF2-40B4-BE49-F238E27FC236}">
                <a16:creationId xmlns:a16="http://schemas.microsoft.com/office/drawing/2014/main" id="{9D6197C7-E56F-51B1-A4AC-416777CEF2FC}"/>
              </a:ext>
            </a:extLst>
          </p:cNvPr>
          <p:cNvSpPr>
            <a:spLocks noGrp="1"/>
          </p:cNvSpPr>
          <p:nvPr>
            <p:ph idx="1"/>
          </p:nvPr>
        </p:nvSpPr>
        <p:spPr>
          <a:xfrm>
            <a:off x="111894" y="2374991"/>
            <a:ext cx="5728801" cy="3157129"/>
          </a:xfrm>
        </p:spPr>
        <p:txBody>
          <a:bodyPr/>
          <a:lstStyle/>
          <a:p>
            <a:pPr marL="45719" indent="0">
              <a:buNone/>
            </a:pPr>
            <a:r>
              <a:rPr lang="en-US" dirty="0">
                <a:solidFill>
                  <a:schemeClr val="tx2"/>
                </a:solidFill>
              </a:rPr>
              <a:t>Dynamic Lists within TracCloud are automatically adjusted according to specified criteria set during their creation. These lists cannot be manually altered or managed. When utilized effectively, Dynamic Lists become a powerful tool in TracCloud, enabling the automation of various processes within your Trac System.</a:t>
            </a:r>
          </a:p>
        </p:txBody>
      </p:sp>
      <p:sp>
        <p:nvSpPr>
          <p:cNvPr id="6" name="Text Placeholder 5">
            <a:extLst>
              <a:ext uri="{FF2B5EF4-FFF2-40B4-BE49-F238E27FC236}">
                <a16:creationId xmlns:a16="http://schemas.microsoft.com/office/drawing/2014/main" id="{1EA936EC-0AE0-DEBD-9038-9CA5B7FC560A}"/>
              </a:ext>
            </a:extLst>
          </p:cNvPr>
          <p:cNvSpPr>
            <a:spLocks noGrp="1"/>
          </p:cNvSpPr>
          <p:nvPr>
            <p:ph type="body" sz="half" idx="2"/>
          </p:nvPr>
        </p:nvSpPr>
        <p:spPr/>
        <p:txBody>
          <a:bodyPr/>
          <a:lstStyle/>
          <a:p>
            <a:endParaRPr lang="en-US"/>
          </a:p>
        </p:txBody>
      </p:sp>
      <p:pic>
        <p:nvPicPr>
          <p:cNvPr id="12" name="Picture 11">
            <a:extLst>
              <a:ext uri="{FF2B5EF4-FFF2-40B4-BE49-F238E27FC236}">
                <a16:creationId xmlns:a16="http://schemas.microsoft.com/office/drawing/2014/main" id="{B62AD7B7-C6F8-A951-32EC-FEFE875121B0}"/>
              </a:ext>
            </a:extLst>
          </p:cNvPr>
          <p:cNvPicPr>
            <a:picLocks noChangeAspect="1"/>
          </p:cNvPicPr>
          <p:nvPr/>
        </p:nvPicPr>
        <p:blipFill>
          <a:blip r:embed="rId3"/>
          <a:stretch>
            <a:fillRect/>
          </a:stretch>
        </p:blipFill>
        <p:spPr>
          <a:xfrm>
            <a:off x="0" y="6398293"/>
            <a:ext cx="9144000" cy="459707"/>
          </a:xfrm>
          <a:prstGeom prst="rect">
            <a:avLst/>
          </a:prstGeom>
        </p:spPr>
      </p:pic>
      <p:pic>
        <p:nvPicPr>
          <p:cNvPr id="2" name="Picture 1">
            <a:extLst>
              <a:ext uri="{FF2B5EF4-FFF2-40B4-BE49-F238E27FC236}">
                <a16:creationId xmlns:a16="http://schemas.microsoft.com/office/drawing/2014/main" id="{0C85D767-B690-80D5-5D48-7B79E4E01C15}"/>
              </a:ext>
            </a:extLst>
          </p:cNvPr>
          <p:cNvPicPr>
            <a:picLocks noChangeAspect="1"/>
          </p:cNvPicPr>
          <p:nvPr/>
        </p:nvPicPr>
        <p:blipFill>
          <a:blip r:embed="rId4"/>
          <a:stretch>
            <a:fillRect/>
          </a:stretch>
        </p:blipFill>
        <p:spPr>
          <a:xfrm>
            <a:off x="5831426" y="0"/>
            <a:ext cx="3312574" cy="6409189"/>
          </a:xfrm>
          <a:prstGeom prst="rect">
            <a:avLst/>
          </a:prstGeom>
        </p:spPr>
      </p:pic>
      <p:sp>
        <p:nvSpPr>
          <p:cNvPr id="11" name="TextBox 10">
            <a:extLst>
              <a:ext uri="{FF2B5EF4-FFF2-40B4-BE49-F238E27FC236}">
                <a16:creationId xmlns:a16="http://schemas.microsoft.com/office/drawing/2014/main" id="{15D8F746-A2B7-02E8-0522-C3246121C6CC}"/>
              </a:ext>
            </a:extLst>
          </p:cNvPr>
          <p:cNvSpPr txBox="1"/>
          <p:nvPr/>
        </p:nvSpPr>
        <p:spPr>
          <a:xfrm>
            <a:off x="1010498" y="1525497"/>
            <a:ext cx="3473828" cy="584775"/>
          </a:xfrm>
          <a:prstGeom prst="rect">
            <a:avLst/>
          </a:prstGeom>
          <a:noFill/>
        </p:spPr>
        <p:txBody>
          <a:bodyPr wrap="square">
            <a:spAutoFit/>
          </a:bodyPr>
          <a:lstStyle/>
          <a:p>
            <a:r>
              <a:rPr lang="en-US" sz="3200" b="1" dirty="0">
                <a:solidFill>
                  <a:srgbClr val="8D182B"/>
                </a:solidFill>
              </a:rPr>
              <a:t>DYNAMIC LISTS</a:t>
            </a:r>
          </a:p>
        </p:txBody>
      </p:sp>
    </p:spTree>
    <p:extLst>
      <p:ext uri="{BB962C8B-B14F-4D97-AF65-F5344CB8AC3E}">
        <p14:creationId xmlns:p14="http://schemas.microsoft.com/office/powerpoint/2010/main" val="26769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91FB23F3-83A0-AF33-9C48-0B15001EA76F}"/>
              </a:ext>
            </a:extLst>
          </p:cNvPr>
          <p:cNvSpPr txBox="1">
            <a:spLocks/>
          </p:cNvSpPr>
          <p:nvPr/>
        </p:nvSpPr>
        <p:spPr>
          <a:xfrm>
            <a:off x="418012" y="4048607"/>
            <a:ext cx="3842158" cy="3254930"/>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endParaRPr lang="en-US" sz="1800" dirty="0">
              <a:solidFill>
                <a:schemeClr val="tx2"/>
              </a:solidFill>
            </a:endParaRPr>
          </a:p>
        </p:txBody>
      </p:sp>
      <p:sp>
        <p:nvSpPr>
          <p:cNvPr id="15" name="Title 1">
            <a:extLst>
              <a:ext uri="{FF2B5EF4-FFF2-40B4-BE49-F238E27FC236}">
                <a16:creationId xmlns:a16="http://schemas.microsoft.com/office/drawing/2014/main" id="{EDD789AA-BA77-1936-1810-E1335B4E1A34}"/>
              </a:ext>
            </a:extLst>
          </p:cNvPr>
          <p:cNvSpPr txBox="1">
            <a:spLocks/>
          </p:cNvSpPr>
          <p:nvPr/>
        </p:nvSpPr>
        <p:spPr>
          <a:xfrm>
            <a:off x="1065072" y="791384"/>
            <a:ext cx="3506928" cy="563662"/>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a:lstStyle>
          <a:p>
            <a:r>
              <a:rPr lang="en-US" sz="2800" dirty="0"/>
              <a:t>Student Listing</a:t>
            </a:r>
          </a:p>
        </p:txBody>
      </p:sp>
      <p:pic>
        <p:nvPicPr>
          <p:cNvPr id="29" name="Picture 28">
            <a:extLst>
              <a:ext uri="{FF2B5EF4-FFF2-40B4-BE49-F238E27FC236}">
                <a16:creationId xmlns:a16="http://schemas.microsoft.com/office/drawing/2014/main" id="{9AA132F8-B7D8-73DF-7150-E773E07F5C12}"/>
              </a:ext>
            </a:extLst>
          </p:cNvPr>
          <p:cNvPicPr>
            <a:picLocks noChangeAspect="1"/>
          </p:cNvPicPr>
          <p:nvPr/>
        </p:nvPicPr>
        <p:blipFill>
          <a:blip r:embed="rId2"/>
          <a:stretch>
            <a:fillRect/>
          </a:stretch>
        </p:blipFill>
        <p:spPr>
          <a:xfrm>
            <a:off x="0" y="6398293"/>
            <a:ext cx="9144000" cy="459707"/>
          </a:xfrm>
          <a:prstGeom prst="rect">
            <a:avLst/>
          </a:prstGeom>
        </p:spPr>
      </p:pic>
      <p:pic>
        <p:nvPicPr>
          <p:cNvPr id="2" name="Picture 1">
            <a:extLst>
              <a:ext uri="{FF2B5EF4-FFF2-40B4-BE49-F238E27FC236}">
                <a16:creationId xmlns:a16="http://schemas.microsoft.com/office/drawing/2014/main" id="{CF3916C1-1795-6C5F-4F0E-B338EB079D4E}"/>
              </a:ext>
            </a:extLst>
          </p:cNvPr>
          <p:cNvPicPr>
            <a:picLocks noChangeAspect="1"/>
          </p:cNvPicPr>
          <p:nvPr/>
        </p:nvPicPr>
        <p:blipFill>
          <a:blip r:embed="rId3"/>
          <a:stretch>
            <a:fillRect/>
          </a:stretch>
        </p:blipFill>
        <p:spPr>
          <a:xfrm>
            <a:off x="5831426" y="-1"/>
            <a:ext cx="3312574" cy="6409189"/>
          </a:xfrm>
          <a:prstGeom prst="rect">
            <a:avLst/>
          </a:prstGeom>
        </p:spPr>
      </p:pic>
      <p:sp>
        <p:nvSpPr>
          <p:cNvPr id="4" name="Content Placeholder 4">
            <a:extLst>
              <a:ext uri="{FF2B5EF4-FFF2-40B4-BE49-F238E27FC236}">
                <a16:creationId xmlns:a16="http://schemas.microsoft.com/office/drawing/2014/main" id="{2365AD51-D772-8C97-299D-69E7B45CED70}"/>
              </a:ext>
            </a:extLst>
          </p:cNvPr>
          <p:cNvSpPr txBox="1">
            <a:spLocks/>
          </p:cNvSpPr>
          <p:nvPr/>
        </p:nvSpPr>
        <p:spPr>
          <a:xfrm>
            <a:off x="-31569" y="3857897"/>
            <a:ext cx="4882243" cy="2770249"/>
          </a:xfrm>
          <a:prstGeom prst="rect">
            <a:avLst/>
          </a:prstGeom>
        </p:spPr>
        <p:txBody>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Font typeface="Arial" pitchFamily="34" charset="0"/>
              <a:buNone/>
            </a:pPr>
            <a:endParaRPr lang="en-US" dirty="0">
              <a:solidFill>
                <a:schemeClr val="tx2"/>
              </a:solidFill>
            </a:endParaRPr>
          </a:p>
        </p:txBody>
      </p:sp>
      <p:sp>
        <p:nvSpPr>
          <p:cNvPr id="13" name="Rectangle 4">
            <a:extLst>
              <a:ext uri="{FF2B5EF4-FFF2-40B4-BE49-F238E27FC236}">
                <a16:creationId xmlns:a16="http://schemas.microsoft.com/office/drawing/2014/main" id="{9EB5EAD7-73F0-F14C-C347-CB18C57DD28A}"/>
              </a:ext>
            </a:extLst>
          </p:cNvPr>
          <p:cNvSpPr>
            <a:spLocks noGrp="1" noChangeArrowheads="1"/>
          </p:cNvSpPr>
          <p:nvPr>
            <p:ph type="title"/>
          </p:nvPr>
        </p:nvSpPr>
        <p:spPr bwMode="auto">
          <a:xfrm>
            <a:off x="0" y="1584900"/>
            <a:ext cx="5831425" cy="2092881"/>
          </a:xfrm>
          <a:custGeom>
            <a:avLst/>
            <a:gdLst>
              <a:gd name="connsiteX0" fmla="*/ 0 w 5274131"/>
              <a:gd name="connsiteY0" fmla="*/ 0 h 2585323"/>
              <a:gd name="connsiteX1" fmla="*/ 5274131 w 5274131"/>
              <a:gd name="connsiteY1" fmla="*/ 0 h 2585323"/>
              <a:gd name="connsiteX2" fmla="*/ 5274131 w 5274131"/>
              <a:gd name="connsiteY2" fmla="*/ 2585323 h 2585323"/>
              <a:gd name="connsiteX3" fmla="*/ 0 w 5274131"/>
              <a:gd name="connsiteY3" fmla="*/ 2585323 h 2585323"/>
              <a:gd name="connsiteX4" fmla="*/ 0 w 5274131"/>
              <a:gd name="connsiteY4" fmla="*/ 0 h 2585323"/>
              <a:gd name="connsiteX0" fmla="*/ 0 w 5561514"/>
              <a:gd name="connsiteY0" fmla="*/ 0 h 3142672"/>
              <a:gd name="connsiteX1" fmla="*/ 5274131 w 5561514"/>
              <a:gd name="connsiteY1" fmla="*/ 0 h 3142672"/>
              <a:gd name="connsiteX2" fmla="*/ 5561514 w 5561514"/>
              <a:gd name="connsiteY2" fmla="*/ 3142672 h 3142672"/>
              <a:gd name="connsiteX3" fmla="*/ 0 w 5561514"/>
              <a:gd name="connsiteY3" fmla="*/ 2585323 h 3142672"/>
              <a:gd name="connsiteX4" fmla="*/ 0 w 5561514"/>
              <a:gd name="connsiteY4" fmla="*/ 0 h 3142672"/>
              <a:gd name="connsiteX0" fmla="*/ 0 w 5561514"/>
              <a:gd name="connsiteY0" fmla="*/ 0 h 3142672"/>
              <a:gd name="connsiteX1" fmla="*/ 5274131 w 5561514"/>
              <a:gd name="connsiteY1" fmla="*/ 0 h 3142672"/>
              <a:gd name="connsiteX2" fmla="*/ 5561514 w 5561514"/>
              <a:gd name="connsiteY2" fmla="*/ 3142672 h 3142672"/>
              <a:gd name="connsiteX3" fmla="*/ 0 w 5561514"/>
              <a:gd name="connsiteY3" fmla="*/ 3046877 h 3142672"/>
              <a:gd name="connsiteX4" fmla="*/ 0 w 5561514"/>
              <a:gd name="connsiteY4" fmla="*/ 0 h 3142672"/>
              <a:gd name="connsiteX0" fmla="*/ 0 w 5274131"/>
              <a:gd name="connsiteY0" fmla="*/ 0 h 3160089"/>
              <a:gd name="connsiteX1" fmla="*/ 5274131 w 5274131"/>
              <a:gd name="connsiteY1" fmla="*/ 0 h 3160089"/>
              <a:gd name="connsiteX2" fmla="*/ 5143503 w 5274131"/>
              <a:gd name="connsiteY2" fmla="*/ 3160089 h 3160089"/>
              <a:gd name="connsiteX3" fmla="*/ 0 w 5274131"/>
              <a:gd name="connsiteY3" fmla="*/ 3046877 h 3160089"/>
              <a:gd name="connsiteX4" fmla="*/ 0 w 5274131"/>
              <a:gd name="connsiteY4" fmla="*/ 0 h 316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4131" h="3160089">
                <a:moveTo>
                  <a:pt x="0" y="0"/>
                </a:moveTo>
                <a:lnTo>
                  <a:pt x="5274131" y="0"/>
                </a:lnTo>
                <a:lnTo>
                  <a:pt x="5143503" y="3160089"/>
                </a:lnTo>
                <a:lnTo>
                  <a:pt x="0" y="3046877"/>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2"/>
                </a:solidFill>
                <a:effectLst/>
                <a:latin typeface="Arial" panose="020B0604020202020204" pitchFamily="34" charset="0"/>
              </a:rPr>
              <a:t>Key Features:</a:t>
            </a:r>
            <a:endParaRPr kumimoji="0" lang="en-US" altLang="en-US" sz="16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2"/>
                </a:solidFill>
                <a:effectLst/>
                <a:latin typeface="Arial" panose="020B0604020202020204" pitchFamily="34" charset="0"/>
              </a:rPr>
              <a:t>Display of all student records uploaded to </a:t>
            </a:r>
            <a:r>
              <a:rPr lang="en-US" altLang="en-US" sz="1600" b="0" cap="none" dirty="0">
                <a:solidFill>
                  <a:schemeClr val="tx2"/>
                </a:solidFill>
                <a:effectLst/>
                <a:latin typeface="Arial" panose="020B0604020202020204" pitchFamily="34" charset="0"/>
              </a:rPr>
              <a:t>y</a:t>
            </a:r>
            <a:r>
              <a:rPr kumimoji="0" lang="en-US" altLang="en-US" sz="1600" b="0" i="0" u="none" strike="noStrike" cap="none" normalizeH="0" baseline="0" dirty="0">
                <a:ln>
                  <a:noFill/>
                </a:ln>
                <a:solidFill>
                  <a:schemeClr val="tx2"/>
                </a:solidFill>
                <a:effectLst/>
                <a:latin typeface="Arial" panose="020B0604020202020204" pitchFamily="34" charset="0"/>
              </a:rPr>
              <a:t>our Trac System.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2"/>
                </a:solidFill>
                <a:effectLst/>
                <a:latin typeface="Arial" panose="020B0604020202020204" pitchFamily="34" charset="0"/>
              </a:rPr>
              <a:t>Ability to manage student data in bulk.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2"/>
                </a:solidFill>
                <a:effectLst/>
                <a:latin typeface="Arial" panose="020B0604020202020204" pitchFamily="34" charset="0"/>
              </a:rPr>
              <a:t>Actions include creating lists, sending emails, and submitting </a:t>
            </a:r>
            <a:r>
              <a:rPr kumimoji="0" lang="en-US" altLang="en-US" sz="1600" i="0" u="none" strike="noStrike" cap="none" normalizeH="0" baseline="0" dirty="0">
                <a:ln>
                  <a:noFill/>
                </a:ln>
                <a:solidFill>
                  <a:schemeClr val="tx2"/>
                </a:solidFill>
                <a:effectLst/>
                <a:latin typeface="Arial" panose="020B0604020202020204" pitchFamily="34" charset="0"/>
              </a:rPr>
              <a:t>SAGE referrals.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2"/>
                </a:solidFill>
                <a:effectLst/>
                <a:latin typeface="Arial" panose="020B0604020202020204" pitchFamily="34" charset="0"/>
              </a:rPr>
              <a:t>Individual student profiles can be accessed for detailed management.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61C08349-B3B2-3F59-67D0-D09726FFCF73}"/>
              </a:ext>
            </a:extLst>
          </p:cNvPr>
          <p:cNvSpPr txBox="1"/>
          <p:nvPr/>
        </p:nvSpPr>
        <p:spPr>
          <a:xfrm>
            <a:off x="-31569" y="3450602"/>
            <a:ext cx="5831426" cy="2800767"/>
          </a:xfrm>
          <a:prstGeom prst="rect">
            <a:avLst/>
          </a:prstGeom>
          <a:noFill/>
        </p:spPr>
        <p:txBody>
          <a:bodyPr wrap="square">
            <a:spAutoFit/>
          </a:bodyPr>
          <a:lstStyle/>
          <a:p>
            <a:r>
              <a:rPr lang="en-US" sz="1600" b="1" dirty="0">
                <a:solidFill>
                  <a:schemeClr val="tx2"/>
                </a:solidFill>
              </a:rPr>
              <a:t>Search Bar:</a:t>
            </a:r>
            <a:endParaRPr lang="en-US" sz="1600" dirty="0">
              <a:solidFill>
                <a:schemeClr val="tx2"/>
              </a:solidFill>
            </a:endParaRPr>
          </a:p>
          <a:p>
            <a:pPr>
              <a:buFont typeface="Arial" panose="020B0604020202020204" pitchFamily="34" charset="0"/>
              <a:buChar char="•"/>
            </a:pPr>
            <a:r>
              <a:rPr lang="en-US" sz="1600" dirty="0">
                <a:solidFill>
                  <a:schemeClr val="tx2"/>
                </a:solidFill>
              </a:rPr>
              <a:t>Quick search functionality for finding specific students.</a:t>
            </a:r>
          </a:p>
          <a:p>
            <a:pPr>
              <a:buFont typeface="Arial" panose="020B0604020202020204" pitchFamily="34" charset="0"/>
              <a:buChar char="•"/>
            </a:pPr>
            <a:r>
              <a:rPr lang="en-US" sz="1600" dirty="0">
                <a:solidFill>
                  <a:schemeClr val="tx2"/>
                </a:solidFill>
              </a:rPr>
              <a:t>Right-click in the search bar to access a list of available student fields.</a:t>
            </a:r>
          </a:p>
          <a:p>
            <a:r>
              <a:rPr lang="en-US" sz="1600" b="1" dirty="0">
                <a:solidFill>
                  <a:schemeClr val="tx2"/>
                </a:solidFill>
              </a:rPr>
              <a:t>Example Searches:</a:t>
            </a:r>
          </a:p>
          <a:p>
            <a:r>
              <a:rPr lang="en-US" sz="1600" dirty="0">
                <a:solidFill>
                  <a:schemeClr val="tx2"/>
                </a:solidFill>
              </a:rPr>
              <a:t>       </a:t>
            </a:r>
            <a:r>
              <a:rPr lang="en-US" sz="1600" b="1" dirty="0">
                <a:solidFill>
                  <a:schemeClr val="tx2"/>
                </a:solidFill>
              </a:rPr>
              <a:t>Search by ID: </a:t>
            </a:r>
            <a:r>
              <a:rPr lang="en-US" sz="1600" dirty="0">
                <a:solidFill>
                  <a:schemeClr val="tx2"/>
                </a:solidFill>
              </a:rPr>
              <a:t>Students.ID=1931</a:t>
            </a:r>
          </a:p>
          <a:p>
            <a:r>
              <a:rPr lang="en-US" sz="1600" dirty="0">
                <a:solidFill>
                  <a:schemeClr val="tx2"/>
                </a:solidFill>
              </a:rPr>
              <a:t>        </a:t>
            </a:r>
            <a:r>
              <a:rPr lang="en-US" sz="1600" b="1" dirty="0">
                <a:solidFill>
                  <a:schemeClr val="tx2"/>
                </a:solidFill>
              </a:rPr>
              <a:t>Search by name: </a:t>
            </a:r>
            <a:r>
              <a:rPr lang="en-US" sz="1600" dirty="0">
                <a:solidFill>
                  <a:schemeClr val="tx2"/>
                </a:solidFill>
              </a:rPr>
              <a:t>Day, Rob</a:t>
            </a:r>
          </a:p>
          <a:p>
            <a:r>
              <a:rPr lang="en-US" sz="1600" dirty="0">
                <a:solidFill>
                  <a:schemeClr val="tx2"/>
                </a:solidFill>
              </a:rPr>
              <a:t>        </a:t>
            </a:r>
            <a:r>
              <a:rPr lang="en-US" sz="1600" b="1" dirty="0">
                <a:solidFill>
                  <a:schemeClr val="tx2"/>
                </a:solidFill>
              </a:rPr>
              <a:t>Multiple field search: </a:t>
            </a:r>
            <a:br>
              <a:rPr lang="en-US" sz="1600" dirty="0">
                <a:solidFill>
                  <a:schemeClr val="tx2"/>
                </a:solidFill>
              </a:rPr>
            </a:br>
            <a:r>
              <a:rPr lang="en-US" sz="1600" dirty="0">
                <a:solidFill>
                  <a:schemeClr val="tx2"/>
                </a:solidFill>
              </a:rPr>
              <a:t>        </a:t>
            </a:r>
            <a:r>
              <a:rPr lang="en-US" sz="1600" dirty="0" err="1">
                <a:solidFill>
                  <a:schemeClr val="tx2"/>
                </a:solidFill>
              </a:rPr>
              <a:t>Students.Major</a:t>
            </a:r>
            <a:r>
              <a:rPr lang="en-US" sz="1600" dirty="0">
                <a:solidFill>
                  <a:schemeClr val="tx2"/>
                </a:solidFill>
              </a:rPr>
              <a:t>=Mathematics </a:t>
            </a:r>
            <a:r>
              <a:rPr lang="en-US" sz="1600" dirty="0" err="1">
                <a:solidFill>
                  <a:schemeClr val="tx2"/>
                </a:solidFill>
              </a:rPr>
              <a:t>Students.Class</a:t>
            </a:r>
            <a:r>
              <a:rPr lang="en-US" sz="1600" dirty="0">
                <a:solidFill>
                  <a:schemeClr val="tx2"/>
                </a:solidFill>
              </a:rPr>
              <a:t>=Sophomore</a:t>
            </a:r>
          </a:p>
          <a:p>
            <a:r>
              <a:rPr lang="en-US" sz="1600" dirty="0">
                <a:solidFill>
                  <a:schemeClr val="tx2"/>
                </a:solidFill>
              </a:rPr>
              <a:t>        </a:t>
            </a:r>
            <a:r>
              <a:rPr lang="en-US" sz="1600" b="1" dirty="0">
                <a:solidFill>
                  <a:schemeClr val="tx2"/>
                </a:solidFill>
              </a:rPr>
              <a:t>Custom field search: </a:t>
            </a:r>
            <a:r>
              <a:rPr lang="en-US" sz="1600" dirty="0">
                <a:solidFill>
                  <a:schemeClr val="tx2"/>
                </a:solidFill>
              </a:rPr>
              <a:t>#sql:InState#=Yes</a:t>
            </a:r>
          </a:p>
          <a:p>
            <a:r>
              <a:rPr lang="en-US" sz="1600" dirty="0">
                <a:solidFill>
                  <a:schemeClr val="tx2"/>
                </a:solidFill>
              </a:rPr>
              <a:t>        </a:t>
            </a:r>
            <a:r>
              <a:rPr lang="en-US" sz="1600" b="1" dirty="0">
                <a:solidFill>
                  <a:schemeClr val="tx2"/>
                </a:solidFill>
              </a:rPr>
              <a:t>Date search: </a:t>
            </a:r>
            <a:r>
              <a:rPr lang="en-US" sz="1600" dirty="0" err="1">
                <a:solidFill>
                  <a:schemeClr val="tx2"/>
                </a:solidFill>
              </a:rPr>
              <a:t>Students.BirthDate</a:t>
            </a:r>
            <a:r>
              <a:rPr lang="en-US" sz="1600" dirty="0">
                <a:solidFill>
                  <a:schemeClr val="tx2"/>
                </a:solidFill>
              </a:rPr>
              <a:t>=1993-07-16</a:t>
            </a:r>
          </a:p>
        </p:txBody>
      </p:sp>
      <p:pic>
        <p:nvPicPr>
          <p:cNvPr id="18" name="Picture 17">
            <a:extLst>
              <a:ext uri="{FF2B5EF4-FFF2-40B4-BE49-F238E27FC236}">
                <a16:creationId xmlns:a16="http://schemas.microsoft.com/office/drawing/2014/main" id="{5478C749-2AA0-1A3B-6B50-2C5060E78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343" y="0"/>
            <a:ext cx="2223083" cy="730090"/>
          </a:xfrm>
          <a:prstGeom prst="rect">
            <a:avLst/>
          </a:prstGeom>
        </p:spPr>
      </p:pic>
    </p:spTree>
    <p:extLst>
      <p:ext uri="{BB962C8B-B14F-4D97-AF65-F5344CB8AC3E}">
        <p14:creationId xmlns:p14="http://schemas.microsoft.com/office/powerpoint/2010/main" val="56874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a:extLst>
              <a:ext uri="{FF2B5EF4-FFF2-40B4-BE49-F238E27FC236}">
                <a16:creationId xmlns:a16="http://schemas.microsoft.com/office/drawing/2014/main" id="{755CDF26-AE23-6F52-0242-6961089FF1BA}"/>
              </a:ext>
            </a:extLst>
          </p:cNvPr>
          <p:cNvSpPr txBox="1">
            <a:spLocks/>
          </p:cNvSpPr>
          <p:nvPr/>
        </p:nvSpPr>
        <p:spPr>
          <a:xfrm>
            <a:off x="3017518" y="482415"/>
            <a:ext cx="3108963" cy="653789"/>
          </a:xfrm>
          <a:prstGeom prst="rect">
            <a:avLst/>
          </a:prstGeom>
        </p:spPr>
        <p:txBody>
          <a:bodyPr vert="horz" lIns="91440" tIns="45720" rIns="91440" bIns="45720" rtlCol="0" anchor="b">
            <a:noAutofit/>
          </a:bodyPr>
          <a:lstStyle>
            <a:lvl1pPr marL="0" marR="0" indent="0" algn="l" defTabSz="1218956" rtl="0" eaLnBrk="1" fontAlgn="auto" latinLnBrk="0" hangingPunct="1">
              <a:lnSpc>
                <a:spcPct val="100000"/>
              </a:lnSpc>
              <a:spcBef>
                <a:spcPct val="0"/>
              </a:spcBef>
              <a:spcAft>
                <a:spcPts val="0"/>
              </a:spcAft>
              <a:buClrTx/>
              <a:buSzTx/>
              <a:buFontTx/>
              <a:buNone/>
              <a:tabLst>
                <a:tab pos="1820408" algn="l"/>
              </a:tabLst>
              <a:defRPr sz="2999" b="1" kern="1200" cap="all" baseline="0">
                <a:solidFill>
                  <a:schemeClr val="tx2"/>
                </a:solidFill>
                <a:effectLst>
                  <a:outerShdw blurRad="38100" dist="25400" dir="18900000" algn="bl" rotWithShape="0">
                    <a:schemeClr val="bg1">
                      <a:alpha val="80000"/>
                    </a:schemeClr>
                  </a:outerShdw>
                </a:effectLst>
                <a:latin typeface="Roboto Black" panose="02000000000000000000" pitchFamily="2" charset="0"/>
                <a:ea typeface="Roboto Black" panose="02000000000000000000" pitchFamily="2" charset="0"/>
                <a:cs typeface="Roboto Black" panose="02000000000000000000" pitchFamily="2" charset="0"/>
              </a:defRPr>
            </a:lvl1pPr>
          </a:lstStyle>
          <a:p>
            <a:r>
              <a:rPr lang="en-US" sz="2800" dirty="0">
                <a:solidFill>
                  <a:srgbClr val="8D182B"/>
                </a:solidFill>
              </a:rPr>
              <a:t>Visit Listing</a:t>
            </a:r>
            <a:endParaRPr lang="ru-RU" sz="2800" dirty="0">
              <a:solidFill>
                <a:srgbClr val="8D182B"/>
              </a:solidFill>
            </a:endParaRPr>
          </a:p>
        </p:txBody>
      </p:sp>
      <p:pic>
        <p:nvPicPr>
          <p:cNvPr id="22" name="Picture 21">
            <a:extLst>
              <a:ext uri="{FF2B5EF4-FFF2-40B4-BE49-F238E27FC236}">
                <a16:creationId xmlns:a16="http://schemas.microsoft.com/office/drawing/2014/main" id="{0EFE9057-BB07-D652-789E-003F3198AF0F}"/>
              </a:ext>
            </a:extLst>
          </p:cNvPr>
          <p:cNvPicPr>
            <a:picLocks noChangeAspect="1"/>
          </p:cNvPicPr>
          <p:nvPr/>
        </p:nvPicPr>
        <p:blipFill>
          <a:blip r:embed="rId2"/>
          <a:stretch>
            <a:fillRect/>
          </a:stretch>
        </p:blipFill>
        <p:spPr>
          <a:xfrm>
            <a:off x="-6390" y="6398293"/>
            <a:ext cx="9144000" cy="459707"/>
          </a:xfrm>
          <a:prstGeom prst="rect">
            <a:avLst/>
          </a:prstGeom>
        </p:spPr>
      </p:pic>
      <p:sp>
        <p:nvSpPr>
          <p:cNvPr id="2" name="Content Placeholder 1">
            <a:extLst>
              <a:ext uri="{FF2B5EF4-FFF2-40B4-BE49-F238E27FC236}">
                <a16:creationId xmlns:a16="http://schemas.microsoft.com/office/drawing/2014/main" id="{6931CD5C-1F60-D296-699C-C962D8C0E995}"/>
              </a:ext>
            </a:extLst>
          </p:cNvPr>
          <p:cNvSpPr>
            <a:spLocks noGrp="1" noChangeArrowheads="1"/>
          </p:cNvSpPr>
          <p:nvPr>
            <p:ph idx="4294967295"/>
          </p:nvPr>
        </p:nvSpPr>
        <p:spPr bwMode="auto">
          <a:xfrm>
            <a:off x="257319" y="1158913"/>
            <a:ext cx="5986727"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defTabSz="914400" eaLnBrk="0" fontAlgn="base" hangingPunct="0">
              <a:lnSpc>
                <a:spcPct val="100000"/>
              </a:lnSpc>
              <a:spcBef>
                <a:spcPct val="0"/>
              </a:spcBef>
              <a:spcAft>
                <a:spcPct val="0"/>
              </a:spcAft>
              <a:buClrTx/>
              <a:buFontTx/>
              <a:buChar char="•"/>
            </a:pPr>
            <a:r>
              <a:rPr kumimoji="0" lang="en-US" altLang="en-US" sz="1200" b="1" i="0" u="none" strike="noStrike" cap="none" normalizeH="0" baseline="0" dirty="0">
                <a:ln>
                  <a:noFill/>
                </a:ln>
                <a:solidFill>
                  <a:schemeClr val="tx2"/>
                </a:solidFill>
                <a:effectLst/>
                <a:latin typeface="Arial" panose="020B0604020202020204" pitchFamily="34" charset="0"/>
              </a:rPr>
              <a:t>Overview:</a:t>
            </a:r>
            <a:endParaRPr kumimoji="0" lang="en-US" altLang="en-US" sz="12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2"/>
                </a:solidFill>
                <a:effectLst/>
                <a:latin typeface="Arial" panose="020B0604020202020204" pitchFamily="34" charset="0"/>
              </a:rPr>
              <a:t>The Attendance Listing in your Trac System tracks every visit made by students or staff to your center.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2"/>
                </a:solidFill>
                <a:effectLst/>
                <a:latin typeface="Arial" panose="020B0604020202020204" pitchFamily="34" charset="0"/>
              </a:rPr>
              <a:t>A visit is distinct from an appointment, representing the actual presence of the student or staff member at a specific time and for a particular reason.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 Include an illustration or screenshot of the Attendance Listing interface.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2"/>
                </a:solidFill>
                <a:effectLst/>
                <a:latin typeface="Arial" panose="020B0604020202020204" pitchFamily="34" charset="0"/>
              </a:rPr>
              <a:t>Located under the Attendance tab &gt; Attendance Listing.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2"/>
                </a:solidFill>
                <a:effectLst/>
                <a:latin typeface="Arial" panose="020B0604020202020204" pitchFamily="34" charset="0"/>
              </a:rPr>
              <a:t>Provides a comprehensive view of all visits, where they can be viewed, created, or edited.</a:t>
            </a:r>
            <a:br>
              <a:rPr kumimoji="0" lang="en-US" altLang="en-US" sz="1200" b="0" i="0" u="none" strike="noStrike" cap="none" normalizeH="0" baseline="0" dirty="0">
                <a:ln>
                  <a:noFill/>
                </a:ln>
                <a:solidFill>
                  <a:schemeClr val="tx2"/>
                </a:solidFill>
                <a:effectLst/>
                <a:latin typeface="Arial" panose="020B0604020202020204" pitchFamily="34" charset="0"/>
              </a:rPr>
            </a:br>
            <a:endParaRPr kumimoji="0" lang="en-US" altLang="en-US" sz="12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latin typeface="Arial" panose="020B0604020202020204" pitchFamily="34" charset="0"/>
              </a:rPr>
              <a:t>Search Functionality:</a:t>
            </a:r>
            <a:endParaRPr kumimoji="0" lang="en-US" altLang="en-US" sz="12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2"/>
                </a:solidFill>
                <a:effectLst/>
                <a:latin typeface="Arial" panose="020B0604020202020204" pitchFamily="34" charset="0"/>
              </a:rPr>
              <a:t>Use the Search Bar for quick searches of specific visits.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2"/>
                </a:solidFill>
                <a:effectLst/>
                <a:latin typeface="Arial" panose="020B0604020202020204" pitchFamily="34" charset="0"/>
              </a:rPr>
              <a:t>Right-click in the search bar to access a list of available visit fields.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solidFill>
                <a:effectLst/>
                <a:latin typeface="Arial" panose="020B0604020202020204" pitchFamily="34" charset="0"/>
              </a:rPr>
              <a:t>- Image illustrating the search bar.</a:t>
            </a:r>
            <a:br>
              <a:rPr kumimoji="0" lang="en-US" altLang="en-US" sz="1600" b="0" i="0" u="none" strike="noStrike" cap="none" normalizeH="0" baseline="0" dirty="0">
                <a:ln>
                  <a:noFill/>
                </a:ln>
                <a:solidFill>
                  <a:schemeClr val="tx2"/>
                </a:solidFill>
                <a:effectLst/>
                <a:latin typeface="Arial" panose="020B0604020202020204" pitchFamily="34" charset="0"/>
              </a:rPr>
            </a:br>
            <a:br>
              <a:rPr kumimoji="0" lang="en-US" altLang="en-US" sz="1600" b="0" i="0" u="none" strike="noStrike" cap="none" normalizeH="0" baseline="0" dirty="0">
                <a:ln>
                  <a:noFill/>
                </a:ln>
                <a:solidFill>
                  <a:schemeClr val="tx2"/>
                </a:solidFill>
                <a:effectLst/>
                <a:latin typeface="Arial" panose="020B0604020202020204" pitchFamily="34" charset="0"/>
              </a:rPr>
            </a:br>
            <a:br>
              <a:rPr kumimoji="0" lang="en-US" altLang="en-US" sz="1600" b="0" i="0" u="none" strike="noStrike" cap="none" normalizeH="0" baseline="0" dirty="0">
                <a:ln>
                  <a:noFill/>
                </a:ln>
                <a:solidFill>
                  <a:schemeClr val="tx2"/>
                </a:solidFill>
                <a:effectLst/>
                <a:latin typeface="Arial" panose="020B0604020202020204" pitchFamily="34" charset="0"/>
              </a:rPr>
            </a:br>
            <a:br>
              <a:rPr kumimoji="0" lang="en-US" altLang="en-US" sz="1600" b="0" i="0" u="none" strike="noStrike" cap="none" normalizeH="0" baseline="0" dirty="0">
                <a:ln>
                  <a:noFill/>
                </a:ln>
                <a:solidFill>
                  <a:schemeClr val="tx2"/>
                </a:solidFill>
                <a:effectLst/>
                <a:latin typeface="Arial" panose="020B0604020202020204" pitchFamily="34" charset="0"/>
              </a:rPr>
            </a:br>
            <a:endParaRPr kumimoji="0" lang="en-US" altLang="en-US" sz="16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A62F50F6-2E2F-D25E-28B2-20E95796C7B2}"/>
              </a:ext>
            </a:extLst>
          </p:cNvPr>
          <p:cNvSpPr>
            <a:spLocks noChangeArrowheads="1"/>
          </p:cNvSpPr>
          <p:nvPr/>
        </p:nvSpPr>
        <p:spPr bwMode="auto">
          <a:xfrm>
            <a:off x="365758" y="3964818"/>
            <a:ext cx="818605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Arial" panose="020B0604020202020204" pitchFamily="34" charset="0"/>
              </a:rPr>
              <a:t>Example Searches: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Find a visit by Student ID: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2"/>
                </a:solidFill>
                <a:effectLst/>
                <a:latin typeface="Arial Unicode MS"/>
              </a:rPr>
              <a:t>Students.ID=1931 </a:t>
            </a:r>
            <a:endParaRPr kumimoji="0" lang="en-US" altLang="en-US" sz="12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Search by Center Name:</a:t>
            </a:r>
            <a:endParaRPr kumimoji="0" lang="en-US" altLang="en-US" sz="1200" b="1" i="0" u="none" strike="noStrike" cap="none" normalizeH="0" baseline="0" dirty="0">
              <a:ln>
                <a:noFill/>
              </a:ln>
              <a:solidFill>
                <a:schemeClr val="tx2"/>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2"/>
                </a:solidFill>
                <a:effectLst/>
                <a:latin typeface="Arial Unicode MS"/>
              </a:rPr>
              <a:t>Learning Center </a:t>
            </a:r>
            <a:endParaRPr kumimoji="0" lang="en-US" altLang="en-US" sz="12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Multiple field search:</a:t>
            </a:r>
            <a:endParaRPr kumimoji="0" lang="en-US" altLang="en-US" sz="1200" b="1" i="0" u="none" strike="noStrike" cap="none" normalizeH="0" baseline="0" dirty="0">
              <a:ln>
                <a:noFill/>
              </a:ln>
              <a:solidFill>
                <a:schemeClr val="tx2"/>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2"/>
                </a:solidFill>
                <a:effectLst/>
                <a:latin typeface="Arial Unicode MS"/>
              </a:rPr>
              <a:t>Students.ID=1931 </a:t>
            </a:r>
            <a:r>
              <a:rPr kumimoji="0" lang="en-US" altLang="en-US" sz="1200" b="0" i="0" u="none" strike="noStrike" cap="none" normalizeH="0" baseline="0" dirty="0" err="1">
                <a:ln>
                  <a:noFill/>
                </a:ln>
                <a:solidFill>
                  <a:schemeClr val="tx2"/>
                </a:solidFill>
                <a:effectLst/>
                <a:latin typeface="Arial Unicode MS"/>
              </a:rPr>
              <a:t>Centers.Name</a:t>
            </a:r>
            <a:r>
              <a:rPr kumimoji="0" lang="en-US" altLang="en-US" sz="1200" b="0" i="0" u="none" strike="noStrike" cap="none" normalizeH="0" baseline="0" dirty="0">
                <a:ln>
                  <a:noFill/>
                </a:ln>
                <a:solidFill>
                  <a:schemeClr val="tx2"/>
                </a:solidFill>
                <a:effectLst/>
                <a:latin typeface="Arial Unicode MS"/>
              </a:rPr>
              <a:t>=Writing </a:t>
            </a:r>
            <a:endParaRPr kumimoji="0" lang="en-US" altLang="en-US" sz="12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Search in Custom Fields: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2"/>
                </a:solidFill>
                <a:effectLst/>
                <a:latin typeface="Arial Unicode MS"/>
              </a:rPr>
              <a:t>#sql:Student_Remarks#=Great </a:t>
            </a:r>
            <a:endParaRPr kumimoji="0" lang="en-US" altLang="en-US" sz="12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Date searches </a:t>
            </a:r>
            <a:r>
              <a:rPr kumimoji="0" lang="en-US" altLang="en-US" sz="1200" b="0" i="0" u="none" strike="noStrike" cap="none" normalizeH="0" baseline="0" dirty="0">
                <a:ln>
                  <a:noFill/>
                </a:ln>
                <a:solidFill>
                  <a:schemeClr val="tx2"/>
                </a:solidFill>
                <a:effectLst/>
              </a:rPr>
              <a:t>(formatted as YYYY-MM-DD):</a:t>
            </a:r>
            <a:endParaRPr kumimoji="0" lang="en-US" altLang="en-US" sz="1200" b="0" i="0" u="none" strike="noStrike" cap="none" normalizeH="0" baseline="0" dirty="0">
              <a:ln>
                <a:noFill/>
              </a:ln>
              <a:solidFill>
                <a:schemeClr val="tx2"/>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err="1">
                <a:ln>
                  <a:noFill/>
                </a:ln>
                <a:solidFill>
                  <a:schemeClr val="tx2"/>
                </a:solidFill>
                <a:effectLst/>
                <a:latin typeface="Arial Unicode MS"/>
              </a:rPr>
              <a:t>Visits.TimeIn</a:t>
            </a:r>
            <a:r>
              <a:rPr kumimoji="0" lang="en-US" altLang="en-US" sz="1200" b="0" i="0" u="none" strike="noStrike" cap="none" normalizeH="0" baseline="0" dirty="0">
                <a:ln>
                  <a:noFill/>
                </a:ln>
                <a:solidFill>
                  <a:schemeClr val="tx2"/>
                </a:solidFill>
                <a:effectLst/>
                <a:latin typeface="Arial Unicode MS"/>
              </a:rPr>
              <a:t>=2022-03-15 </a:t>
            </a:r>
            <a:endParaRPr kumimoji="0" lang="en-US" altLang="en-US" sz="1200" b="0" i="0" u="none" strike="noStrike" cap="none" normalizeH="0" baseline="0" dirty="0">
              <a:ln>
                <a:noFill/>
              </a:ln>
              <a:solidFill>
                <a:schemeClr val="tx2"/>
              </a:solidFill>
              <a:effectLst/>
            </a:endParaRPr>
          </a:p>
        </p:txBody>
      </p:sp>
      <p:sp>
        <p:nvSpPr>
          <p:cNvPr id="5" name="Rectangle 4">
            <a:extLst>
              <a:ext uri="{FF2B5EF4-FFF2-40B4-BE49-F238E27FC236}">
                <a16:creationId xmlns:a16="http://schemas.microsoft.com/office/drawing/2014/main" id="{B9AE5447-E795-B3EE-410A-1548A79D673E}"/>
              </a:ext>
            </a:extLst>
          </p:cNvPr>
          <p:cNvSpPr>
            <a:spLocks noChangeArrowheads="1"/>
          </p:cNvSpPr>
          <p:nvPr/>
        </p:nvSpPr>
        <p:spPr bwMode="auto">
          <a:xfrm>
            <a:off x="3781794" y="4358535"/>
            <a:ext cx="372499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Date ranges:</a:t>
            </a:r>
            <a:endParaRPr kumimoji="0" lang="en-US" altLang="en-US" sz="12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2"/>
                </a:solidFill>
                <a:effectLst/>
                <a:latin typeface="Arial Unicode MS"/>
              </a:rPr>
              <a:t>2022-06-01...2022-07-01 </a:t>
            </a:r>
            <a:endParaRPr kumimoji="0" lang="en-US" altLang="en-US" sz="12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Exact time: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i="0" u="none" strike="noStrike" cap="none" normalizeH="0" baseline="0" dirty="0" err="1">
                <a:ln>
                  <a:noFill/>
                </a:ln>
                <a:solidFill>
                  <a:schemeClr val="tx2"/>
                </a:solidFill>
                <a:effectLst/>
                <a:latin typeface="Arial Unicode MS"/>
              </a:rPr>
              <a:t>Visits.TimeIn</a:t>
            </a:r>
            <a:r>
              <a:rPr kumimoji="0" lang="en-US" altLang="en-US" sz="1200" i="0" u="none" strike="noStrike" cap="none" normalizeH="0" baseline="0" dirty="0">
                <a:ln>
                  <a:noFill/>
                </a:ln>
                <a:solidFill>
                  <a:schemeClr val="tx2"/>
                </a:solidFill>
                <a:effectLst/>
                <a:latin typeface="Arial Unicode MS"/>
              </a:rPr>
              <a:t>="</a:t>
            </a:r>
            <a:r>
              <a:rPr kumimoji="0" lang="en-US" altLang="en-US" sz="1200" b="0" i="0" u="none" strike="noStrike" cap="none" normalizeH="0" baseline="0" dirty="0">
                <a:ln>
                  <a:noFill/>
                </a:ln>
                <a:solidFill>
                  <a:schemeClr val="tx2"/>
                </a:solidFill>
                <a:effectLst/>
                <a:latin typeface="Arial Unicode MS"/>
              </a:rPr>
              <a:t>2022-03-15 15:30:00" </a:t>
            </a:r>
            <a:endParaRPr kumimoji="0" lang="en-US" altLang="en-US" sz="12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True or False value search:</a:t>
            </a:r>
            <a:endParaRPr kumimoji="0" lang="en-US" altLang="en-US" sz="1200" b="1" i="0" u="none" strike="noStrike" cap="none" normalizeH="0" baseline="0" dirty="0">
              <a:ln>
                <a:noFill/>
              </a:ln>
              <a:solidFill>
                <a:schemeClr val="tx2"/>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err="1">
                <a:ln>
                  <a:noFill/>
                </a:ln>
                <a:solidFill>
                  <a:schemeClr val="tx2"/>
                </a:solidFill>
                <a:effectLst/>
                <a:latin typeface="Arial Unicode MS"/>
              </a:rPr>
              <a:t>Visits.IsWork</a:t>
            </a:r>
            <a:r>
              <a:rPr kumimoji="0" lang="en-US" altLang="en-US" sz="1200" b="0" i="0" u="none" strike="noStrike" cap="none" normalizeH="0" baseline="0" dirty="0">
                <a:ln>
                  <a:noFill/>
                </a:ln>
                <a:solidFill>
                  <a:schemeClr val="tx2"/>
                </a:solidFill>
                <a:effectLst/>
                <a:latin typeface="Arial Unicode MS"/>
              </a:rPr>
              <a:t>=1 </a:t>
            </a:r>
            <a:endParaRPr kumimoji="0" lang="en-US" altLang="en-US" sz="12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2"/>
                </a:solidFill>
                <a:effectLst/>
              </a:rPr>
              <a:t>Find visits that conflict with a student's section schedule:</a:t>
            </a:r>
            <a:endParaRPr kumimoji="0" lang="en-US" altLang="en-US" sz="1200" b="1" i="0" u="none" strike="noStrike" cap="none" normalizeH="0" baseline="0" dirty="0">
              <a:ln>
                <a:noFill/>
              </a:ln>
              <a:solidFill>
                <a:schemeClr val="tx2"/>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2"/>
                </a:solidFill>
                <a:effectLst/>
                <a:latin typeface="Arial Unicode MS"/>
              </a:rPr>
              <a:t>Visits.CustomData</a:t>
            </a:r>
            <a:r>
              <a:rPr kumimoji="0" lang="en-US" altLang="en-US" sz="1200" b="0" i="0" u="none" strike="noStrike" cap="none" normalizeH="0" baseline="0" dirty="0">
                <a:ln>
                  <a:noFill/>
                </a:ln>
                <a:solidFill>
                  <a:schemeClr val="tx2"/>
                </a:solidFill>
                <a:effectLst/>
                <a:latin typeface="Arial Unicode MS"/>
              </a:rPr>
              <a:t>/</a:t>
            </a:r>
            <a:r>
              <a:rPr kumimoji="0" lang="en-US" altLang="en-US" sz="1200" b="0" i="0" u="none" strike="noStrike" cap="none" normalizeH="0" baseline="0" dirty="0" err="1">
                <a:ln>
                  <a:noFill/>
                </a:ln>
                <a:solidFill>
                  <a:schemeClr val="tx2"/>
                </a:solidFill>
                <a:effectLst/>
                <a:latin typeface="Arial Unicode MS"/>
              </a:rPr>
              <a:t>isLoggedDuringClass</a:t>
            </a:r>
            <a:r>
              <a:rPr kumimoji="0" lang="en-US" altLang="en-US" sz="1200" b="0" i="0" u="none" strike="noStrike" cap="none" normalizeH="0" baseline="0" dirty="0">
                <a:ln>
                  <a:noFill/>
                </a:ln>
                <a:solidFill>
                  <a:schemeClr val="tx2"/>
                </a:solidFill>
                <a:effectLst/>
                <a:latin typeface="Arial Unicode MS"/>
              </a:rPr>
              <a:t>=1</a:t>
            </a:r>
            <a:r>
              <a:rPr kumimoji="0" lang="en-US" altLang="en-US" sz="1200" b="0" i="0" u="none" strike="noStrike" cap="none" normalizeH="0" baseline="0" dirty="0">
                <a:ln>
                  <a:noFill/>
                </a:ln>
                <a:solidFill>
                  <a:schemeClr val="tx2"/>
                </a:solidFill>
                <a:effectLst/>
              </a:rPr>
              <a:t> </a:t>
            </a:r>
            <a:endParaRPr kumimoji="0" lang="en-US" altLang="en-US" sz="1200" b="0" i="0" u="none" strike="noStrike" cap="none" normalizeH="0" baseline="0" dirty="0">
              <a:ln>
                <a:noFill/>
              </a:ln>
              <a:solidFill>
                <a:schemeClr val="tx2"/>
              </a:solidFill>
              <a:effectLst/>
              <a:latin typeface="Arial" panose="020B0604020202020204" pitchFamily="34" charset="0"/>
            </a:endParaRPr>
          </a:p>
        </p:txBody>
      </p:sp>
      <p:pic>
        <p:nvPicPr>
          <p:cNvPr id="7" name="Picture 6">
            <a:extLst>
              <a:ext uri="{FF2B5EF4-FFF2-40B4-BE49-F238E27FC236}">
                <a16:creationId xmlns:a16="http://schemas.microsoft.com/office/drawing/2014/main" id="{2C573E5F-5D12-3D45-79F3-EAE3171DC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698" y="1158913"/>
            <a:ext cx="1835544" cy="4224972"/>
          </a:xfrm>
          <a:prstGeom prst="rect">
            <a:avLst/>
          </a:prstGeom>
        </p:spPr>
      </p:pic>
      <p:pic>
        <p:nvPicPr>
          <p:cNvPr id="8" name="Picture 7">
            <a:extLst>
              <a:ext uri="{FF2B5EF4-FFF2-40B4-BE49-F238E27FC236}">
                <a16:creationId xmlns:a16="http://schemas.microsoft.com/office/drawing/2014/main" id="{49DB42FC-FED7-341F-2E69-195AD0077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4527" y="0"/>
            <a:ext cx="2223083" cy="730090"/>
          </a:xfrm>
          <a:prstGeom prst="rect">
            <a:avLst/>
          </a:prstGeom>
        </p:spPr>
      </p:pic>
    </p:spTree>
    <p:extLst>
      <p:ext uri="{BB962C8B-B14F-4D97-AF65-F5344CB8AC3E}">
        <p14:creationId xmlns:p14="http://schemas.microsoft.com/office/powerpoint/2010/main" val="274756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F83DA3-D41D-30D3-68E9-41D0000B803F}"/>
              </a:ext>
            </a:extLst>
          </p:cNvPr>
          <p:cNvSpPr>
            <a:spLocks noGrp="1"/>
          </p:cNvSpPr>
          <p:nvPr>
            <p:ph type="title"/>
          </p:nvPr>
        </p:nvSpPr>
        <p:spPr>
          <a:xfrm>
            <a:off x="971550" y="669644"/>
            <a:ext cx="7200900" cy="977900"/>
          </a:xfrm>
        </p:spPr>
        <p:txBody>
          <a:bodyPr>
            <a:normAutofit/>
          </a:bodyPr>
          <a:lstStyle/>
          <a:p>
            <a:r>
              <a:rPr lang="en-US" dirty="0"/>
              <a:t>TracCloud Reporting With Lists </a:t>
            </a:r>
          </a:p>
        </p:txBody>
      </p:sp>
      <p:sp>
        <p:nvSpPr>
          <p:cNvPr id="8" name="Text Placeholder 2">
            <a:extLst>
              <a:ext uri="{FF2B5EF4-FFF2-40B4-BE49-F238E27FC236}">
                <a16:creationId xmlns:a16="http://schemas.microsoft.com/office/drawing/2014/main" id="{FC5355A5-036E-F786-06B4-F3FF45DC48DC}"/>
              </a:ext>
            </a:extLst>
          </p:cNvPr>
          <p:cNvSpPr txBox="1">
            <a:spLocks/>
          </p:cNvSpPr>
          <p:nvPr/>
        </p:nvSpPr>
        <p:spPr>
          <a:xfrm>
            <a:off x="5395628" y="1565269"/>
            <a:ext cx="3622537" cy="43037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0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mj-lt"/>
            </a:endParaRPr>
          </a:p>
        </p:txBody>
      </p:sp>
      <p:pic>
        <p:nvPicPr>
          <p:cNvPr id="9" name="Picture 8">
            <a:extLst>
              <a:ext uri="{FF2B5EF4-FFF2-40B4-BE49-F238E27FC236}">
                <a16:creationId xmlns:a16="http://schemas.microsoft.com/office/drawing/2014/main" id="{1925ECB7-64CD-E434-E928-84529D1F1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787" y="-27252"/>
            <a:ext cx="2223083" cy="730090"/>
          </a:xfrm>
          <a:prstGeom prst="rect">
            <a:avLst/>
          </a:prstGeom>
        </p:spPr>
      </p:pic>
      <p:pic>
        <p:nvPicPr>
          <p:cNvPr id="11" name="Picture 10">
            <a:extLst>
              <a:ext uri="{FF2B5EF4-FFF2-40B4-BE49-F238E27FC236}">
                <a16:creationId xmlns:a16="http://schemas.microsoft.com/office/drawing/2014/main" id="{E5A36E65-A53C-F6A7-F74C-29294112637B}"/>
              </a:ext>
            </a:extLst>
          </p:cNvPr>
          <p:cNvPicPr>
            <a:picLocks noChangeAspect="1"/>
          </p:cNvPicPr>
          <p:nvPr/>
        </p:nvPicPr>
        <p:blipFill>
          <a:blip r:embed="rId3"/>
          <a:stretch>
            <a:fillRect/>
          </a:stretch>
        </p:blipFill>
        <p:spPr>
          <a:xfrm>
            <a:off x="0" y="6398293"/>
            <a:ext cx="9144000" cy="459707"/>
          </a:xfrm>
          <a:prstGeom prst="rect">
            <a:avLst/>
          </a:prstGeom>
        </p:spPr>
      </p:pic>
      <p:sp>
        <p:nvSpPr>
          <p:cNvPr id="10" name="Content Placeholder 17">
            <a:extLst>
              <a:ext uri="{FF2B5EF4-FFF2-40B4-BE49-F238E27FC236}">
                <a16:creationId xmlns:a16="http://schemas.microsoft.com/office/drawing/2014/main" id="{AB1705F1-37ED-F716-D3D5-5ADE22399D88}"/>
              </a:ext>
            </a:extLst>
          </p:cNvPr>
          <p:cNvSpPr txBox="1">
            <a:spLocks/>
          </p:cNvSpPr>
          <p:nvPr/>
        </p:nvSpPr>
        <p:spPr>
          <a:xfrm>
            <a:off x="1296099" y="2053291"/>
            <a:ext cx="6551802" cy="3523839"/>
          </a:xfrm>
          <a:prstGeom prst="rect">
            <a:avLst/>
          </a:prstGeom>
        </p:spPr>
        <p:txBody>
          <a:bodyPr>
            <a:normAutofit fontScale="92500" lnSpcReduction="10000"/>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dirty="0">
                <a:solidFill>
                  <a:schemeClr val="tx2"/>
                </a:solidFill>
              </a:rPr>
              <a:t>TracCloud offers three distinct options for generating reports on lists, providing flexibility and efficiency in data retrieval:</a:t>
            </a:r>
          </a:p>
          <a:p>
            <a:pPr>
              <a:buFont typeface="+mj-lt"/>
              <a:buAutoNum type="arabicPeriod"/>
            </a:pPr>
            <a:r>
              <a:rPr lang="en-US" b="1" dirty="0">
                <a:solidFill>
                  <a:schemeClr val="tx2"/>
                </a:solidFill>
              </a:rPr>
              <a:t>Utilize Current list of Student Records :</a:t>
            </a:r>
            <a:r>
              <a:rPr lang="en-US" dirty="0">
                <a:solidFill>
                  <a:schemeClr val="tx2"/>
                </a:solidFill>
              </a:rPr>
              <a:t> Retrieve information based on a pre-existing list of student records.</a:t>
            </a:r>
          </a:p>
          <a:p>
            <a:pPr>
              <a:buFont typeface="+mj-lt"/>
              <a:buAutoNum type="arabicPeriod"/>
            </a:pPr>
            <a:r>
              <a:rPr lang="en-US" b="1" dirty="0">
                <a:solidFill>
                  <a:schemeClr val="tx2"/>
                </a:solidFill>
              </a:rPr>
              <a:t>Utilize Current list of Visit Records:</a:t>
            </a:r>
            <a:r>
              <a:rPr lang="en-US" dirty="0">
                <a:solidFill>
                  <a:schemeClr val="tx2"/>
                </a:solidFill>
              </a:rPr>
              <a:t> Access data from a previously created list of visit records.</a:t>
            </a:r>
          </a:p>
          <a:p>
            <a:pPr>
              <a:buFont typeface="+mj-lt"/>
              <a:buAutoNum type="arabicPeriod"/>
            </a:pPr>
            <a:r>
              <a:rPr lang="en-US" b="1" dirty="0">
                <a:solidFill>
                  <a:schemeClr val="tx2"/>
                </a:solidFill>
              </a:rPr>
              <a:t>Select a Custom Saved List:</a:t>
            </a:r>
            <a:r>
              <a:rPr lang="en-US" dirty="0">
                <a:solidFill>
                  <a:schemeClr val="tx2"/>
                </a:solidFill>
              </a:rPr>
              <a:t> Choose a personalized list that you have created and saved within the system.</a:t>
            </a:r>
          </a:p>
          <a:p>
            <a:pPr marL="45719" indent="0">
              <a:buNone/>
            </a:pPr>
            <a:r>
              <a:rPr lang="en-US" dirty="0">
                <a:solidFill>
                  <a:schemeClr val="tx2"/>
                </a:solidFill>
              </a:rPr>
              <a:t>These options prove particularly useful when seeking visit and/or student data specific to a particular list of students.</a:t>
            </a:r>
          </a:p>
        </p:txBody>
      </p:sp>
    </p:spTree>
    <p:extLst>
      <p:ext uri="{BB962C8B-B14F-4D97-AF65-F5344CB8AC3E}">
        <p14:creationId xmlns:p14="http://schemas.microsoft.com/office/powerpoint/2010/main" val="377880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61068-A218-BAB0-769E-CF0C690AD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787" y="-27252"/>
            <a:ext cx="2223083" cy="730090"/>
          </a:xfrm>
          <a:prstGeom prst="rect">
            <a:avLst/>
          </a:prstGeom>
        </p:spPr>
      </p:pic>
      <p:pic>
        <p:nvPicPr>
          <p:cNvPr id="6" name="Picture 5">
            <a:extLst>
              <a:ext uri="{FF2B5EF4-FFF2-40B4-BE49-F238E27FC236}">
                <a16:creationId xmlns:a16="http://schemas.microsoft.com/office/drawing/2014/main" id="{7707D989-450F-3079-054B-8CB47DE14499}"/>
              </a:ext>
            </a:extLst>
          </p:cNvPr>
          <p:cNvPicPr>
            <a:picLocks noChangeAspect="1"/>
          </p:cNvPicPr>
          <p:nvPr/>
        </p:nvPicPr>
        <p:blipFill>
          <a:blip r:embed="rId3"/>
          <a:stretch>
            <a:fillRect/>
          </a:stretch>
        </p:blipFill>
        <p:spPr>
          <a:xfrm>
            <a:off x="398057" y="1365925"/>
            <a:ext cx="2580035" cy="236694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C156DBB1-5BDE-75D3-041E-7108FD3D348A}"/>
              </a:ext>
            </a:extLst>
          </p:cNvPr>
          <p:cNvPicPr>
            <a:picLocks noChangeAspect="1"/>
          </p:cNvPicPr>
          <p:nvPr/>
        </p:nvPicPr>
        <p:blipFill>
          <a:blip r:embed="rId4"/>
          <a:stretch>
            <a:fillRect/>
          </a:stretch>
        </p:blipFill>
        <p:spPr>
          <a:xfrm>
            <a:off x="3198993" y="1365925"/>
            <a:ext cx="2746014" cy="236695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AE9BEDC9-9F76-96C4-2EBE-360E520C81B7}"/>
              </a:ext>
            </a:extLst>
          </p:cNvPr>
          <p:cNvPicPr>
            <a:picLocks noChangeAspect="1"/>
          </p:cNvPicPr>
          <p:nvPr/>
        </p:nvPicPr>
        <p:blipFill>
          <a:blip r:embed="rId5"/>
          <a:stretch>
            <a:fillRect/>
          </a:stretch>
        </p:blipFill>
        <p:spPr>
          <a:xfrm>
            <a:off x="376162" y="4009938"/>
            <a:ext cx="5568845" cy="255083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B8D07E35-AAB3-3F5D-724B-5DB286E810D4}"/>
              </a:ext>
            </a:extLst>
          </p:cNvPr>
          <p:cNvPicPr>
            <a:picLocks noChangeAspect="1"/>
          </p:cNvPicPr>
          <p:nvPr/>
        </p:nvPicPr>
        <p:blipFill>
          <a:blip r:embed="rId6"/>
          <a:stretch>
            <a:fillRect/>
          </a:stretch>
        </p:blipFill>
        <p:spPr>
          <a:xfrm>
            <a:off x="6137860" y="1365925"/>
            <a:ext cx="2937290" cy="519484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2422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81E029C-A74B-A6A7-9948-C1A27F8B0205}"/>
              </a:ext>
            </a:extLst>
          </p:cNvPr>
          <p:cNvSpPr>
            <a:spLocks noGrp="1"/>
          </p:cNvSpPr>
          <p:nvPr>
            <p:ph type="title"/>
          </p:nvPr>
        </p:nvSpPr>
        <p:spPr>
          <a:xfrm>
            <a:off x="327171" y="979415"/>
            <a:ext cx="5370362" cy="523683"/>
          </a:xfrm>
        </p:spPr>
        <p:txBody>
          <a:bodyPr>
            <a:normAutofit fontScale="90000"/>
          </a:bodyPr>
          <a:lstStyle/>
          <a:p>
            <a:pPr algn="l"/>
            <a:r>
              <a:rPr lang="en-US" sz="3600" dirty="0"/>
              <a:t>Contact Information</a:t>
            </a:r>
          </a:p>
        </p:txBody>
      </p:sp>
      <p:sp>
        <p:nvSpPr>
          <p:cNvPr id="5" name="Text Placeholder 2">
            <a:extLst>
              <a:ext uri="{FF2B5EF4-FFF2-40B4-BE49-F238E27FC236}">
                <a16:creationId xmlns:a16="http://schemas.microsoft.com/office/drawing/2014/main" id="{F64EB591-F0A1-2031-2100-398F798B4E19}"/>
              </a:ext>
            </a:extLst>
          </p:cNvPr>
          <p:cNvSpPr>
            <a:spLocks noGrp="1"/>
          </p:cNvSpPr>
          <p:nvPr>
            <p:ph idx="1"/>
          </p:nvPr>
        </p:nvSpPr>
        <p:spPr>
          <a:xfrm>
            <a:off x="399781" y="1503098"/>
            <a:ext cx="4918840" cy="4897072"/>
          </a:xfrm>
        </p:spPr>
        <p:txBody>
          <a:bodyPr>
            <a:normAutofit/>
          </a:bodyPr>
          <a:lstStyle/>
          <a:p>
            <a:pPr marL="0" indent="0" algn="l">
              <a:buNone/>
            </a:pPr>
            <a:endParaRPr lang="en-US" sz="2000" b="1" dirty="0"/>
          </a:p>
          <a:p>
            <a:pPr marL="0" indent="0" algn="l">
              <a:buNone/>
            </a:pPr>
            <a:r>
              <a:rPr lang="en-US" sz="2000" b="1" dirty="0"/>
              <a:t>Phone: 480-752-8533 ext. 201</a:t>
            </a:r>
            <a:br>
              <a:rPr lang="en-US" sz="2000" b="1" dirty="0"/>
            </a:br>
            <a:endParaRPr lang="en-US" sz="2000" b="1" dirty="0"/>
          </a:p>
          <a:p>
            <a:pPr marL="0" indent="0" algn="l">
              <a:buNone/>
            </a:pPr>
            <a:r>
              <a:rPr lang="en-US" sz="2000" b="1" dirty="0"/>
              <a:t>Email: </a:t>
            </a:r>
            <a:r>
              <a:rPr lang="en-US" sz="2000" b="1" dirty="0">
                <a:hlinkClick r:id="rId2"/>
              </a:rPr>
              <a:t>Helpdesk@go-redrock.com</a:t>
            </a:r>
            <a:br>
              <a:rPr lang="en-US" sz="2000" b="1" dirty="0"/>
            </a:br>
            <a:endParaRPr lang="en-US" sz="2000" b="1" dirty="0"/>
          </a:p>
          <a:p>
            <a:pPr marL="0" indent="0" algn="l">
              <a:buNone/>
            </a:pPr>
            <a:r>
              <a:rPr lang="en-US" sz="2000" b="1" dirty="0"/>
              <a:t>Email: </a:t>
            </a:r>
            <a:r>
              <a:rPr lang="en-US" sz="2000" b="1" dirty="0">
                <a:hlinkClick r:id="rId3"/>
              </a:rPr>
              <a:t>Sales@go-redrock.com</a:t>
            </a:r>
            <a:br>
              <a:rPr lang="en-US" sz="2000" b="1" dirty="0"/>
            </a:br>
            <a:endParaRPr lang="en-US" sz="2000" b="1" dirty="0"/>
          </a:p>
          <a:p>
            <a:pPr marL="0" indent="0" algn="l">
              <a:buNone/>
            </a:pPr>
            <a:r>
              <a:rPr lang="en-US" sz="2000" b="1" dirty="0"/>
              <a:t>HelpDesk</a:t>
            </a:r>
            <a:r>
              <a:rPr lang="en-US" b="1" dirty="0"/>
              <a:t>: Helpdesk@go-redrock.com</a:t>
            </a:r>
            <a:br>
              <a:rPr lang="en-US" sz="2000" b="1" dirty="0"/>
            </a:br>
            <a:endParaRPr lang="en-US" sz="2000" b="1" dirty="0"/>
          </a:p>
          <a:p>
            <a:pPr marL="0" indent="0" algn="l">
              <a:buNone/>
            </a:pPr>
            <a:r>
              <a:rPr lang="en-US" sz="2000" b="1" dirty="0"/>
              <a:t>Redrock Wiki: Wiki.go-redrock.com</a:t>
            </a:r>
          </a:p>
          <a:p>
            <a:pPr marL="0" indent="0" algn="l">
              <a:buNone/>
            </a:pPr>
            <a:endParaRPr lang="en-US" sz="1500" dirty="0"/>
          </a:p>
        </p:txBody>
      </p:sp>
      <p:pic>
        <p:nvPicPr>
          <p:cNvPr id="12" name="Picture 11">
            <a:extLst>
              <a:ext uri="{FF2B5EF4-FFF2-40B4-BE49-F238E27FC236}">
                <a16:creationId xmlns:a16="http://schemas.microsoft.com/office/drawing/2014/main" id="{75A72A2A-BAC2-0D73-DF62-E4980B72DA51}"/>
              </a:ext>
            </a:extLst>
          </p:cNvPr>
          <p:cNvPicPr>
            <a:picLocks noChangeAspect="1"/>
          </p:cNvPicPr>
          <p:nvPr/>
        </p:nvPicPr>
        <p:blipFill>
          <a:blip r:embed="rId4"/>
          <a:stretch>
            <a:fillRect/>
          </a:stretch>
        </p:blipFill>
        <p:spPr>
          <a:xfrm>
            <a:off x="5831426" y="-1"/>
            <a:ext cx="3312574" cy="6409189"/>
          </a:xfrm>
          <a:prstGeom prst="rect">
            <a:avLst/>
          </a:prstGeom>
        </p:spPr>
      </p:pic>
    </p:spTree>
    <p:extLst>
      <p:ext uri="{BB962C8B-B14F-4D97-AF65-F5344CB8AC3E}">
        <p14:creationId xmlns:p14="http://schemas.microsoft.com/office/powerpoint/2010/main" val="23923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32168</TotalTime>
  <Words>654</Words>
  <Application>Microsoft Office PowerPoint</Application>
  <PresentationFormat>On-screen Show (4:3)</PresentationFormat>
  <Paragraphs>77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Unicode MS</vt:lpstr>
      <vt:lpstr>Cambria</vt:lpstr>
      <vt:lpstr>Roboto Light</vt:lpstr>
      <vt:lpstr>Red Line Business 16x9</vt:lpstr>
      <vt:lpstr>PowerPoint Presentation</vt:lpstr>
      <vt:lpstr>   </vt:lpstr>
      <vt:lpstr>PowerPoint Presentation</vt:lpstr>
      <vt:lpstr>Dynamic Lists</vt:lpstr>
      <vt:lpstr>Key Features: Display of all student records uploaded to your Trac System. Ability to manage student data in bulk. Actions include creating lists, sending emails, and submitting SAGE referrals. Individual student profiles can be accessed for detailed management. </vt:lpstr>
      <vt:lpstr>PowerPoint Presentation</vt:lpstr>
      <vt:lpstr>TracCloud Reporting With Lists </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Luis Frias</cp:lastModifiedBy>
  <cp:revision>53</cp:revision>
  <dcterms:created xsi:type="dcterms:W3CDTF">2021-11-08T16:00:51Z</dcterms:created>
  <dcterms:modified xsi:type="dcterms:W3CDTF">2024-02-02T17:47:39Z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