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67" r:id="rId7"/>
    <p:sldId id="271" r:id="rId8"/>
    <p:sldId id="265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Arimo Bold" panose="020B0604020202020204" charset="0"/>
      <p:regular r:id="rId11"/>
    </p:embeddedFont>
    <p:embeddedFont>
      <p:font typeface="Montaser Arabic Bold" panose="020B0604020202020204" charset="-78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iki.go-redrock.com/index.php/TracCloudGuideProfilePrefsEmails#Select_an_email_type_below_to_learn_more.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iki.go-redrock.com/index.php/TracCloudWhatsNew2022-01-06_1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go-redrock.com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845387"/>
            <a:chOff x="0" y="0"/>
            <a:chExt cx="4816593" cy="222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2653"/>
            </a:xfrm>
            <a:custGeom>
              <a:avLst/>
              <a:gdLst/>
              <a:ahLst/>
              <a:cxnLst/>
              <a:rect l="l" t="t" r="r" b="b"/>
              <a:pathLst>
                <a:path w="4816592" h="222653">
                  <a:moveTo>
                    <a:pt x="0" y="0"/>
                  </a:moveTo>
                  <a:lnTo>
                    <a:pt x="4816592" y="0"/>
                  </a:lnTo>
                  <a:lnTo>
                    <a:pt x="4816592" y="222653"/>
                  </a:lnTo>
                  <a:lnTo>
                    <a:pt x="0" y="22265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60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308831" y="-4970"/>
            <a:ext cx="6982301" cy="10313197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0"/>
                </a:moveTo>
                <a:lnTo>
                  <a:pt x="0" y="0"/>
                </a:lnTo>
                <a:lnTo>
                  <a:pt x="0" y="10287000"/>
                </a:lnTo>
                <a:lnTo>
                  <a:pt x="6982301" y="10287000"/>
                </a:lnTo>
                <a:lnTo>
                  <a:pt x="69823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7563876"/>
            <a:ext cx="7146368" cy="1003385"/>
            <a:chOff x="0" y="0"/>
            <a:chExt cx="2894485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49319" y="1338510"/>
            <a:ext cx="7609981" cy="760998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F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59741" y="1648932"/>
            <a:ext cx="6989137" cy="698913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6757" r="-13054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2197163"/>
            <a:ext cx="9197741" cy="2613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Communicating with Users by Email or Text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5956589"/>
            <a:ext cx="8931041" cy="1226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88"/>
              </a:lnSpc>
              <a:spcBef>
                <a:spcPct val="0"/>
              </a:spcBef>
            </a:pPr>
            <a:r>
              <a:rPr lang="en-US" sz="3563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Confirmations, Cancelations, Notifications, and more over email and text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9035" y="7629837"/>
            <a:ext cx="6132463" cy="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391" dirty="0">
                <a:solidFill>
                  <a:srgbClr val="FEFAFA"/>
                </a:solidFill>
                <a:latin typeface="Arimo"/>
                <a:ea typeface="Arimo"/>
                <a:cs typeface="Arimo"/>
                <a:sym typeface="Arimo"/>
              </a:rPr>
              <a:t>Erick Martinez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7035" y="9510256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</a:t>
            </a:r>
            <a:r>
              <a:rPr lang="en-US" sz="3756" b="1" dirty="0" err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TracCloud</a:t>
            </a: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 flipV="1">
            <a:off x="11305698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93975" y="1610655"/>
            <a:ext cx="6982301" cy="114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Emails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3976" y="2897509"/>
            <a:ext cx="7486650" cy="844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8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Customizing your automated </a:t>
            </a:r>
            <a:r>
              <a:rPr lang="en-US" sz="2800" b="1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TracCloud</a:t>
            </a:r>
            <a:r>
              <a:rPr lang="en-US" sz="2800" b="1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emails with Twig and HTML</a:t>
            </a:r>
          </a:p>
        </p:txBody>
      </p:sp>
      <p:sp>
        <p:nvSpPr>
          <p:cNvPr id="16" name="Freeform 16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E71444-576F-8F04-9510-E09A752F6E9D}"/>
              </a:ext>
            </a:extLst>
          </p:cNvPr>
          <p:cNvSpPr txBox="1"/>
          <p:nvPr/>
        </p:nvSpPr>
        <p:spPr>
          <a:xfrm>
            <a:off x="1293975" y="4316521"/>
            <a:ext cx="748665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Add </a:t>
            </a:r>
            <a:r>
              <a:rPr lang="en-US" sz="2800" u="sng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Twig Tags 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to dynamically pull information into your email templates.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Use </a:t>
            </a:r>
            <a:r>
              <a:rPr lang="en-US" sz="2800" u="sng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Twig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to add logic to your emails, making even entire paragraphs change based on appointment/visit context.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Use HTML to stylize the content of emails, changing font sizes, embedding images, and more.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CE2BCE-13EA-4D77-9543-6F4C15C03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0" y="0"/>
            <a:ext cx="5714996" cy="94322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B0CF8A-F234-F321-BECF-4129ACCB4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E0FEB5-E6D6-76E1-DB00-8B39058A9891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9EFE0D8-4F59-E6DC-9789-52F4956F3029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179CF7A-3267-9FDE-B7E8-F1DE6B2B740D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9624A695-85C9-89FC-D55B-6792D078E795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FF3CCDB-43FD-D50A-CF2B-A643467F26FF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D596F37-9626-5DF0-8D47-EEC0F60AB4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FFA5E80-DB78-9A38-CA57-B4BA75941475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C1C12C19-DB65-C632-35D1-F56897777F56}"/>
              </a:ext>
            </a:extLst>
          </p:cNvPr>
          <p:cNvSpPr/>
          <p:nvPr/>
        </p:nvSpPr>
        <p:spPr>
          <a:xfrm flipH="1" flipV="1">
            <a:off x="11305698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52D609D-27B2-65E8-5CF8-B4530E534ADB}"/>
              </a:ext>
            </a:extLst>
          </p:cNvPr>
          <p:cNvSpPr txBox="1"/>
          <p:nvPr/>
        </p:nvSpPr>
        <p:spPr>
          <a:xfrm>
            <a:off x="1293975" y="1610655"/>
            <a:ext cx="10288425" cy="114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Profile Email Types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78005F1-9FAF-6F98-0188-C30CB0D64FD2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190D23-F8DF-AE25-5354-B9045743F4C5}"/>
              </a:ext>
            </a:extLst>
          </p:cNvPr>
          <p:cNvSpPr txBox="1"/>
          <p:nvPr/>
        </p:nvSpPr>
        <p:spPr>
          <a:xfrm>
            <a:off x="1293975" y="2982479"/>
            <a:ext cx="12193425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Confirmation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– Typically sent the moment an appointment is booked.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Reminder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– Typically sent the day before/morning of an appointment.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Cancellation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– Instantly sent when an appointment is cancelled.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Missed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Appointment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– Sent when an appointment is set as Missed or automatically overnight.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Auto Cancellations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– If a student misses/cancels consecutive appointments from a recurring series.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and Visit Duration 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– Optional additional emails tied to visits.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Send Visit Notes 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– A staff-initiated email that can be sent to any user.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Checkout 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– Emails sent to confirm a resource checkout or notify when overdue.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Workshop Emails 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– Confirmations, cancellations, and reminder emails for workshop enrollment.</a:t>
            </a:r>
          </a:p>
        </p:txBody>
      </p:sp>
    </p:spTree>
    <p:extLst>
      <p:ext uri="{BB962C8B-B14F-4D97-AF65-F5344CB8AC3E}">
        <p14:creationId xmlns:p14="http://schemas.microsoft.com/office/powerpoint/2010/main" val="91396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5BAAD-B1B5-9238-0612-FFFF20EC9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7D3B16C-ECC0-EF1B-A3B8-714E77B2AF8B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15FCE76-FA25-E665-5918-0E26FFCB8BB6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FD1EC35-B5F4-8B97-D260-D5973A805C9F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1D17415D-4EF6-FAE6-84F2-8CDBF6AB2F69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82B321F-C267-3D4E-F77E-2F1052C1EF59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D817501-4057-6580-A813-AFEAA8F590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54B4156-0812-73A9-0D25-F812A9122B86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4A316927-1269-E818-B7D7-2CFAF9B09C5F}"/>
              </a:ext>
            </a:extLst>
          </p:cNvPr>
          <p:cNvSpPr/>
          <p:nvPr/>
        </p:nvSpPr>
        <p:spPr>
          <a:xfrm flipH="1" flipV="1">
            <a:off x="11305698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525FEDC-5390-C7C1-FC76-7FC13F0C0C05}"/>
              </a:ext>
            </a:extLst>
          </p:cNvPr>
          <p:cNvSpPr txBox="1"/>
          <p:nvPr/>
        </p:nvSpPr>
        <p:spPr>
          <a:xfrm>
            <a:off x="1293975" y="1610655"/>
            <a:ext cx="10288425" cy="114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TextAlerts</a:t>
            </a: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 Allows you To: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E2B098D-A6A7-3922-85F5-FD140F6E862B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C5C284-56AD-90F3-3C6F-A7CE5D90FE2D}"/>
              </a:ext>
            </a:extLst>
          </p:cNvPr>
          <p:cNvSpPr txBox="1"/>
          <p:nvPr/>
        </p:nvSpPr>
        <p:spPr>
          <a:xfrm>
            <a:off x="1293975" y="2982479"/>
            <a:ext cx="1219342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Send appointment confirmations, cancellations, and reminders via text.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Send a text to students from their profile or from the log listing for currently logged in students.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Give students the ability to opt themselves into/out of SMS alerts via Confirm Bio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Give students the ability to sign themselves up for 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drop-in availability reminders.</a:t>
            </a:r>
            <a:endParaRPr lang="en-US" sz="2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42C40D-8850-C661-2FF8-BE08C7B5E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6552687"/>
            <a:ext cx="4934233" cy="21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1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5708F0-095C-3CC6-B69F-A203840F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BDF8878-9647-CFD3-8260-6D0B79C6125B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80022C-0E49-D480-BC1B-8840395BEF5D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023B006-9E89-FCD4-4C21-C60BC41B8A98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4569A5B1-65F7-B874-C209-618E1BCFE160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5E83BF4-1733-901B-D571-B2EAD6B00530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5731F86-6458-5CAA-3E71-A7882D4DD0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0D0B811-473E-427C-E3E3-A6E58627F45B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1095B28B-2105-B81D-ACCB-138A26DFFA75}"/>
              </a:ext>
            </a:extLst>
          </p:cNvPr>
          <p:cNvSpPr/>
          <p:nvPr/>
        </p:nvSpPr>
        <p:spPr>
          <a:xfrm flipH="1" flipV="1">
            <a:off x="11305698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4EB6779-5232-F617-7281-08F143200FDF}"/>
              </a:ext>
            </a:extLst>
          </p:cNvPr>
          <p:cNvSpPr txBox="1"/>
          <p:nvPr/>
        </p:nvSpPr>
        <p:spPr>
          <a:xfrm>
            <a:off x="1543050" y="1621204"/>
            <a:ext cx="11583825" cy="1104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Typical HTML Usage in </a:t>
            </a:r>
            <a:r>
              <a:rPr lang="en-US" sz="4800" b="1" dirty="0" err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TracCloud</a:t>
            </a:r>
            <a:endParaRPr lang="en-US" sz="4800" b="1" dirty="0">
              <a:solidFill>
                <a:srgbClr val="000000"/>
              </a:solidFill>
              <a:latin typeface="Montaser Arabic Bold"/>
              <a:ea typeface="Montaser Arabic Bold"/>
              <a:cs typeface="Montaser Arabic Bold"/>
              <a:sym typeface="Montaser Arabic Bold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E8E99E3-A1B8-4689-BAC8-FE9C0F8867EB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7DF48B4A-0CED-90D8-C7DC-5BF7E8B3BBB6}"/>
              </a:ext>
            </a:extLst>
          </p:cNvPr>
          <p:cNvSpPr txBox="1">
            <a:spLocks/>
          </p:cNvSpPr>
          <p:nvPr/>
        </p:nvSpPr>
        <p:spPr>
          <a:xfrm>
            <a:off x="2328967" y="3080500"/>
            <a:ext cx="4095407" cy="9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You Enter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27A2EBCE-F985-B591-6115-C6FD39D152AA}"/>
              </a:ext>
            </a:extLst>
          </p:cNvPr>
          <p:cNvSpPr txBox="1">
            <a:spLocks/>
          </p:cNvSpPr>
          <p:nvPr/>
        </p:nvSpPr>
        <p:spPr>
          <a:xfrm>
            <a:off x="2171765" y="4346686"/>
            <a:ext cx="4420814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i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&lt;b&gt;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Hello!</a:t>
            </a:r>
            <a:r>
              <a:rPr lang="en-US" i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&lt;/b&gt;</a:t>
            </a:r>
          </a:p>
          <a:p>
            <a:pPr>
              <a:spcBef>
                <a:spcPts val="1200"/>
              </a:spcBef>
            </a:pPr>
            <a:r>
              <a:rPr lang="en-US" i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&lt;i&gt;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Here’s a link:</a:t>
            </a:r>
            <a:r>
              <a:rPr lang="en-US" i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&lt;/i&gt;</a:t>
            </a:r>
          </a:p>
          <a:p>
            <a:pPr>
              <a:spcBef>
                <a:spcPts val="1200"/>
              </a:spcBef>
            </a:pPr>
            <a:r>
              <a:rPr lang="en-US" i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&lt;a href=“</a:t>
            </a:r>
            <a:r>
              <a:rPr lang="en-US" i="1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https://www.go-redrock.com</a:t>
            </a:r>
            <a:r>
              <a:rPr lang="en-US" i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”&gt;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Clickable link</a:t>
            </a:r>
            <a:r>
              <a:rPr lang="en-US" i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&lt;/a&gt;</a:t>
            </a:r>
          </a:p>
          <a:p>
            <a:pPr>
              <a:spcBef>
                <a:spcPts val="1200"/>
              </a:spcBef>
            </a:pPr>
            <a:r>
              <a:rPr lang="en-US" i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&lt;img src=“</a:t>
            </a:r>
            <a:r>
              <a:rPr lang="en-US" i="1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https://www.go-redrock.com/wp-content/uploads/2021/07/TutorTrac_icon_burgundy_gradient-01.png</a:t>
            </a:r>
            <a:r>
              <a:rPr lang="en-US" i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”&gt;</a:t>
            </a:r>
            <a:endParaRPr lang="en-US" i="1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0127DDF4-7831-4C36-64D2-0E1503827A89}"/>
              </a:ext>
            </a:extLst>
          </p:cNvPr>
          <p:cNvSpPr txBox="1">
            <a:spLocks/>
          </p:cNvSpPr>
          <p:nvPr/>
        </p:nvSpPr>
        <p:spPr>
          <a:xfrm>
            <a:off x="7279797" y="434668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b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Hello!</a:t>
            </a:r>
          </a:p>
          <a:p>
            <a:pPr>
              <a:spcBef>
                <a:spcPts val="1200"/>
              </a:spcBef>
            </a:pPr>
            <a:r>
              <a:rPr lang="en-US" i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Here’s a link:</a:t>
            </a:r>
          </a:p>
          <a:p>
            <a:pPr>
              <a:spcBef>
                <a:spcPts val="1200"/>
              </a:spcBef>
            </a:pPr>
            <a:r>
              <a:rPr lang="en-US"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5"/>
              </a:rPr>
              <a:t>Clickable link</a:t>
            </a:r>
            <a:endParaRPr lang="en-US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F5892D29-81A3-4E90-7538-AEC554DFF5FB}"/>
              </a:ext>
            </a:extLst>
          </p:cNvPr>
          <p:cNvSpPr txBox="1">
            <a:spLocks/>
          </p:cNvSpPr>
          <p:nvPr/>
        </p:nvSpPr>
        <p:spPr>
          <a:xfrm>
            <a:off x="7096294" y="3137235"/>
            <a:ext cx="4095407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It Displays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065090-14E4-6540-AC1B-3C21FF275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792" y="6450982"/>
            <a:ext cx="2176237" cy="21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4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84992-B2D8-5C0B-139F-FC54DEA85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FA075D-97D5-AA32-506B-2C044FD30D63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439907E-F891-B5CD-8FDF-C22407A7EB06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DA5137E-7BBA-057A-631A-BEC1EE78D3E2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696419A9-A3E1-E478-4E3E-C250BE05CF4A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4338106-2EBB-3465-F5FC-C0C735844AAD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F81FC7E-A9A4-789C-61CB-CF126D1B4A2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C5B4F2F-A639-F559-9A01-FB644CEA255D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9833F5B6-2640-2DDC-501B-8DB89986F70E}"/>
              </a:ext>
            </a:extLst>
          </p:cNvPr>
          <p:cNvSpPr/>
          <p:nvPr/>
        </p:nvSpPr>
        <p:spPr>
          <a:xfrm flipH="1" flipV="1">
            <a:off x="11305698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171FE5B-1F0F-086C-AC14-98D6A1977298}"/>
              </a:ext>
            </a:extLst>
          </p:cNvPr>
          <p:cNvSpPr txBox="1"/>
          <p:nvPr/>
        </p:nvSpPr>
        <p:spPr>
          <a:xfrm>
            <a:off x="1252420" y="1586071"/>
            <a:ext cx="10593225" cy="1104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Typical Twig usage in </a:t>
            </a:r>
            <a:r>
              <a:rPr lang="en-US" sz="4800" b="1" dirty="0" err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TracCloud</a:t>
            </a:r>
            <a:endParaRPr lang="en-US" sz="4800" b="1" dirty="0">
              <a:solidFill>
                <a:srgbClr val="000000"/>
              </a:solidFill>
              <a:latin typeface="Montaser Arabic Bold"/>
              <a:ea typeface="Montaser Arabic Bold"/>
              <a:cs typeface="Montaser Arabic Bold"/>
              <a:sym typeface="Montaser Arabic Bold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04D1E0F-2875-F961-7300-3AA7161B5F9A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AA2B00F5-665E-30EC-3499-028E939459C3}"/>
              </a:ext>
            </a:extLst>
          </p:cNvPr>
          <p:cNvSpPr txBox="1">
            <a:spLocks/>
          </p:cNvSpPr>
          <p:nvPr/>
        </p:nvSpPr>
        <p:spPr>
          <a:xfrm>
            <a:off x="2063035" y="2977463"/>
            <a:ext cx="4095407" cy="922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You Enter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BDF70C0F-78FC-2814-41C2-4A9B6976B07F}"/>
              </a:ext>
            </a:extLst>
          </p:cNvPr>
          <p:cNvSpPr txBox="1">
            <a:spLocks/>
          </p:cNvSpPr>
          <p:nvPr/>
        </p:nvSpPr>
        <p:spPr>
          <a:xfrm>
            <a:off x="1672445" y="3981334"/>
            <a:ext cx="48765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Hi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{{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Student.First_Name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}}</a:t>
            </a:r>
            <a:r>
              <a:rPr lang="en-US" sz="2800" dirty="0">
                <a:solidFill>
                  <a:schemeClr val="tx2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!</a:t>
            </a:r>
          </a:p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{% if 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Appointment.Online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= “Online” %}</a:t>
            </a:r>
            <a:b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</a:b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This appointment is online!</a:t>
            </a:r>
            <a:b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</a:b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{% else %}</a:t>
            </a:r>
            <a:b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</a:b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This appointment is in-person!</a:t>
            </a:r>
            <a:b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</a:b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{% endif %}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0DE90202-3F3C-F904-7F2F-74252623DF9A}"/>
              </a:ext>
            </a:extLst>
          </p:cNvPr>
          <p:cNvSpPr txBox="1">
            <a:spLocks/>
          </p:cNvSpPr>
          <p:nvPr/>
        </p:nvSpPr>
        <p:spPr>
          <a:xfrm>
            <a:off x="7254397" y="3981335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Hi Alex!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This appointment is online!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F63A33E0-768C-EE40-3569-E384B8EB6AD6}"/>
              </a:ext>
            </a:extLst>
          </p:cNvPr>
          <p:cNvSpPr txBox="1">
            <a:spLocks/>
          </p:cNvSpPr>
          <p:nvPr/>
        </p:nvSpPr>
        <p:spPr>
          <a:xfrm>
            <a:off x="7355036" y="2977463"/>
            <a:ext cx="3837321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It Displays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0E2CB1-F687-FA8E-D1FF-DF2FF9DFC1A3}"/>
              </a:ext>
            </a:extLst>
          </p:cNvPr>
          <p:cNvSpPr txBox="1"/>
          <p:nvPr/>
        </p:nvSpPr>
        <p:spPr>
          <a:xfrm>
            <a:off x="2391216" y="8392949"/>
            <a:ext cx="889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 list of tags and more can be found on our wiki.</a:t>
            </a:r>
          </a:p>
          <a:p>
            <a:r>
              <a:rPr lang="en-US" sz="24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wiki.go-redrock.com/index.php/</a:t>
            </a:r>
            <a:r>
              <a:rPr lang="en-US" sz="24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TracCloudGuideProfilePrefsTwig</a:t>
            </a:r>
            <a:endParaRPr lang="en-US" sz="24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8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2EDD35-60B9-0809-CF02-B6B14A00D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3C77D56-D265-5855-3668-199158EF427D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A970EB9-E16C-392D-E074-7DEB7AAC70F2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015F3D1-896B-4708-7477-D57133BD07CB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9D847433-2FC2-B335-5924-22BCBA91D0C4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6BD76D2-7300-7C84-FF94-4F01303D1E9F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FD1B66C-CE34-3BCF-E630-82665D4A20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B8CC0F2-5854-05AB-E797-D9C7F131AEC2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D5551D5C-E9E4-2C45-87D0-75A526E42625}"/>
              </a:ext>
            </a:extLst>
          </p:cNvPr>
          <p:cNvSpPr/>
          <p:nvPr/>
        </p:nvSpPr>
        <p:spPr>
          <a:xfrm flipH="1" flipV="1">
            <a:off x="11305698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F1D1BD1-0F1B-5275-2A05-EFE819D81500}"/>
              </a:ext>
            </a:extLst>
          </p:cNvPr>
          <p:cNvSpPr txBox="1"/>
          <p:nvPr/>
        </p:nvSpPr>
        <p:spPr>
          <a:xfrm>
            <a:off x="1293975" y="1610655"/>
            <a:ext cx="10288425" cy="114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Other Trac System Emails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450A639-C9E5-9765-BB0B-3FCEF8F89A35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9C3F00-A1F4-6E35-B821-1B2D1C461FAD}"/>
              </a:ext>
            </a:extLst>
          </p:cNvPr>
          <p:cNvSpPr txBox="1"/>
          <p:nvPr/>
        </p:nvSpPr>
        <p:spPr>
          <a:xfrm>
            <a:off x="1293975" y="3327184"/>
            <a:ext cx="11888625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Email Templates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– Save pre-written emails that you can send later, including file attachments.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Document Emails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– Emails can be automatically sent to students and/or consultants when a document is uploaded to an appointment.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Notifications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– Allow your staff to send a notification to a student, which can be in the format of an email or a pop-up on the student’s dashboard.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Faculty Emails from the Student Listing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– Search for students, and send an email to faculty of their registrations.</a:t>
            </a:r>
          </a:p>
        </p:txBody>
      </p:sp>
    </p:spTree>
    <p:extLst>
      <p:ext uri="{BB962C8B-B14F-4D97-AF65-F5344CB8AC3E}">
        <p14:creationId xmlns:p14="http://schemas.microsoft.com/office/powerpoint/2010/main" val="198369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50798" y="9443561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9342578" y="-4760421"/>
            <a:ext cx="10213437" cy="15047421"/>
          </a:xfrm>
          <a:custGeom>
            <a:avLst/>
            <a:gdLst/>
            <a:ahLst/>
            <a:cxnLst/>
            <a:rect l="l" t="t" r="r" b="b"/>
            <a:pathLst>
              <a:path w="10213437" h="15047421">
                <a:moveTo>
                  <a:pt x="10213438" y="0"/>
                </a:moveTo>
                <a:lnTo>
                  <a:pt x="0" y="0"/>
                </a:lnTo>
                <a:lnTo>
                  <a:pt x="0" y="15047421"/>
                </a:lnTo>
                <a:lnTo>
                  <a:pt x="10213438" y="15047421"/>
                </a:lnTo>
                <a:lnTo>
                  <a:pt x="102134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7563876"/>
            <a:ext cx="7146368" cy="1003385"/>
            <a:chOff x="0" y="0"/>
            <a:chExt cx="2894485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49319" y="1338510"/>
            <a:ext cx="7609981" cy="760998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F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959741" y="1648932"/>
            <a:ext cx="6989137" cy="698913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458808" y="1028700"/>
            <a:ext cx="1370385" cy="465931"/>
          </a:xfrm>
          <a:custGeom>
            <a:avLst/>
            <a:gdLst/>
            <a:ahLst/>
            <a:cxnLst/>
            <a:rect l="l" t="t" r="r" b="b"/>
            <a:pathLst>
              <a:path w="1370385" h="465931">
                <a:moveTo>
                  <a:pt x="0" y="0"/>
                </a:moveTo>
                <a:lnTo>
                  <a:pt x="1370384" y="0"/>
                </a:lnTo>
                <a:lnTo>
                  <a:pt x="1370384" y="465931"/>
                </a:lnTo>
                <a:lnTo>
                  <a:pt x="0" y="465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1751090"/>
            <a:ext cx="7430108" cy="23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13572" b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THANK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3237479"/>
            <a:ext cx="7430108" cy="23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13572" b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5492285"/>
            <a:ext cx="7146368" cy="110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5"/>
              </a:lnSpc>
              <a:spcBef>
                <a:spcPct val="0"/>
              </a:spcBef>
            </a:pPr>
            <a:r>
              <a:rPr lang="en-US" sz="313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 appreciate your participation and look forward to any questions or discussions.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9035" y="7629837"/>
            <a:ext cx="6132463" cy="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  <a:spcBef>
                <a:spcPct val="0"/>
              </a:spcBef>
            </a:pPr>
            <a:r>
              <a:rPr lang="en-US" sz="4391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Questions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Custom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Arimo Bold</vt:lpstr>
      <vt:lpstr>Arial</vt:lpstr>
      <vt:lpstr>Montaser Arabic Bold</vt:lpstr>
      <vt:lpstr>Arimo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TracCloud PowerPoint Slides</dc:title>
  <dc:creator>Erick S. Martinez</dc:creator>
  <cp:lastModifiedBy>Erick S. Martinez</cp:lastModifiedBy>
  <cp:revision>5</cp:revision>
  <dcterms:created xsi:type="dcterms:W3CDTF">2006-08-16T00:00:00Z</dcterms:created>
  <dcterms:modified xsi:type="dcterms:W3CDTF">2026-02-23T16:23:19Z</dcterms:modified>
  <dc:identifier>DAG79t2QV08</dc:identifier>
</cp:coreProperties>
</file>