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70" r:id="rId7"/>
    <p:sldId id="272" r:id="rId8"/>
    <p:sldId id="271" r:id="rId9"/>
    <p:sldId id="275" r:id="rId10"/>
    <p:sldId id="273" r:id="rId11"/>
    <p:sldId id="277" r:id="rId12"/>
    <p:sldId id="276" r:id="rId13"/>
    <p:sldId id="274" r:id="rId14"/>
    <p:sldId id="278" r:id="rId15"/>
    <p:sldId id="265" r:id="rId16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  <p:embeddedFont>
      <p:font typeface="Montaser Arabic Bold" panose="020B0604020202020204" charset="-78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4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845387"/>
            <a:chOff x="0" y="0"/>
            <a:chExt cx="4816593" cy="222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22653"/>
            </a:xfrm>
            <a:custGeom>
              <a:avLst/>
              <a:gdLst/>
              <a:ahLst/>
              <a:cxnLst/>
              <a:rect l="l" t="t" r="r" b="b"/>
              <a:pathLst>
                <a:path w="4816592" h="222653">
                  <a:moveTo>
                    <a:pt x="0" y="0"/>
                  </a:moveTo>
                  <a:lnTo>
                    <a:pt x="4816592" y="0"/>
                  </a:lnTo>
                  <a:lnTo>
                    <a:pt x="4816592" y="222653"/>
                  </a:lnTo>
                  <a:lnTo>
                    <a:pt x="0" y="222653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60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308831" y="-4970"/>
            <a:ext cx="6982301" cy="10313197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0"/>
                </a:moveTo>
                <a:lnTo>
                  <a:pt x="0" y="0"/>
                </a:lnTo>
                <a:lnTo>
                  <a:pt x="0" y="10287000"/>
                </a:lnTo>
                <a:lnTo>
                  <a:pt x="6982301" y="10287000"/>
                </a:lnTo>
                <a:lnTo>
                  <a:pt x="69823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7563876"/>
            <a:ext cx="7146368" cy="1003385"/>
            <a:chOff x="0" y="0"/>
            <a:chExt cx="2894485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710783" y="2551520"/>
            <a:ext cx="824804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Through the Student Lens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5482760"/>
            <a:ext cx="5178150" cy="584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88"/>
              </a:lnSpc>
              <a:spcBef>
                <a:spcPct val="0"/>
              </a:spcBef>
            </a:pPr>
            <a:r>
              <a:rPr lang="en-US" sz="3563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Navigating </a:t>
            </a:r>
            <a:r>
              <a:rPr lang="en-US" sz="3563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TracCloud</a:t>
            </a:r>
            <a:endParaRPr lang="en-US" sz="3563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509035" y="7629837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dirty="0">
                <a:solidFill>
                  <a:srgbClr val="FEFAFA"/>
                </a:solidFill>
                <a:latin typeface="Arimo"/>
                <a:ea typeface="Arimo"/>
                <a:cs typeface="Arimo"/>
                <a:sym typeface="Arimo"/>
              </a:rPr>
              <a:t>Erick Martinez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657035" y="9510256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</a:t>
            </a:r>
            <a:r>
              <a:rPr lang="en-US" sz="3756" b="1" dirty="0" err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TracCloud</a:t>
            </a:r>
            <a:r>
              <a:rPr lang="en-US" sz="3756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 dirty="0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pic>
        <p:nvPicPr>
          <p:cNvPr id="27" name="Picture 2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BB3BCC-5ED6-8994-C6D6-C272A3937B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9176" y="1466101"/>
            <a:ext cx="8958819" cy="8006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AE514-328A-D98D-5EAB-CFDCAC657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B2EF116-3DCF-AEF5-BFF2-132AEC55A65E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6422FFB-DBD7-CA71-1888-509D496989C2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ACB325B-6D6A-06E8-9AE2-2BAA2537DC0B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E2AD8695-25CC-6D5C-77FA-713295018E4A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1E23F00-37C1-AB6B-C937-1000C79973F0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78A0A77-C8E2-0E90-A94E-60C32279AC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635CDD8-AD07-5331-9FEE-5683AC646986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4B6012FD-6A36-25FD-E84B-6EE24AFC9362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CC57274-DEA8-CE92-0F47-B4E88376E51E}"/>
              </a:ext>
            </a:extLst>
          </p:cNvPr>
          <p:cNvSpPr txBox="1"/>
          <p:nvPr/>
        </p:nvSpPr>
        <p:spPr>
          <a:xfrm>
            <a:off x="2979549" y="2220487"/>
            <a:ext cx="6915862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Success Plans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53AD2A2-B1AA-040A-6664-B84DC182179E}"/>
              </a:ext>
            </a:extLst>
          </p:cNvPr>
          <p:cNvSpPr txBox="1"/>
          <p:nvPr/>
        </p:nvSpPr>
        <p:spPr>
          <a:xfrm>
            <a:off x="1742589" y="4742526"/>
            <a:ext cx="9563100" cy="33239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who are assigned a Success Plan can be shown details on their dashboard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Information and formatting can be customized using Twig and HTML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Success Plan Emails can be sent for Plan assignment, completion of a Plan, and to provide reminders for individual steps and upcoming due dates.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92272F6-3910-0033-0C58-22D101363020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 descr="A screenshot of a success plan&#10;&#10;AI-generated content may be incorrect.">
            <a:extLst>
              <a:ext uri="{FF2B5EF4-FFF2-40B4-BE49-F238E27FC236}">
                <a16:creationId xmlns:a16="http://schemas.microsoft.com/office/drawing/2014/main" id="{21D32DB0-C667-C44E-9B8E-E1F177237A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93783" y="3346201"/>
            <a:ext cx="6394217" cy="61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6345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F0F65-F384-0950-7548-81C697F7A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EAE8B9B-26A8-1D3C-C171-2DB29F16DD46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1B1E836-8C10-9FA4-6219-7B3831A5C5BE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D470C9F-24F5-78F7-7CD3-19193623F4FF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09FD1F4-0A1A-111F-2E5F-010337C49CD5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CE4E9E4-CEE1-91D3-B758-5AF1957FACE0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4F71150-2848-5D1E-2AA7-C9C6313B4FC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61F6759-4A1D-63C3-5DF5-0541C7D4944A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B1FFE68-5F1C-BF7B-584A-82E4A9DF10DA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E5CCF4D-1AED-9562-0F8C-DE5911C72D8E}"/>
              </a:ext>
            </a:extLst>
          </p:cNvPr>
          <p:cNvSpPr txBox="1"/>
          <p:nvPr/>
        </p:nvSpPr>
        <p:spPr>
          <a:xfrm>
            <a:off x="5886450" y="1466100"/>
            <a:ext cx="5685946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Workshops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18534A9-B796-7C99-C9A1-A12E53D83482}"/>
              </a:ext>
            </a:extLst>
          </p:cNvPr>
          <p:cNvSpPr txBox="1"/>
          <p:nvPr/>
        </p:nvSpPr>
        <p:spPr>
          <a:xfrm>
            <a:off x="1472781" y="3658475"/>
            <a:ext cx="7671217" cy="2893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Allow students to search for and enroll themselves in workshops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Using the Workshop Labels students can quickly find workshops available to them.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Workshop Widget will display the students enrolled workshops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5E4DA09-C6C0-1C86-6DA5-D6D8A47D38E3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 descr="A screenshot of a web page&#10;&#10;AI-generated content may be incorrect.">
            <a:extLst>
              <a:ext uri="{FF2B5EF4-FFF2-40B4-BE49-F238E27FC236}">
                <a16:creationId xmlns:a16="http://schemas.microsoft.com/office/drawing/2014/main" id="{9EADEB02-FB51-2A6E-4049-4172A1E12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8" y="3658475"/>
            <a:ext cx="6701516" cy="521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789FC6-094B-D722-609B-46620FFB0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525981-EECF-A427-CC51-E2985D5676D2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D1A2D1A-E4C1-D2C0-34B2-68E65AE6E8EA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F7D0B0-5FFF-AA1A-1E41-BA6D34529F24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A5BA5A0-A523-57DC-B08F-49A32A264940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C17B623-6E38-E107-1ECE-FAB152D8BDAA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687B3A4-1B97-5BD4-8501-95313B6688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E277C4B-0310-5F91-835B-80AAC8A7CEFC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600A5B7-4696-40A6-75AF-524C0B4CAB73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D44D7DF-CAC1-414D-E7F7-036E9DB8AE37}"/>
              </a:ext>
            </a:extLst>
          </p:cNvPr>
          <p:cNvSpPr txBox="1"/>
          <p:nvPr/>
        </p:nvSpPr>
        <p:spPr>
          <a:xfrm>
            <a:off x="5842242" y="1466101"/>
            <a:ext cx="6595695" cy="116647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Mentorship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37304A49-4EE3-F8AA-55CE-39C0750D44E9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64D55F39-D6D9-232A-EBE8-19E740665B35}"/>
              </a:ext>
            </a:extLst>
          </p:cNvPr>
          <p:cNvSpPr txBox="1"/>
          <p:nvPr/>
        </p:nvSpPr>
        <p:spPr>
          <a:xfrm>
            <a:off x="4654576" y="2762230"/>
            <a:ext cx="8971028" cy="289310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Montaser Arabic Bold"/>
              </a:rPr>
              <a:t>Link Mentors to mentees (students)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Montaser Arabic Bold"/>
              </a:rPr>
              <a:t>Mentorship widget on the dashboard allows both parties to communicate and share documents between each other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  <a:sym typeface="Montaser Arabic Bold"/>
              </a:rPr>
              <a:t>SMS and email notifications can be sent to both parties if configured in Profile preferences.</a:t>
            </a:r>
          </a:p>
        </p:txBody>
      </p:sp>
      <p:pic>
        <p:nvPicPr>
          <p:cNvPr id="17" name="Picture 16" descr="A screenshot of a calendar&#10;&#10;AI-generated content may be incorrect.">
            <a:extLst>
              <a:ext uri="{FF2B5EF4-FFF2-40B4-BE49-F238E27FC236}">
                <a16:creationId xmlns:a16="http://schemas.microsoft.com/office/drawing/2014/main" id="{7ADAE6C2-FCD3-91A7-1911-BFB0C19A2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011" y="5784980"/>
            <a:ext cx="9105974" cy="33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20314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5F160-6E98-B47B-4B66-3E4AFBC6B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19BCB7-E4C7-BA36-411C-61DE9F6496A8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46B1BB8-7D38-E266-0C9A-DE7EBD4B6D96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EE5B585-B500-3181-70F2-A3B852D41AED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A860B35-6C29-BDFE-EE5E-A7E1DE694AA8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AAB6925-9753-15D8-2272-D578FFE72D2C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F9EB7CA-E3C5-760C-CB5A-6FB14A471E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E541363-1D36-95C7-27EC-36B77F6EA880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94BBE374-B266-CD42-1C3A-69EF6FB5746E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651921CC-CC61-D092-E9BD-BA1F5BCF7A3C}"/>
              </a:ext>
            </a:extLst>
          </p:cNvPr>
          <p:cNvSpPr txBox="1"/>
          <p:nvPr/>
        </p:nvSpPr>
        <p:spPr>
          <a:xfrm>
            <a:off x="4058362" y="1633863"/>
            <a:ext cx="7600238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Resources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8903169-E322-9982-4DA3-7B75167EB41F}"/>
              </a:ext>
            </a:extLst>
          </p:cNvPr>
          <p:cNvSpPr txBox="1"/>
          <p:nvPr/>
        </p:nvSpPr>
        <p:spPr>
          <a:xfrm>
            <a:off x="1293975" y="3722347"/>
            <a:ext cx="7429500" cy="390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Allow students to reserve resources from their Student dashboard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can review Resources they have reserved and the Resources they have checked out from their Dashboard.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Configure the limit for reservations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Block Students assigned to a List from being able to reserve items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CFFF9BD-83FC-6DE9-BFEA-F8F6B44B2BD0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90168F-0B6C-5807-889B-798017675C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5942" y="3554470"/>
            <a:ext cx="5867552" cy="590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8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D37D5B-C59A-AA67-A32C-92477F0D1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7DFB16D-CBA7-AB54-57A0-0C29EDB7F656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8D64F41-77C7-C8AC-683D-E5B6405F63D0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6A1166B-0091-ED13-718F-725ED3A80ABB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3CF0DB55-9CC8-7715-EB7D-C5837D01DE31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A2EA0FD-470F-FDFF-67C8-85FDF235C6E7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5726286-EC72-A41D-356B-ED3E82AD5E1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59E6F11-9996-B78B-9033-A455FDECC438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AE52EA49-7717-06CB-2B6C-13397518BD88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77AE934-F7B4-3E3E-19E1-8DCEE70B7D6C}"/>
              </a:ext>
            </a:extLst>
          </p:cNvPr>
          <p:cNvSpPr txBox="1"/>
          <p:nvPr/>
        </p:nvSpPr>
        <p:spPr>
          <a:xfrm>
            <a:off x="2869881" y="1574636"/>
            <a:ext cx="9741218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Surveys/Documents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4D732F3-9B67-8717-469A-41DDE0311AB6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B84079B-33FE-A5BA-8930-265AC26F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981" y="3200889"/>
            <a:ext cx="3023235" cy="902216"/>
          </a:xfrm>
        </p:spPr>
        <p:txBody>
          <a:bodyPr/>
          <a:lstStyle/>
          <a:p>
            <a:r>
              <a:rPr lang="en-US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Surveys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9768AC3-C56A-82BD-7EEB-010AE749F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62200" y="4337601"/>
            <a:ext cx="4114798" cy="2619600"/>
          </a:xfrm>
        </p:spPr>
        <p:txBody>
          <a:bodyPr/>
          <a:lstStyle/>
          <a:p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can access pending surveys from their </a:t>
            </a:r>
            <a:r>
              <a:rPr lang="en-US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TracCloud</a:t>
            </a:r>
            <a:r>
              <a:rPr lang="en-US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dashboard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892066E-198E-C2AD-E6DC-6EC3137B2E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19640" y="4291571"/>
            <a:ext cx="5372097" cy="2901991"/>
          </a:xfrm>
        </p:spPr>
        <p:txBody>
          <a:bodyPr/>
          <a:lstStyle/>
          <a:p>
            <a:r>
              <a:rPr lang="en-US" dirty="0"/>
              <a:t>Allow Students to view and upload documents from their Dashboard</a:t>
            </a:r>
          </a:p>
          <a:p>
            <a:r>
              <a:rPr lang="en-US" dirty="0"/>
              <a:t>Student must have access to viewing documents</a:t>
            </a:r>
          </a:p>
        </p:txBody>
      </p:sp>
      <p:sp>
        <p:nvSpPr>
          <p:cNvPr id="15" name="Title 9">
            <a:extLst>
              <a:ext uri="{FF2B5EF4-FFF2-40B4-BE49-F238E27FC236}">
                <a16:creationId xmlns:a16="http://schemas.microsoft.com/office/drawing/2014/main" id="{09DF0299-5EF6-8CB8-3F1C-2B3B14E5EB05}"/>
              </a:ext>
            </a:extLst>
          </p:cNvPr>
          <p:cNvSpPr txBox="1">
            <a:spLocks/>
          </p:cNvSpPr>
          <p:nvPr/>
        </p:nvSpPr>
        <p:spPr>
          <a:xfrm>
            <a:off x="9362588" y="3200889"/>
            <a:ext cx="3886200" cy="902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Documents</a:t>
            </a:r>
          </a:p>
        </p:txBody>
      </p:sp>
      <p:pic>
        <p:nvPicPr>
          <p:cNvPr id="18" name="Picture 17" descr="A screenshot of a message&#10;&#10;AI-generated content may be incorrect.">
            <a:extLst>
              <a:ext uri="{FF2B5EF4-FFF2-40B4-BE49-F238E27FC236}">
                <a16:creationId xmlns:a16="http://schemas.microsoft.com/office/drawing/2014/main" id="{8FF22524-F1A5-1061-F46A-5F3FA54CA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111" y="6686224"/>
            <a:ext cx="6104973" cy="26482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6C98C1-939B-C9F4-2D0C-637326708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196" y="6711279"/>
            <a:ext cx="6096986" cy="25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450798" y="9443561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" name="Freeform 6"/>
          <p:cNvSpPr/>
          <p:nvPr/>
        </p:nvSpPr>
        <p:spPr>
          <a:xfrm flipH="1">
            <a:off x="9342578" y="-4760421"/>
            <a:ext cx="10213437" cy="15047421"/>
          </a:xfrm>
          <a:custGeom>
            <a:avLst/>
            <a:gdLst/>
            <a:ahLst/>
            <a:cxnLst/>
            <a:rect l="l" t="t" r="r" b="b"/>
            <a:pathLst>
              <a:path w="10213437" h="15047421">
                <a:moveTo>
                  <a:pt x="10213438" y="0"/>
                </a:moveTo>
                <a:lnTo>
                  <a:pt x="0" y="0"/>
                </a:lnTo>
                <a:lnTo>
                  <a:pt x="0" y="15047421"/>
                </a:lnTo>
                <a:lnTo>
                  <a:pt x="10213438" y="15047421"/>
                </a:lnTo>
                <a:lnTo>
                  <a:pt x="1021343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9318" y="5725467"/>
            <a:ext cx="7146368" cy="1003385"/>
            <a:chOff x="0" y="0"/>
            <a:chExt cx="2894485" cy="406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94485" cy="406400"/>
            </a:xfrm>
            <a:custGeom>
              <a:avLst/>
              <a:gdLst/>
              <a:ahLst/>
              <a:cxnLst/>
              <a:rect l="l" t="t" r="r" b="b"/>
              <a:pathLst>
                <a:path w="2894485" h="406400">
                  <a:moveTo>
                    <a:pt x="2691285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1285" y="406400"/>
                  </a:lnTo>
                  <a:lnTo>
                    <a:pt x="2894485" y="203200"/>
                  </a:lnTo>
                  <a:lnTo>
                    <a:pt x="2691285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8018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649319" y="1338510"/>
            <a:ext cx="7609981" cy="76099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FAFA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959741" y="1648932"/>
            <a:ext cx="6989137" cy="69891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887448" y="1814169"/>
            <a:ext cx="7430108" cy="1575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0000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Related Sessions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26569" y="5828395"/>
            <a:ext cx="7048499" cy="703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Communicating with Users</a:t>
            </a:r>
          </a:p>
        </p:txBody>
      </p:sp>
      <p:sp>
        <p:nvSpPr>
          <p:cNvPr id="23" name="Freeform 23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C1DB2A-D130-D12C-D07E-4E9466B0D1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37" y="4212247"/>
            <a:ext cx="7145131" cy="1097375"/>
          </a:xfrm>
          <a:prstGeom prst="rect">
            <a:avLst/>
          </a:prstGeom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0E47B6DE-A4BA-3F10-893D-DB98F630B959}"/>
              </a:ext>
            </a:extLst>
          </p:cNvPr>
          <p:cNvSpPr txBox="1"/>
          <p:nvPr/>
        </p:nvSpPr>
        <p:spPr>
          <a:xfrm>
            <a:off x="1126569" y="4403496"/>
            <a:ext cx="6132463" cy="71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48"/>
              </a:lnSpc>
              <a:spcBef>
                <a:spcPct val="0"/>
              </a:spcBef>
            </a:pPr>
            <a:r>
              <a:rPr lang="en-US" sz="4391" b="1" dirty="0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Personalizing Cloud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 flipV="1">
            <a:off x="11297085" y="-346"/>
            <a:ext cx="6982301" cy="10398988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429077" y="1466101"/>
            <a:ext cx="6332529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New Features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3860454"/>
            <a:ext cx="9133284" cy="4216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Assessments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Peer Mentor feature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Custom Forms 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Automatically block student class schedule during Availability Search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Prevent Visit Sign in During Class Time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 Time Check will now show total number of visits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2D440A-A60E-3128-6379-A139C5AAE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2BEAD59-29C9-C841-9FE5-56FB37816501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75CF98D-6F86-B084-411C-A7A1ACB876CE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347777E-2BC8-DF03-41B2-7A52BC32BE1F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4DA2B37E-1988-BE56-1283-170B75A36E02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FD0ABE5-067A-7E1C-DAE3-08EB10E39B29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E4C46E3-4BDE-BEBF-EEEE-41B9D849B3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B050F4A-4A6C-A627-6B5A-2E621838E9E9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08147F2-AC6D-E223-A90D-6395508F5D63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B2DA9D9-F152-FA2C-8FF3-A0C2AC87FA45}"/>
              </a:ext>
            </a:extLst>
          </p:cNvPr>
          <p:cNvSpPr txBox="1"/>
          <p:nvPr/>
        </p:nvSpPr>
        <p:spPr>
          <a:xfrm>
            <a:off x="384766" y="1654567"/>
            <a:ext cx="8618933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Student Dashboard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A9E4FA4-B6CF-E8E3-E69B-A94EACE293C8}"/>
              </a:ext>
            </a:extLst>
          </p:cNvPr>
          <p:cNvSpPr txBox="1"/>
          <p:nvPr/>
        </p:nvSpPr>
        <p:spPr>
          <a:xfrm>
            <a:off x="127591" y="3280792"/>
            <a:ext cx="9133284" cy="5109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Confirm Bio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Announcements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Welcome Message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Upcoming Appointments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Asynchronous Communications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Availability Search Widgets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Workshops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Past Visits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And More…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E2991FF2-CC1F-D964-7A6E-C2B1C7DC776F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C27D716-F694-054B-390D-86EB57976F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1828189"/>
            <a:ext cx="8839196" cy="76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31CC5B-0348-6E27-6936-030D69AB2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D2E3039-32B1-2E93-4953-45B48327CB9E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A18F240-309F-46C7-4E9E-7E4D532BCEC4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F7EF3F7-8837-F04C-EAF0-0BA2003E51BC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BDC53715-C48F-1D45-C897-3D55E2A2C096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DDB52FF-E9CB-5242-DE30-57875C251E03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A2A9AB88-4539-7774-2355-EF455BDA60C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ABE1915-0C11-5A0C-B603-BEF07D334182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A0EF0B3-5A25-1976-817C-8A35F5FEEB7E}"/>
              </a:ext>
            </a:extLst>
          </p:cNvPr>
          <p:cNvSpPr/>
          <p:nvPr/>
        </p:nvSpPr>
        <p:spPr>
          <a:xfrm flipH="1" flipV="1">
            <a:off x="11317577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2956BBDF-2DCB-E717-D4F8-132B6894FF89}"/>
              </a:ext>
            </a:extLst>
          </p:cNvPr>
          <p:cNvSpPr txBox="1"/>
          <p:nvPr/>
        </p:nvSpPr>
        <p:spPr>
          <a:xfrm>
            <a:off x="1543050" y="1466101"/>
            <a:ext cx="8518692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Student Confirm Bio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0881271-5FA2-7D48-93C0-B1BFB8168A44}"/>
              </a:ext>
            </a:extLst>
          </p:cNvPr>
          <p:cNvSpPr txBox="1"/>
          <p:nvPr/>
        </p:nvSpPr>
        <p:spPr>
          <a:xfrm>
            <a:off x="1235754" y="2838605"/>
            <a:ext cx="913328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Allows students to manage their own information, what they’re allowed to view and edit is at your discretion.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Helps ensure that Student records contain the most current information, even if the information doesn’t match the data in your import file.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have the option to edit their bio at their convenience using a widget on their dashboard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679B8E7-3B2F-69CE-3E1C-A0FD333C57A7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1A56B9-76A8-F9B7-0157-A5FAE4E80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197" y="6193163"/>
            <a:ext cx="8628398" cy="326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2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F2AA0-6F75-C9CB-9AF9-F272EDB34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D52B8B-2389-B58E-0F59-0BD154C2A2DB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04F0BF6-FBF7-536B-32C3-164D2DCF9DB2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3EA727A-C7A6-CF2C-0530-C5CD38ABE72B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14682F35-FCC4-C2AB-C053-ABB4B7884C2F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3D71216-6277-30AD-B7AE-992D47E5C4A4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3D9A075-3E90-C556-F0DB-1FE097AF48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7FF7322-06CE-54B7-6A74-9819373E6A1A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5EFFD6DA-719E-53C9-EEEE-D60354769CC6}"/>
              </a:ext>
            </a:extLst>
          </p:cNvPr>
          <p:cNvSpPr/>
          <p:nvPr/>
        </p:nvSpPr>
        <p:spPr>
          <a:xfrm flipH="1" flipV="1">
            <a:off x="11319209" y="19000"/>
            <a:ext cx="6982301" cy="10379641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E3F94775-F503-7B71-301F-9B629987EA84}"/>
              </a:ext>
            </a:extLst>
          </p:cNvPr>
          <p:cNvSpPr txBox="1"/>
          <p:nvPr/>
        </p:nvSpPr>
        <p:spPr>
          <a:xfrm>
            <a:off x="1086547" y="1610655"/>
            <a:ext cx="7999606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Welcome Message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DFF0995A-7DD4-1972-ED6E-D2A23BF23C14}"/>
              </a:ext>
            </a:extLst>
          </p:cNvPr>
          <p:cNvSpPr txBox="1"/>
          <p:nvPr/>
        </p:nvSpPr>
        <p:spPr>
          <a:xfrm>
            <a:off x="1028700" y="3860454"/>
            <a:ext cx="81153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Provide students with a customized message on their </a:t>
            </a:r>
            <a:r>
              <a:rPr lang="en-US" sz="2800" dirty="0" err="1"/>
              <a:t>TracCloud</a:t>
            </a:r>
            <a:r>
              <a:rPr lang="en-US" sz="2800" dirty="0"/>
              <a:t> Dashboard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Twig &amp; HTML supported messages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Allows you to embed images, vides, or redirect students to another web page.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E42C00F-5F45-5D45-C6E9-AED50274EF22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E882D1-B5C8-2B4F-6E49-6B15FBD16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7873" y="788458"/>
            <a:ext cx="6843638" cy="87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4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5A0062-45B0-D275-D963-2762B6C67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0AB1005-480D-C083-E910-64DEB7786477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464AC00-98DE-B6C8-11E3-5783F6335DE2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D1560E7-852D-8C2E-7D0E-659F2A343149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AEA7E3D4-802A-74BF-84F9-3D584E4BBCBC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4B853B9F-17F8-7C3C-3DC4-31255898E76B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BA8CE89-84B2-C22F-EA92-98D3CAA35A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7946E8C7-E6DA-6A7E-494D-8E906685847F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36701250-12FE-EAA5-F0D0-3EA2DDC8298F}"/>
              </a:ext>
            </a:extLst>
          </p:cNvPr>
          <p:cNvSpPr/>
          <p:nvPr/>
        </p:nvSpPr>
        <p:spPr>
          <a:xfrm flipH="1" flipV="1">
            <a:off x="11293809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0DABD60-3C1D-B81A-3340-41D4F7533DC1}"/>
              </a:ext>
            </a:extLst>
          </p:cNvPr>
          <p:cNvSpPr txBox="1"/>
          <p:nvPr/>
        </p:nvSpPr>
        <p:spPr>
          <a:xfrm>
            <a:off x="1012626" y="1869927"/>
            <a:ext cx="7542406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Availability Search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88D10DB7-8A75-F184-6742-0DD04F8520DB}"/>
              </a:ext>
            </a:extLst>
          </p:cNvPr>
          <p:cNvSpPr txBox="1"/>
          <p:nvPr/>
        </p:nvSpPr>
        <p:spPr>
          <a:xfrm>
            <a:off x="1028700" y="3860453"/>
            <a:ext cx="8115300" cy="390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Search Availability Widget &amp; Search Appointment Link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What information is provided to students when they search for an availability?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Search Availability Badges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Appointment details are provided on the Appointment Display widget on the Student Dashboard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F5901C1-641E-F35B-3937-4ADEFA2FCC44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6BAED16-02A8-F640-61A9-E91E6F49A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0146" y="1866900"/>
            <a:ext cx="8589006" cy="759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2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12C7C-5CC2-9CB8-BD10-622415FEC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BAC20F-5AAD-F953-DAC4-1522A6AD8D98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C7D8CE-7C72-B775-CDB9-2E69F98ADA9C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12199D6-C2AF-B73D-4CE0-D6B6B1560FF7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54263CB4-60EB-0CF4-6C64-E9BDB49628F7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BADA83C-2F34-6D83-F25D-542AD8655FC3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0F74691-7EC4-320A-3BBA-13FA5F15915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D1312E7-EE1A-F19A-92A9-E28C762DE665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9CBCD785-CC14-C81D-F17E-009A31D04384}"/>
              </a:ext>
            </a:extLst>
          </p:cNvPr>
          <p:cNvSpPr/>
          <p:nvPr/>
        </p:nvSpPr>
        <p:spPr>
          <a:xfrm flipH="1" flipV="1">
            <a:off x="11305695" y="0"/>
            <a:ext cx="6982301" cy="10287000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407E402-D707-BDD2-F35C-B5BC966EDD97}"/>
              </a:ext>
            </a:extLst>
          </p:cNvPr>
          <p:cNvSpPr txBox="1"/>
          <p:nvPr/>
        </p:nvSpPr>
        <p:spPr>
          <a:xfrm>
            <a:off x="2685768" y="1352900"/>
            <a:ext cx="8619923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Appointment Display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2036A8C-8E2D-FAEB-CB2F-ECCDE3935B3B}"/>
              </a:ext>
            </a:extLst>
          </p:cNvPr>
          <p:cNvSpPr txBox="1"/>
          <p:nvPr/>
        </p:nvSpPr>
        <p:spPr>
          <a:xfrm>
            <a:off x="2429087" y="3189119"/>
            <a:ext cx="9133284" cy="19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Students can view upcoming appointments from their </a:t>
            </a:r>
            <a:r>
              <a:rPr lang="en-US" sz="2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TracCloud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dashboard.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Customize the format and content of the appointments and their details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9F91A4C3-90CC-D529-E313-ABD061D60CEA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5" name="Picture 14" descr="A screenshot of a email&#10;&#10;AI-generated content may be incorrect.">
            <a:extLst>
              <a:ext uri="{FF2B5EF4-FFF2-40B4-BE49-F238E27FC236}">
                <a16:creationId xmlns:a16="http://schemas.microsoft.com/office/drawing/2014/main" id="{ADB5FA7E-9B5A-58A8-A872-5473F1E966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951" y="5677372"/>
            <a:ext cx="10125160" cy="35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25D64-A710-6EE6-D225-BC712C3D5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0BABE2F-4C96-31B2-3648-CF27A0F0FAB8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BEC07AC-68D0-A330-5A26-83FC5C0CED8F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6ADD8E2-0FB0-E582-437E-59137B510139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C5DD00CC-BE2D-B819-3713-0C5666D29C31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FDD9A24-9FB9-797D-8487-8D8064568B15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06DD707-6623-43EF-1EC8-5F4927736E9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2C0BCDA-F1A8-7114-E5D8-5DD1E471D52B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19005651-30E5-EAF4-AF3C-A35988EA21C7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A69CF03-2B90-2E39-C070-0675AF3B1099}"/>
              </a:ext>
            </a:extLst>
          </p:cNvPr>
          <p:cNvSpPr txBox="1"/>
          <p:nvPr/>
        </p:nvSpPr>
        <p:spPr>
          <a:xfrm>
            <a:off x="2632121" y="1347156"/>
            <a:ext cx="8868008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Center Visits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7A1DD208-3DB9-10DC-4B50-1D4504D5DCB3}"/>
              </a:ext>
            </a:extLst>
          </p:cNvPr>
          <p:cNvSpPr txBox="1"/>
          <p:nvPr/>
        </p:nvSpPr>
        <p:spPr>
          <a:xfrm>
            <a:off x="1332075" y="3089085"/>
            <a:ext cx="11468100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Provide Students with details regarding previous Visits directly on their dashboard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Filtering options provided to find Visits based on selected criteria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Provides the option for students to print out their Visit Summary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AC1630D-DBED-1034-2306-20E6028742F4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D0751F-16F3-E23E-F219-FC7608E3B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594" y="5168900"/>
            <a:ext cx="5607062" cy="43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2508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8D04A-F4B1-C235-B5F6-F7B9D0298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C0B3643-FA0B-6E79-0DBB-4EB98FE86DFF}"/>
              </a:ext>
            </a:extLst>
          </p:cNvPr>
          <p:cNvGrpSpPr/>
          <p:nvPr/>
        </p:nvGrpSpPr>
        <p:grpSpPr>
          <a:xfrm>
            <a:off x="0" y="9462840"/>
            <a:ext cx="18288000" cy="935802"/>
            <a:chOff x="0" y="0"/>
            <a:chExt cx="4816593" cy="2464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C5BF62-7439-3CD0-5631-1E60F6E1A679}"/>
                </a:ext>
              </a:extLst>
            </p:cNvPr>
            <p:cNvSpPr/>
            <p:nvPr/>
          </p:nvSpPr>
          <p:spPr>
            <a:xfrm>
              <a:off x="0" y="0"/>
              <a:ext cx="4816592" cy="246466"/>
            </a:xfrm>
            <a:custGeom>
              <a:avLst/>
              <a:gdLst/>
              <a:ahLst/>
              <a:cxnLst/>
              <a:rect l="l" t="t" r="r" b="b"/>
              <a:pathLst>
                <a:path w="4816592" h="246466">
                  <a:moveTo>
                    <a:pt x="0" y="0"/>
                  </a:moveTo>
                  <a:lnTo>
                    <a:pt x="4816592" y="0"/>
                  </a:lnTo>
                  <a:lnTo>
                    <a:pt x="4816592" y="246466"/>
                  </a:lnTo>
                  <a:lnTo>
                    <a:pt x="0" y="24646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6146E3D-5166-900B-019C-C81592C68E82}"/>
                </a:ext>
              </a:extLst>
            </p:cNvPr>
            <p:cNvSpPr txBox="1"/>
            <p:nvPr/>
          </p:nvSpPr>
          <p:spPr>
            <a:xfrm>
              <a:off x="0" y="-38100"/>
              <a:ext cx="4816593" cy="2845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8B5FDED1-BC5C-0D5E-F73E-A212D86F97FC}"/>
              </a:ext>
            </a:extLst>
          </p:cNvPr>
          <p:cNvSpPr txBox="1"/>
          <p:nvPr/>
        </p:nvSpPr>
        <p:spPr>
          <a:xfrm>
            <a:off x="2491590" y="9463343"/>
            <a:ext cx="7891780" cy="133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59"/>
              </a:lnSpc>
              <a:spcBef>
                <a:spcPct val="0"/>
              </a:spcBef>
            </a:pPr>
            <a:r>
              <a:rPr lang="en-US" sz="3756" b="1">
                <a:solidFill>
                  <a:srgbClr val="FEFAFA"/>
                </a:solidFill>
                <a:latin typeface="Arimo Bold"/>
                <a:ea typeface="Arimo Bold"/>
                <a:cs typeface="Arimo Bold"/>
                <a:sym typeface="Arimo Bold"/>
              </a:rPr>
              <a:t>2026 Virtual TracCloud Conference</a:t>
            </a:r>
          </a:p>
          <a:p>
            <a:pPr algn="ctr">
              <a:lnSpc>
                <a:spcPts val="5259"/>
              </a:lnSpc>
              <a:spcBef>
                <a:spcPct val="0"/>
              </a:spcBef>
            </a:pPr>
            <a:endParaRPr lang="en-US" sz="3756" b="1">
              <a:solidFill>
                <a:srgbClr val="FEFAFA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E69ED40-62DA-7C67-6020-F07DAAC10A36}"/>
              </a:ext>
            </a:extLst>
          </p:cNvPr>
          <p:cNvGrpSpPr/>
          <p:nvPr/>
        </p:nvGrpSpPr>
        <p:grpSpPr>
          <a:xfrm>
            <a:off x="-1543050" y="8743950"/>
            <a:ext cx="3086100" cy="3086100"/>
            <a:chOff x="0" y="0"/>
            <a:chExt cx="812800" cy="8128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5158CBF-A3C9-FDE4-4AFC-99A180A8E33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61515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1E55C85E-90AB-CB24-A2EB-062B07F4BF2B}"/>
                </a:ext>
              </a:extLst>
            </p:cNvPr>
            <p:cNvSpPr txBox="1"/>
            <p:nvPr/>
          </p:nvSpPr>
          <p:spPr>
            <a:xfrm>
              <a:off x="139700" y="101600"/>
              <a:ext cx="5334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8C7C5EAA-8383-9611-0C46-43397DE49EAF}"/>
              </a:ext>
            </a:extLst>
          </p:cNvPr>
          <p:cNvSpPr/>
          <p:nvPr/>
        </p:nvSpPr>
        <p:spPr>
          <a:xfrm flipH="1" flipV="1">
            <a:off x="11305694" y="0"/>
            <a:ext cx="6982301" cy="10398642"/>
          </a:xfrm>
          <a:custGeom>
            <a:avLst/>
            <a:gdLst/>
            <a:ahLst/>
            <a:cxnLst/>
            <a:rect l="l" t="t" r="r" b="b"/>
            <a:pathLst>
              <a:path w="6982301" h="10287000">
                <a:moveTo>
                  <a:pt x="6982301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6982301" y="0"/>
                </a:lnTo>
                <a:lnTo>
                  <a:pt x="6982301" y="102870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792600F5-42C2-3F64-434B-D8678EA319D3}"/>
              </a:ext>
            </a:extLst>
          </p:cNvPr>
          <p:cNvSpPr txBox="1"/>
          <p:nvPr/>
        </p:nvSpPr>
        <p:spPr>
          <a:xfrm>
            <a:off x="4709994" y="1270325"/>
            <a:ext cx="8868008" cy="1142300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9857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00000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Assessments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013CB67-3CC9-DE94-E181-74EABE259337}"/>
              </a:ext>
            </a:extLst>
          </p:cNvPr>
          <p:cNvSpPr txBox="1"/>
          <p:nvPr/>
        </p:nvSpPr>
        <p:spPr>
          <a:xfrm>
            <a:off x="495298" y="3695577"/>
            <a:ext cx="8648700" cy="433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Create customizable questionaries for a variety of purposes.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Provide personalized feedback and targeted support in areas where students may need improvement.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Self-assessments can be generated from the </a:t>
            </a:r>
            <a:r>
              <a:rPr lang="en-US" sz="2800" dirty="0" err="1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TracCloud</a:t>
            </a: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 Dashboard or by using a link/QR code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View past assessment results from the dashboard widget provided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8DE1461-C042-D70E-DFAC-400BC3C9D88B}"/>
              </a:ext>
            </a:extLst>
          </p:cNvPr>
          <p:cNvSpPr/>
          <p:nvPr/>
        </p:nvSpPr>
        <p:spPr>
          <a:xfrm>
            <a:off x="127591" y="148818"/>
            <a:ext cx="1166384" cy="1317283"/>
          </a:xfrm>
          <a:custGeom>
            <a:avLst/>
            <a:gdLst/>
            <a:ahLst/>
            <a:cxnLst/>
            <a:rect l="l" t="t" r="r" b="b"/>
            <a:pathLst>
              <a:path w="1166384" h="1317283">
                <a:moveTo>
                  <a:pt x="0" y="0"/>
                </a:moveTo>
                <a:lnTo>
                  <a:pt x="1166384" y="0"/>
                </a:lnTo>
                <a:lnTo>
                  <a:pt x="1166384" y="1317282"/>
                </a:lnTo>
                <a:lnTo>
                  <a:pt x="0" y="13172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1" name="Picture 10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091CE05-BEF4-1CFC-E691-84CF32CE0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98" y="3695650"/>
            <a:ext cx="8429772" cy="57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9902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570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Arimo</vt:lpstr>
      <vt:lpstr>Arimo Bold</vt:lpstr>
      <vt:lpstr>Montaser Arabic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Surveys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TracCloud PowerPoint Slides</dc:title>
  <dc:creator>Erick S. Martinez</dc:creator>
  <cp:lastModifiedBy>Erick S. Martinez</cp:lastModifiedBy>
  <cp:revision>7</cp:revision>
  <dcterms:created xsi:type="dcterms:W3CDTF">2006-08-16T00:00:00Z</dcterms:created>
  <dcterms:modified xsi:type="dcterms:W3CDTF">2026-01-08T15:54:00Z</dcterms:modified>
  <dc:identifier>DAG79t2QV08</dc:identifier>
</cp:coreProperties>
</file>