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77" r:id="rId2"/>
    <p:sldId id="267" r:id="rId3"/>
    <p:sldId id="278" r:id="rId4"/>
    <p:sldId id="283" r:id="rId5"/>
    <p:sldId id="280" r:id="rId6"/>
    <p:sldId id="281" r:id="rId7"/>
    <p:sldId id="282" r:id="rId8"/>
    <p:sldId id="284" r:id="rId9"/>
    <p:sldId id="279" r:id="rId10"/>
    <p:sldId id="285" r:id="rId11"/>
    <p:sldId id="286" r:id="rId12"/>
    <p:sldId id="287" r:id="rId13"/>
    <p:sldId id="288" r:id="rId14"/>
    <p:sldId id="289" r:id="rId15"/>
    <p:sldId id="290" r:id="rId16"/>
    <p:sldId id="291" r:id="rId17"/>
    <p:sldId id="292" r:id="rId18"/>
    <p:sldId id="295" r:id="rId19"/>
    <p:sldId id="29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75C289A-3390-4835-975C-626998CA5EBC}">
          <p14:sldIdLst>
            <p14:sldId id="277"/>
            <p14:sldId id="267"/>
            <p14:sldId id="278"/>
            <p14:sldId id="283"/>
            <p14:sldId id="280"/>
            <p14:sldId id="281"/>
            <p14:sldId id="282"/>
            <p14:sldId id="284"/>
            <p14:sldId id="279"/>
            <p14:sldId id="285"/>
            <p14:sldId id="286"/>
            <p14:sldId id="287"/>
            <p14:sldId id="288"/>
            <p14:sldId id="289"/>
            <p14:sldId id="290"/>
            <p14:sldId id="291"/>
            <p14:sldId id="292"/>
            <p14:sldId id="295"/>
            <p14:sldId id="296"/>
          </p14:sldIdLst>
        </p14:section>
      </p14:sectionLst>
    </p:ex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0215"/>
    <a:srgbClr val="B80404"/>
    <a:srgbClr val="00CCFF"/>
    <a:srgbClr val="FFFF00"/>
    <a:srgbClr val="CCFFCC"/>
    <a:srgbClr val="8D18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614" autoAdjust="0"/>
  </p:normalViewPr>
  <p:slideViewPr>
    <p:cSldViewPr snapToGrid="0">
      <p:cViewPr varScale="1">
        <p:scale>
          <a:sx n="86" d="100"/>
          <a:sy n="86" d="100"/>
        </p:scale>
        <p:origin x="1354" y="53"/>
      </p:cViewPr>
      <p:guideLst>
        <p:guide pos="288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3/5/2025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3/5/2025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86FCB2E6-13B1-4DDB-82FB-07C0E23B0A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6505" cy="6097670"/>
          </a:xfrm>
          <a:prstGeom prst="rect">
            <a:avLst/>
          </a:prstGeom>
        </p:spPr>
      </p:pic>
      <p:sp>
        <p:nvSpPr>
          <p:cNvPr id="2" name="Title 1"/>
          <p:cNvSpPr>
            <a:spLocks noGrp="1"/>
          </p:cNvSpPr>
          <p:nvPr>
            <p:ph type="ctrTitle"/>
          </p:nvPr>
        </p:nvSpPr>
        <p:spPr>
          <a:xfrm>
            <a:off x="800100" y="2606040"/>
            <a:ext cx="75438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00100" y="5360437"/>
            <a:ext cx="75438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1" name="Rectangle 10">
            <a:extLst>
              <a:ext uri="{FF2B5EF4-FFF2-40B4-BE49-F238E27FC236}">
                <a16:creationId xmlns:a16="http://schemas.microsoft.com/office/drawing/2014/main" id="{D11F0EBC-43C2-4BC4-B20D-8569343E633D}"/>
              </a:ext>
            </a:extLst>
          </p:cNvPr>
          <p:cNvSpPr/>
          <p:nvPr userDrawn="1"/>
        </p:nvSpPr>
        <p:spPr>
          <a:xfrm>
            <a:off x="-2504" y="6403451"/>
            <a:ext cx="9146505"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52623752-102A-438E-ADC6-A2BC88FDD0EF}"/>
              </a:ext>
            </a:extLst>
          </p:cNvPr>
          <p:cNvSpPr txBox="1"/>
          <p:nvPr userDrawn="1"/>
        </p:nvSpPr>
        <p:spPr>
          <a:xfrm>
            <a:off x="2284165" y="6448859"/>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pic>
        <p:nvPicPr>
          <p:cNvPr id="6" name="Picture 5">
            <a:extLst>
              <a:ext uri="{FF2B5EF4-FFF2-40B4-BE49-F238E27FC236}">
                <a16:creationId xmlns:a16="http://schemas.microsoft.com/office/drawing/2014/main" id="{612EC44B-2118-CC75-3F48-1A08998088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userDrawn="1"/>
        </p:nvSpPr>
        <p:spPr>
          <a:xfrm>
            <a:off x="5783778" y="0"/>
            <a:ext cx="34289" cy="641946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descr="Background pattern&#10;&#10;Description automatically generated with medium confidence">
            <a:extLst>
              <a:ext uri="{FF2B5EF4-FFF2-40B4-BE49-F238E27FC236}">
                <a16:creationId xmlns:a16="http://schemas.microsoft.com/office/drawing/2014/main" id="{A94C6F9D-FC5A-498A-B901-481556FEC8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55463" y="1769460"/>
            <a:ext cx="6858003" cy="3319075"/>
          </a:xfrm>
          <a:prstGeom prst="rect">
            <a:avLst/>
          </a:prstGeom>
        </p:spPr>
      </p:pic>
      <p:pic>
        <p:nvPicPr>
          <p:cNvPr id="12" name="Picture 11" descr="Background pattern&#10;&#10;Description automatically generated">
            <a:extLst>
              <a:ext uri="{FF2B5EF4-FFF2-40B4-BE49-F238E27FC236}">
                <a16:creationId xmlns:a16="http://schemas.microsoft.com/office/drawing/2014/main" id="{CB876029-D515-4B7E-8C33-E0E9003D93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1869" t="30505" r="50013"/>
          <a:stretch/>
        </p:blipFill>
        <p:spPr>
          <a:xfrm>
            <a:off x="0" y="1325880"/>
            <a:ext cx="5143500" cy="4237555"/>
          </a:xfrm>
          <a:prstGeom prst="rect">
            <a:avLst/>
          </a:prstGeom>
        </p:spPr>
      </p:pic>
      <p:sp>
        <p:nvSpPr>
          <p:cNvPr id="2" name="Title 1"/>
          <p:cNvSpPr>
            <a:spLocks noGrp="1"/>
          </p:cNvSpPr>
          <p:nvPr>
            <p:ph type="title"/>
          </p:nvPr>
        </p:nvSpPr>
        <p:spPr>
          <a:xfrm>
            <a:off x="6172200" y="2514600"/>
            <a:ext cx="2606040" cy="1600200"/>
          </a:xfrm>
        </p:spPr>
        <p:txBody>
          <a:bodyPr anchor="b"/>
          <a:lstStyle>
            <a:lvl1pPr>
              <a:defRPr sz="3200">
                <a:solidFill>
                  <a:srgbClr val="610215"/>
                </a:solidFill>
              </a:defRPr>
            </a:lvl1pPr>
          </a:lstStyle>
          <a:p>
            <a:r>
              <a:rPr lang="en-US" dirty="0"/>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1357194"/>
            <a:ext cx="5143500" cy="4206240"/>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ormAutofit/>
          </a:bodyPr>
          <a:lstStyle>
            <a:lvl1pPr marL="0" indent="0" algn="ctr">
              <a:buNone/>
              <a:defRPr sz="24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15" name="Rectangle 14">
            <a:extLst>
              <a:ext uri="{FF2B5EF4-FFF2-40B4-BE49-F238E27FC236}">
                <a16:creationId xmlns:a16="http://schemas.microsoft.com/office/drawing/2014/main" id="{06B0AB30-AE7D-47EB-89F9-4F54E6C4CDBB}"/>
              </a:ext>
            </a:extLst>
          </p:cNvPr>
          <p:cNvSpPr/>
          <p:nvPr userDrawn="1"/>
        </p:nvSpPr>
        <p:spPr>
          <a:xfrm>
            <a:off x="0" y="6399334"/>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6" name="TextBox 15">
            <a:extLst>
              <a:ext uri="{FF2B5EF4-FFF2-40B4-BE49-F238E27FC236}">
                <a16:creationId xmlns:a16="http://schemas.microsoft.com/office/drawing/2014/main" id="{7057EF9E-69B1-466E-BD71-B44ADB916D02}"/>
              </a:ext>
            </a:extLst>
          </p:cNvPr>
          <p:cNvSpPr txBox="1"/>
          <p:nvPr userDrawn="1"/>
        </p:nvSpPr>
        <p:spPr>
          <a:xfrm>
            <a:off x="2285418" y="6444742"/>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sp>
        <p:nvSpPr>
          <p:cNvPr id="5" name="Date Placeholder 4"/>
          <p:cNvSpPr>
            <a:spLocks noGrp="1"/>
          </p:cNvSpPr>
          <p:nvPr>
            <p:ph type="dt" sz="half" idx="10"/>
          </p:nvPr>
        </p:nvSpPr>
        <p:spPr/>
        <p:txBody>
          <a:bodyPr/>
          <a:lstStyle/>
          <a:p>
            <a:fld id="{601E0B12-F9DE-47EF-A076-CF602073F1B2}" type="datetime1">
              <a:rPr lang="en-US" smtClean="0"/>
              <a:pPr/>
              <a:t>3/5/2025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pic>
        <p:nvPicPr>
          <p:cNvPr id="6" name="Picture 5">
            <a:extLst>
              <a:ext uri="{FF2B5EF4-FFF2-40B4-BE49-F238E27FC236}">
                <a16:creationId xmlns:a16="http://schemas.microsoft.com/office/drawing/2014/main" id="{5AE0E668-81E3-320F-59AB-209C9EBF9EA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72EE9-AF66-483C-961F-59B9F002993E}" type="datetime1">
              <a:rPr lang="en-US" smtClean="0"/>
              <a:pPr/>
              <a:t>3/5/2025</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50" y="631769"/>
            <a:ext cx="1028700" cy="53118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71550" y="631769"/>
            <a:ext cx="5897880" cy="53118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BEAFD5-7FA3-40FB-875B-457FB46B25A4}" type="datetime1">
              <a:rPr lang="en-US" smtClean="0"/>
              <a:pPr/>
              <a:t>3/5/2025</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56CF-A2C3-4B88-A8BC-452BADF6FF50}"/>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1BB98244-2B77-4D09-9C3D-1A0EEDF6D59D}"/>
              </a:ext>
            </a:extLst>
          </p:cNvPr>
          <p:cNvSpPr>
            <a:spLocks noGrp="1"/>
          </p:cNvSpPr>
          <p:nvPr>
            <p:ph type="dt" sz="half" idx="11"/>
          </p:nvPr>
        </p:nvSpPr>
        <p:spPr/>
        <p:txBody>
          <a:bodyPr/>
          <a:lstStyle/>
          <a:p>
            <a:fld id="{C8B93266-8FB4-430B-8AE3-3A53F50E1A0B}" type="datetime1">
              <a:rPr lang="en-US" smtClean="0"/>
              <a:pPr/>
              <a:t>3/5/2025</a:t>
            </a:fld>
            <a:endParaRPr lang="en-US" dirty="0"/>
          </a:p>
        </p:txBody>
      </p:sp>
      <p:sp>
        <p:nvSpPr>
          <p:cNvPr id="5" name="Slide Number Placeholder 4">
            <a:extLst>
              <a:ext uri="{FF2B5EF4-FFF2-40B4-BE49-F238E27FC236}">
                <a16:creationId xmlns:a16="http://schemas.microsoft.com/office/drawing/2014/main" id="{C4DB71F9-FFFE-4BC0-A214-72A3A26EFF91}"/>
              </a:ext>
            </a:extLst>
          </p:cNvPr>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73234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0F0BC49B-3998-44C0-9D88-5D5C069F72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 y="760330"/>
            <a:ext cx="9144001" cy="6097670"/>
          </a:xfrm>
          <a:prstGeom prst="rect">
            <a:avLst/>
          </a:prstGeom>
        </p:spPr>
      </p:pic>
      <p:sp>
        <p:nvSpPr>
          <p:cNvPr id="12" name="Rectangle 11">
            <a:extLst>
              <a:ext uri="{FF2B5EF4-FFF2-40B4-BE49-F238E27FC236}">
                <a16:creationId xmlns:a16="http://schemas.microsoft.com/office/drawing/2014/main" id="{C29CC3FA-0A27-4400-B034-DD39E2B4795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9AD63E2-E931-4653-BB33-A910E07D11B2}" type="datetime1">
              <a:rPr lang="en-US" smtClean="0"/>
              <a:pPr/>
              <a:t>3/5/2025</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67B2AEC1-F517-4748-99D4-1C188608040B}"/>
              </a:ext>
            </a:extLst>
          </p:cNvPr>
          <p:cNvSpPr txBox="1"/>
          <p:nvPr userDrawn="1"/>
        </p:nvSpPr>
        <p:spPr>
          <a:xfrm>
            <a:off x="2285418" y="6443260"/>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594133B-E342-44C7-B5D7-EB0C787004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909" y="758899"/>
            <a:ext cx="9144001" cy="6097670"/>
          </a:xfrm>
          <a:prstGeom prst="rect">
            <a:avLst/>
          </a:prstGeom>
        </p:spPr>
      </p:pic>
      <p:sp>
        <p:nvSpPr>
          <p:cNvPr id="2" name="Title 1"/>
          <p:cNvSpPr>
            <a:spLocks noGrp="1"/>
          </p:cNvSpPr>
          <p:nvPr>
            <p:ph type="title"/>
          </p:nvPr>
        </p:nvSpPr>
        <p:spPr>
          <a:xfrm>
            <a:off x="800100" y="1565829"/>
            <a:ext cx="4457700" cy="4114800"/>
          </a:xfrm>
        </p:spPr>
        <p:txBody>
          <a:bodyPr anchor="b">
            <a:normAutofit/>
          </a:bodyPr>
          <a:lstStyle>
            <a:lvl1pPr>
              <a:lnSpc>
                <a:spcPct val="80000"/>
              </a:lnSpc>
              <a:defRPr sz="5400">
                <a:solidFill>
                  <a:srgbClr val="8D182B"/>
                </a:solidFill>
                <a:effectLst>
                  <a:outerShdw blurRad="38100" dist="25400" dir="18900000" algn="bl" rotWithShape="0">
                    <a:schemeClr val="bg1">
                      <a:alpha val="80000"/>
                    </a:schemeClr>
                  </a:outerShdw>
                </a:effectLst>
              </a:defRPr>
            </a:lvl1pPr>
          </a:lstStyle>
          <a:p>
            <a:r>
              <a:rPr lang="en-US" dirty="0"/>
              <a:t>Click to edit Master title style</a:t>
            </a:r>
          </a:p>
        </p:txBody>
      </p:sp>
      <p:sp>
        <p:nvSpPr>
          <p:cNvPr id="3" name="Text Placeholder 2"/>
          <p:cNvSpPr>
            <a:spLocks noGrp="1"/>
          </p:cNvSpPr>
          <p:nvPr>
            <p:ph type="body" idx="1"/>
          </p:nvPr>
        </p:nvSpPr>
        <p:spPr>
          <a:xfrm>
            <a:off x="800101" y="5682346"/>
            <a:ext cx="4457700" cy="410547"/>
          </a:xfrm>
        </p:spPr>
        <p:txBody>
          <a:bodyPr>
            <a:normAutofit/>
          </a:bodyPr>
          <a:lstStyle>
            <a:lvl1pPr marL="0" indent="0">
              <a:spcBef>
                <a:spcPts val="0"/>
              </a:spcBef>
              <a:buNone/>
              <a:defRPr sz="2200" b="1" cap="all" baseline="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a:t>Click to edit Master text styles</a:t>
            </a:r>
          </a:p>
        </p:txBody>
      </p:sp>
      <p:sp>
        <p:nvSpPr>
          <p:cNvPr id="9" name="Rectangle 8"/>
          <p:cNvSpPr/>
          <p:nvPr userDrawn="1"/>
        </p:nvSpPr>
        <p:spPr>
          <a:xfrm>
            <a:off x="5780313" y="0"/>
            <a:ext cx="39240"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Background pattern&#10;&#10;Description automatically generated with medium confidence">
            <a:extLst>
              <a:ext uri="{FF2B5EF4-FFF2-40B4-BE49-F238E27FC236}">
                <a16:creationId xmlns:a16="http://schemas.microsoft.com/office/drawing/2014/main" id="{A590BD77-AD8E-4C7B-8932-DBABE032057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9833" r="-21"/>
          <a:stretch/>
        </p:blipFill>
        <p:spPr>
          <a:xfrm rot="16200000">
            <a:off x="4053734" y="1767731"/>
            <a:ext cx="6857999" cy="3322538"/>
          </a:xfrm>
          <a:prstGeom prst="rect">
            <a:avLst/>
          </a:prstGeom>
        </p:spPr>
      </p:pic>
      <p:sp>
        <p:nvSpPr>
          <p:cNvPr id="13" name="Rectangle 12">
            <a:extLst>
              <a:ext uri="{FF2B5EF4-FFF2-40B4-BE49-F238E27FC236}">
                <a16:creationId xmlns:a16="http://schemas.microsoft.com/office/drawing/2014/main" id="{664CAA88-498D-45D8-9BC7-9979FD1415A0}"/>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dirty="0"/>
              <a:t>2025 Annual TracCloud Conference</a:t>
            </a:r>
          </a:p>
        </p:txBody>
      </p:sp>
      <p:pic>
        <p:nvPicPr>
          <p:cNvPr id="4" name="Picture 3">
            <a:extLst>
              <a:ext uri="{FF2B5EF4-FFF2-40B4-BE49-F238E27FC236}">
                <a16:creationId xmlns:a16="http://schemas.microsoft.com/office/drawing/2014/main" id="{423BFF40-A143-3806-DE78-1E1B1848678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971550" y="6419462"/>
            <a:ext cx="3886200" cy="438538"/>
          </a:xfrm>
          <a:prstGeom prst="rect">
            <a:avLst/>
          </a:prstGeom>
        </p:spPr>
        <p:txBody>
          <a:bodyPr/>
          <a:lstStyle/>
          <a:p>
            <a:r>
              <a:rPr lang="en-US" dirty="0"/>
              <a:t>Add a footer</a:t>
            </a:r>
          </a:p>
        </p:txBody>
      </p:sp>
      <p:sp>
        <p:nvSpPr>
          <p:cNvPr id="5" name="Date Placeholder 4"/>
          <p:cNvSpPr>
            <a:spLocks noGrp="1"/>
          </p:cNvSpPr>
          <p:nvPr>
            <p:ph type="dt" sz="half" idx="10"/>
          </p:nvPr>
        </p:nvSpPr>
        <p:spPr/>
        <p:txBody>
          <a:bodyPr/>
          <a:lstStyle/>
          <a:p>
            <a:fld id="{C9EA1F43-559A-4B47-A959-EFB6142CA3A9}" type="datetime1">
              <a:rPr lang="en-US" smtClean="0"/>
              <a:pPr/>
              <a:t>3/5/2025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0" name="Rectangle 9">
            <a:extLst>
              <a:ext uri="{FF2B5EF4-FFF2-40B4-BE49-F238E27FC236}">
                <a16:creationId xmlns:a16="http://schemas.microsoft.com/office/drawing/2014/main" id="{11220FC6-88A2-4EEE-991B-2F110AF12BF6}"/>
              </a:ext>
            </a:extLst>
          </p:cNvPr>
          <p:cNvSpPr/>
          <p:nvPr userDrawn="1"/>
        </p:nvSpPr>
        <p:spPr>
          <a:xfrm>
            <a:off x="2504" y="6405709"/>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EA1F43-559A-4B47-A959-EFB6142CA3A9}" type="datetime1">
              <a:rPr lang="en-US" smtClean="0"/>
              <a:pPr/>
              <a:t>3/5/2025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2" name="TextBox 11">
            <a:extLst>
              <a:ext uri="{FF2B5EF4-FFF2-40B4-BE49-F238E27FC236}">
                <a16:creationId xmlns:a16="http://schemas.microsoft.com/office/drawing/2014/main" id="{79E0E989-A902-4F7D-BA2A-FA111A97C9B3}"/>
              </a:ext>
            </a:extLst>
          </p:cNvPr>
          <p:cNvSpPr txBox="1"/>
          <p:nvPr userDrawn="1"/>
        </p:nvSpPr>
        <p:spPr>
          <a:xfrm>
            <a:off x="2342566" y="6451117"/>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spTree>
    <p:extLst>
      <p:ext uri="{BB962C8B-B14F-4D97-AF65-F5344CB8AC3E}">
        <p14:creationId xmlns:p14="http://schemas.microsoft.com/office/powerpoint/2010/main" val="258140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1E24CFC4-405A-467D-9E08-5C4DFC7F3C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2" name="Rectangle 11">
            <a:extLst>
              <a:ext uri="{FF2B5EF4-FFF2-40B4-BE49-F238E27FC236}">
                <a16:creationId xmlns:a16="http://schemas.microsoft.com/office/drawing/2014/main" id="{6EC7611E-B2FF-465A-8615-50CBE22E862F}"/>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971550"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971550"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5721"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6864"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261AED-24AE-4AC7-940D-F7106D2788A3}" type="datetime1">
              <a:rPr lang="en-US" smtClean="0"/>
              <a:pPr/>
              <a:t>3/5/2025</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F197B8FA-C7AA-421D-AF26-F166BBAB36A8}"/>
              </a:ext>
            </a:extLst>
          </p:cNvPr>
          <p:cNvSpPr txBox="1"/>
          <p:nvPr userDrawn="1"/>
        </p:nvSpPr>
        <p:spPr>
          <a:xfrm>
            <a:off x="2339139" y="6443260"/>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FD541279-8A3B-417F-B843-F755CAAF39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8" name="Rectangle 7">
            <a:extLst>
              <a:ext uri="{FF2B5EF4-FFF2-40B4-BE49-F238E27FC236}">
                <a16:creationId xmlns:a16="http://schemas.microsoft.com/office/drawing/2014/main" id="{AEBB8236-4E86-4536-B303-53C7F60B64D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425771-5E10-4A19-AB0E-909293152332}" type="datetime1">
              <a:rPr lang="en-US" smtClean="0"/>
              <a:pPr/>
              <a:t>3/5/2025</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
        <p:nvSpPr>
          <p:cNvPr id="10" name="TextBox 9">
            <a:extLst>
              <a:ext uri="{FF2B5EF4-FFF2-40B4-BE49-F238E27FC236}">
                <a16:creationId xmlns:a16="http://schemas.microsoft.com/office/drawing/2014/main" id="{746F40C0-994F-49A0-A51F-15027EC1DE1E}"/>
              </a:ext>
            </a:extLst>
          </p:cNvPr>
          <p:cNvSpPr txBox="1"/>
          <p:nvPr userDrawn="1"/>
        </p:nvSpPr>
        <p:spPr>
          <a:xfrm>
            <a:off x="2282913" y="6443260"/>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A8BDA1-2913-451D-A921-1354C1504763}"/>
              </a:ext>
            </a:extLst>
          </p:cNvPr>
          <p:cNvSpPr/>
          <p:nvPr userDrawn="1"/>
        </p:nvSpPr>
        <p:spPr>
          <a:xfrm>
            <a:off x="0" y="6428290"/>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Date Placeholder 1"/>
          <p:cNvSpPr>
            <a:spLocks noGrp="1"/>
          </p:cNvSpPr>
          <p:nvPr>
            <p:ph type="dt" sz="half" idx="10"/>
          </p:nvPr>
        </p:nvSpPr>
        <p:spPr/>
        <p:txBody>
          <a:bodyPr/>
          <a:lstStyle/>
          <a:p>
            <a:fld id="{03606FD5-B03F-45D5-A178-114C548C0032}" type="datetime1">
              <a:rPr lang="en-US" smtClean="0"/>
              <a:pPr/>
              <a:t>3/5/2025</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
        <p:nvSpPr>
          <p:cNvPr id="9" name="TextBox 8">
            <a:extLst>
              <a:ext uri="{FF2B5EF4-FFF2-40B4-BE49-F238E27FC236}">
                <a16:creationId xmlns:a16="http://schemas.microsoft.com/office/drawing/2014/main" id="{E1AA0B3F-7E55-46D7-98A7-9074B9F11702}"/>
              </a:ext>
            </a:extLst>
          </p:cNvPr>
          <p:cNvSpPr txBox="1"/>
          <p:nvPr userDrawn="1"/>
        </p:nvSpPr>
        <p:spPr>
          <a:xfrm>
            <a:off x="2285418" y="6473698"/>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pic>
        <p:nvPicPr>
          <p:cNvPr id="3" name="Picture 2">
            <a:extLst>
              <a:ext uri="{FF2B5EF4-FFF2-40B4-BE49-F238E27FC236}">
                <a16:creationId xmlns:a16="http://schemas.microsoft.com/office/drawing/2014/main" id="{22C59724-5F19-F47E-17D8-D8D21406A9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2" name="Picture 11" descr="Background pattern&#10;&#10;Description automatically generated with medium confidence">
            <a:extLst>
              <a:ext uri="{FF2B5EF4-FFF2-40B4-BE49-F238E27FC236}">
                <a16:creationId xmlns:a16="http://schemas.microsoft.com/office/drawing/2014/main" id="{BBF16F1B-6D74-4B8E-A030-6A5F72631C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97448" y="1727472"/>
            <a:ext cx="6774030" cy="3319074"/>
          </a:xfrm>
          <a:prstGeom prst="rect">
            <a:avLst/>
          </a:prstGeom>
        </p:spPr>
      </p:pic>
      <p:sp>
        <p:nvSpPr>
          <p:cNvPr id="15" name="Rectangle 14">
            <a:extLst>
              <a:ext uri="{FF2B5EF4-FFF2-40B4-BE49-F238E27FC236}">
                <a16:creationId xmlns:a16="http://schemas.microsoft.com/office/drawing/2014/main" id="{9ABE2AC4-3A1F-4C1F-B13B-47350FC056EB}"/>
              </a:ext>
            </a:extLst>
          </p:cNvPr>
          <p:cNvSpPr/>
          <p:nvPr userDrawn="1"/>
        </p:nvSpPr>
        <p:spPr>
          <a:xfrm>
            <a:off x="1" y="6397852"/>
            <a:ext cx="9158114"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0" name="Rectangle 9"/>
          <p:cNvSpPr/>
          <p:nvPr userDrawn="1"/>
        </p:nvSpPr>
        <p:spPr>
          <a:xfrm>
            <a:off x="5783777" y="0"/>
            <a:ext cx="41148"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172201" y="2514600"/>
            <a:ext cx="2606040" cy="1600200"/>
          </a:xfrm>
        </p:spPr>
        <p:txBody>
          <a:bodyPr anchor="b"/>
          <a:lstStyle>
            <a:lvl1pPr>
              <a:defRPr sz="3200">
                <a:solidFill>
                  <a:srgbClr val="8D182B"/>
                </a:solidFill>
              </a:defRPr>
            </a:lvl1pPr>
          </a:lstStyle>
          <a:p>
            <a:r>
              <a:rPr lang="en-US" dirty="0"/>
              <a:t>Click to edit Master title style</a:t>
            </a:r>
          </a:p>
        </p:txBody>
      </p:sp>
      <p:sp>
        <p:nvSpPr>
          <p:cNvPr id="3" name="Content Placeholder 2"/>
          <p:cNvSpPr>
            <a:spLocks noGrp="1"/>
          </p:cNvSpPr>
          <p:nvPr>
            <p:ph idx="1"/>
          </p:nvPr>
        </p:nvSpPr>
        <p:spPr>
          <a:xfrm>
            <a:off x="592727" y="685800"/>
            <a:ext cx="459486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8B012C0-B102-441D-AA86-2C80DFA84E68}" type="datetime1">
              <a:rPr lang="en-US" smtClean="0"/>
              <a:pPr/>
              <a:t>3/5/2025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7" name="TextBox 16">
            <a:extLst>
              <a:ext uri="{FF2B5EF4-FFF2-40B4-BE49-F238E27FC236}">
                <a16:creationId xmlns:a16="http://schemas.microsoft.com/office/drawing/2014/main" id="{C841F374-095E-4234-9DE9-5A1F5AEB81DB}"/>
              </a:ext>
            </a:extLst>
          </p:cNvPr>
          <p:cNvSpPr txBox="1"/>
          <p:nvPr userDrawn="1"/>
        </p:nvSpPr>
        <p:spPr>
          <a:xfrm>
            <a:off x="2281919" y="6438838"/>
            <a:ext cx="4580163" cy="369332"/>
          </a:xfrm>
          <a:prstGeom prst="rect">
            <a:avLst/>
          </a:prstGeom>
          <a:noFill/>
        </p:spPr>
        <p:txBody>
          <a:bodyPr wrap="square">
            <a:spAutoFit/>
          </a:bodyPr>
          <a:lstStyle/>
          <a:p>
            <a:pPr algn="ctr"/>
            <a:r>
              <a:rPr lang="en-US" sz="1800" dirty="0">
                <a:solidFill>
                  <a:schemeClr val="bg1"/>
                </a:solidFill>
              </a:rPr>
              <a:t>2025 Annual TracCloud Conference</a:t>
            </a:r>
          </a:p>
        </p:txBody>
      </p:sp>
      <p:pic>
        <p:nvPicPr>
          <p:cNvPr id="6" name="Picture 5">
            <a:extLst>
              <a:ext uri="{FF2B5EF4-FFF2-40B4-BE49-F238E27FC236}">
                <a16:creationId xmlns:a16="http://schemas.microsoft.com/office/drawing/2014/main" id="{59F8B60F-267B-AFA5-AF4E-D04F30E72D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A858A82F-6FAE-4624-8CBA-79CF916EF045}"/>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r="50013"/>
          <a:stretch/>
        </p:blipFill>
        <p:spPr>
          <a:xfrm>
            <a:off x="2505" y="760330"/>
            <a:ext cx="9144001" cy="6097670"/>
          </a:xfrm>
          <a:prstGeom prst="rect">
            <a:avLst/>
          </a:prstGeom>
        </p:spPr>
      </p:pic>
      <p:sp>
        <p:nvSpPr>
          <p:cNvPr id="11" name="Rectangle 10">
            <a:extLst>
              <a:ext uri="{FF2B5EF4-FFF2-40B4-BE49-F238E27FC236}">
                <a16:creationId xmlns:a16="http://schemas.microsoft.com/office/drawing/2014/main" id="{62AFFE69-30DE-4A76-A6C9-08432CE91D30}"/>
              </a:ext>
            </a:extLst>
          </p:cNvPr>
          <p:cNvSpPr/>
          <p:nvPr userDrawn="1"/>
        </p:nvSpPr>
        <p:spPr>
          <a:xfrm>
            <a:off x="2504" y="6408657"/>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00" dirty="0"/>
              <a:t>2025 Annual TracCloud Conference</a:t>
            </a:r>
          </a:p>
        </p:txBody>
      </p:sp>
      <p:sp>
        <p:nvSpPr>
          <p:cNvPr id="2" name="Title Placeholder 1"/>
          <p:cNvSpPr>
            <a:spLocks noGrp="1"/>
          </p:cNvSpPr>
          <p:nvPr>
            <p:ph type="title"/>
          </p:nvPr>
        </p:nvSpPr>
        <p:spPr>
          <a:xfrm>
            <a:off x="971550" y="546100"/>
            <a:ext cx="7200900" cy="9779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71550" y="1828800"/>
            <a:ext cx="72009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7129" y="6419462"/>
            <a:ext cx="1013537" cy="238902"/>
          </a:xfrm>
          <a:prstGeom prst="rect">
            <a:avLst/>
          </a:prstGeom>
        </p:spPr>
        <p:txBody>
          <a:bodyPr vert="horz" lIns="91440" tIns="45720" rIns="91440" bIns="45720" rtlCol="0" anchor="ctr"/>
          <a:lstStyle>
            <a:lvl1pPr algn="r">
              <a:defRPr sz="1100">
                <a:solidFill>
                  <a:schemeClr val="bg1"/>
                </a:solidFill>
              </a:defRPr>
            </a:lvl1pPr>
          </a:lstStyle>
          <a:p>
            <a:fld id="{C8B93266-8FB4-430B-8AE3-3A53F50E1A0B}" type="datetime1">
              <a:rPr lang="en-US" smtClean="0"/>
              <a:pPr/>
              <a:t>3/5/2025</a:t>
            </a:fld>
            <a:endParaRPr lang="en-US" dirty="0"/>
          </a:p>
        </p:txBody>
      </p:sp>
      <p:sp>
        <p:nvSpPr>
          <p:cNvPr id="6" name="Slide Number Placeholder 5"/>
          <p:cNvSpPr>
            <a:spLocks noGrp="1"/>
          </p:cNvSpPr>
          <p:nvPr>
            <p:ph type="sldNum" sz="quarter" idx="4"/>
          </p:nvPr>
        </p:nvSpPr>
        <p:spPr>
          <a:xfrm>
            <a:off x="7648770" y="6419462"/>
            <a:ext cx="523681" cy="238902"/>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dirty="0"/>
          </a:p>
        </p:txBody>
      </p:sp>
      <p:pic>
        <p:nvPicPr>
          <p:cNvPr id="5" name="Picture 4">
            <a:extLst>
              <a:ext uri="{FF2B5EF4-FFF2-40B4-BE49-F238E27FC236}">
                <a16:creationId xmlns:a16="http://schemas.microsoft.com/office/drawing/2014/main" id="{581D2970-86ED-C62A-75F1-95542766E71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1"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377" rtl="0" eaLnBrk="1" latinLnBrk="0" hangingPunct="1">
        <a:lnSpc>
          <a:spcPct val="90000"/>
        </a:lnSpc>
        <a:spcBef>
          <a:spcPct val="0"/>
        </a:spcBef>
        <a:buNone/>
        <a:defRPr sz="3200" b="1" kern="1200" cap="all" baseline="0">
          <a:solidFill>
            <a:srgbClr val="8D182B"/>
          </a:solidFill>
          <a:effectLst>
            <a:outerShdw blurRad="38100" dist="25400" dir="18900000" algn="bl" rotWithShape="0">
              <a:schemeClr val="bg1">
                <a:alpha val="80000"/>
              </a:schemeClr>
            </a:outerShdw>
          </a:effectLst>
          <a:latin typeface="+mj-lt"/>
          <a:ea typeface="+mj-ea"/>
          <a:cs typeface="+mj-cs"/>
        </a:defRPr>
      </a:lvl1pPr>
    </p:titleStyle>
    <p:body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10"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vecteezy.com/vector-art/11875478-meet-of-team-of-people-for-talk-dialog-communication-discussion-business-relationship-discuss-problems-together-exchange-opinions-of-team-worker-support-group-vector-illustration" TargetMode="External"/><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www.flickr.com/photos/myloonyland/2272482265" TargetMode="Externa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kindpng.com/imgv/xJbRw_3d-arrow-png-circle-arrow-gif-transparent-png/" TargetMode="External"/><Relationship Id="rId7" Type="http://schemas.openxmlformats.org/officeDocument/2006/relationships/hyperlink" Target="https://mavink.com/explore/Rainbow-Color-Swatches" TargetMode="External"/><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hyperlink" Target="https://pixabay.com/en/checklist-task-to-do-list-plan-1295319/" TargetMode="Externa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svgsilh.com/ffeb3b/tag/people-1.html" TargetMode="External"/><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iconfinder.com/icons/6004620/conference_discussion_group_meeting_team_ico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en/community-people-human-together-419045/"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9047B48-F663-8AEE-AFA3-CDEF9E2F3027}"/>
              </a:ext>
            </a:extLst>
          </p:cNvPr>
          <p:cNvSpPr txBox="1"/>
          <p:nvPr/>
        </p:nvSpPr>
        <p:spPr>
          <a:xfrm>
            <a:off x="3569161" y="5953674"/>
            <a:ext cx="2005677" cy="369332"/>
          </a:xfrm>
          <a:prstGeom prst="rect">
            <a:avLst/>
          </a:prstGeom>
          <a:noFill/>
        </p:spPr>
        <p:txBody>
          <a:bodyPr wrap="none" rtlCol="0">
            <a:spAutoFit/>
          </a:bodyPr>
          <a:lstStyle/>
          <a:p>
            <a:r>
              <a:rPr lang="en-US" dirty="0">
                <a:solidFill>
                  <a:srgbClr val="610215"/>
                </a:solidFill>
                <a:latin typeface="Times New Roman" panose="02020603050405020304" pitchFamily="18" charset="0"/>
                <a:cs typeface="Times New Roman" panose="02020603050405020304" pitchFamily="18" charset="0"/>
              </a:rPr>
              <a:t>By Sasha Contreras</a:t>
            </a:r>
          </a:p>
        </p:txBody>
      </p:sp>
      <p:pic>
        <p:nvPicPr>
          <p:cNvPr id="20" name="Picture 19">
            <a:extLst>
              <a:ext uri="{FF2B5EF4-FFF2-40B4-BE49-F238E27FC236}">
                <a16:creationId xmlns:a16="http://schemas.microsoft.com/office/drawing/2014/main" id="{7CBE7D9F-1245-396F-8771-B75E40F4FDB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333" t="11633" r="9035" b="6383"/>
          <a:stretch/>
        </p:blipFill>
        <p:spPr>
          <a:xfrm>
            <a:off x="1848096" y="1076913"/>
            <a:ext cx="5242426" cy="3759624"/>
          </a:xfrm>
          <a:prstGeom prst="rect">
            <a:avLst/>
          </a:prstGeom>
        </p:spPr>
      </p:pic>
      <p:sp>
        <p:nvSpPr>
          <p:cNvPr id="22" name="TextBox 21">
            <a:extLst>
              <a:ext uri="{FF2B5EF4-FFF2-40B4-BE49-F238E27FC236}">
                <a16:creationId xmlns:a16="http://schemas.microsoft.com/office/drawing/2014/main" id="{5C25CBC7-8DA6-0E3F-D8D4-E61AEBDC1754}"/>
              </a:ext>
            </a:extLst>
          </p:cNvPr>
          <p:cNvSpPr txBox="1"/>
          <p:nvPr/>
        </p:nvSpPr>
        <p:spPr>
          <a:xfrm>
            <a:off x="2045226" y="1486983"/>
            <a:ext cx="1118587" cy="553998"/>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I can’t find my appointment on the schedule.</a:t>
            </a:r>
          </a:p>
        </p:txBody>
      </p:sp>
      <p:sp>
        <p:nvSpPr>
          <p:cNvPr id="23" name="TextBox 22">
            <a:extLst>
              <a:ext uri="{FF2B5EF4-FFF2-40B4-BE49-F238E27FC236}">
                <a16:creationId xmlns:a16="http://schemas.microsoft.com/office/drawing/2014/main" id="{49579E5E-46EE-B2BF-5629-BCF64EBBF9E9}"/>
              </a:ext>
            </a:extLst>
          </p:cNvPr>
          <p:cNvSpPr txBox="1"/>
          <p:nvPr/>
        </p:nvSpPr>
        <p:spPr>
          <a:xfrm>
            <a:off x="6060989" y="1502064"/>
            <a:ext cx="1226663" cy="577081"/>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Do I record</a:t>
            </a:r>
          </a:p>
          <a:p>
            <a:r>
              <a:rPr lang="en-US" sz="1050" dirty="0">
                <a:latin typeface="Times New Roman" panose="02020603050405020304" pitchFamily="18" charset="0"/>
                <a:cs typeface="Times New Roman" panose="02020603050405020304" pitchFamily="18" charset="0"/>
              </a:rPr>
              <a:t> visits or the appointment?</a:t>
            </a:r>
          </a:p>
        </p:txBody>
      </p:sp>
      <p:sp>
        <p:nvSpPr>
          <p:cNvPr id="24" name="TextBox 23">
            <a:extLst>
              <a:ext uri="{FF2B5EF4-FFF2-40B4-BE49-F238E27FC236}">
                <a16:creationId xmlns:a16="http://schemas.microsoft.com/office/drawing/2014/main" id="{B990A66A-D671-0DA0-A192-83883F199709}"/>
              </a:ext>
            </a:extLst>
          </p:cNvPr>
          <p:cNvSpPr txBox="1"/>
          <p:nvPr/>
        </p:nvSpPr>
        <p:spPr>
          <a:xfrm>
            <a:off x="3010362" y="1330262"/>
            <a:ext cx="1003175" cy="577081"/>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I need to add new reasons for attending.</a:t>
            </a:r>
          </a:p>
        </p:txBody>
      </p:sp>
      <p:sp>
        <p:nvSpPr>
          <p:cNvPr id="25" name="TextBox 24">
            <a:extLst>
              <a:ext uri="{FF2B5EF4-FFF2-40B4-BE49-F238E27FC236}">
                <a16:creationId xmlns:a16="http://schemas.microsoft.com/office/drawing/2014/main" id="{1BE90E74-1778-20AC-926E-66A3C53FA0FB}"/>
              </a:ext>
            </a:extLst>
          </p:cNvPr>
          <p:cNvSpPr txBox="1"/>
          <p:nvPr/>
        </p:nvSpPr>
        <p:spPr>
          <a:xfrm>
            <a:off x="3999069" y="1276967"/>
            <a:ext cx="1226663" cy="646331"/>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Can I add a center into your program?</a:t>
            </a:r>
          </a:p>
        </p:txBody>
      </p:sp>
      <p:sp>
        <p:nvSpPr>
          <p:cNvPr id="26" name="TextBox 25">
            <a:extLst>
              <a:ext uri="{FF2B5EF4-FFF2-40B4-BE49-F238E27FC236}">
                <a16:creationId xmlns:a16="http://schemas.microsoft.com/office/drawing/2014/main" id="{DDD79FC0-9D50-2F0D-723F-447DF0BCAE70}"/>
              </a:ext>
            </a:extLst>
          </p:cNvPr>
          <p:cNvSpPr txBox="1"/>
          <p:nvPr/>
        </p:nvSpPr>
        <p:spPr>
          <a:xfrm>
            <a:off x="5086749" y="1358919"/>
            <a:ext cx="1003175" cy="60016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I think you need a profile instead.</a:t>
            </a:r>
          </a:p>
        </p:txBody>
      </p:sp>
      <p:pic>
        <p:nvPicPr>
          <p:cNvPr id="2" name="Picture 1">
            <a:extLst>
              <a:ext uri="{FF2B5EF4-FFF2-40B4-BE49-F238E27FC236}">
                <a16:creationId xmlns:a16="http://schemas.microsoft.com/office/drawing/2014/main" id="{57C4395A-DF34-A300-AC0A-41F96B8F529B}"/>
              </a:ext>
            </a:extLst>
          </p:cNvPr>
          <p:cNvPicPr>
            <a:picLocks noChangeAspect="1"/>
          </p:cNvPicPr>
          <p:nvPr/>
        </p:nvPicPr>
        <p:blipFill>
          <a:blip r:embed="rId4"/>
          <a:stretch>
            <a:fillRect/>
          </a:stretch>
        </p:blipFill>
        <p:spPr>
          <a:xfrm>
            <a:off x="2954798" y="4918499"/>
            <a:ext cx="3234404" cy="95321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85BB39C0-E9EE-5B47-E614-45C44BB7261D}"/>
              </a:ext>
            </a:extLst>
          </p:cNvPr>
          <p:cNvSpPr txBox="1"/>
          <p:nvPr/>
        </p:nvSpPr>
        <p:spPr>
          <a:xfrm>
            <a:off x="1899817" y="651212"/>
            <a:ext cx="7439487" cy="399405"/>
          </a:xfrm>
          <a:prstGeom prst="rect">
            <a:avLst/>
          </a:prstGeom>
          <a:noFill/>
        </p:spPr>
        <p:txBody>
          <a:bodyPr wrap="square">
            <a:spAutoFit/>
          </a:bodyPr>
          <a:lstStyle/>
          <a:p>
            <a:pPr marL="0" marR="0">
              <a:lnSpc>
                <a:spcPct val="107000"/>
              </a:lnSpc>
              <a:spcAft>
                <a:spcPts val="800"/>
              </a:spcAft>
            </a:pP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Decoding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TracCloud</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 Guide to System Terminology.</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75403-9D58-8EB7-0AA1-B8FD91B8A670}"/>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E75FAC8D-B9B5-C1E2-A381-9E800C8285F5}"/>
              </a:ext>
            </a:extLst>
          </p:cNvPr>
          <p:cNvSpPr txBox="1"/>
          <p:nvPr/>
        </p:nvSpPr>
        <p:spPr>
          <a:xfrm>
            <a:off x="685798" y="1262000"/>
            <a:ext cx="7772400" cy="369332"/>
          </a:xfrm>
          <a:prstGeom prst="rect">
            <a:avLst/>
          </a:prstGeom>
          <a:noFill/>
        </p:spPr>
        <p:txBody>
          <a:bodyPr wrap="square">
            <a:spAutoFit/>
          </a:bodyPr>
          <a:lstStyle/>
          <a:p>
            <a:r>
              <a:rPr lang="en-US" dirty="0">
                <a:solidFill>
                  <a:schemeClr val="tx2"/>
                </a:solidFill>
                <a:latin typeface="Times New Roman" panose="02020603050405020304" pitchFamily="18" charset="0"/>
                <a:cs typeface="Times New Roman" panose="02020603050405020304" pitchFamily="18" charset="0"/>
              </a:rPr>
              <a:t>A visit identifies the actual interaction time between the student(s) and consultant. </a:t>
            </a:r>
            <a:endParaRPr lang="en-US" dirty="0">
              <a:solidFill>
                <a:schemeClr val="tx2"/>
              </a:solidFill>
            </a:endParaRPr>
          </a:p>
        </p:txBody>
      </p:sp>
      <p:sp>
        <p:nvSpPr>
          <p:cNvPr id="2" name="TextBox 1">
            <a:extLst>
              <a:ext uri="{FF2B5EF4-FFF2-40B4-BE49-F238E27FC236}">
                <a16:creationId xmlns:a16="http://schemas.microsoft.com/office/drawing/2014/main" id="{E3167BA8-8445-9A31-18A4-EBCC9382F778}"/>
              </a:ext>
            </a:extLst>
          </p:cNvPr>
          <p:cNvSpPr txBox="1"/>
          <p:nvPr/>
        </p:nvSpPr>
        <p:spPr>
          <a:xfrm>
            <a:off x="396988" y="5653512"/>
            <a:ext cx="8350019" cy="369332"/>
          </a:xfrm>
          <a:prstGeom prst="rect">
            <a:avLst/>
          </a:prstGeom>
          <a:noFill/>
        </p:spPr>
        <p:txBody>
          <a:bodyPr wrap="square" rtlCol="0">
            <a:spAutoFit/>
          </a:bodyPr>
          <a:lstStyle/>
          <a:p>
            <a:pPr algn="ctr"/>
            <a:r>
              <a:rPr lang="en-US" dirty="0">
                <a:solidFill>
                  <a:schemeClr val="tx2"/>
                </a:solidFill>
                <a:latin typeface="Times New Roman" panose="02020603050405020304" pitchFamily="18" charset="0"/>
                <a:cs typeface="Times New Roman" panose="02020603050405020304" pitchFamily="18" charset="0"/>
              </a:rPr>
              <a:t>Visit records hold details of date, time, modality, location, subject, reason, notes, </a:t>
            </a:r>
            <a:r>
              <a:rPr lang="en-US" dirty="0" err="1">
                <a:solidFill>
                  <a:schemeClr val="tx2"/>
                </a:solidFill>
                <a:latin typeface="Times New Roman" panose="02020603050405020304" pitchFamily="18" charset="0"/>
                <a:cs typeface="Times New Roman" panose="02020603050405020304" pitchFamily="18" charset="0"/>
              </a:rPr>
              <a:t>etc</a:t>
            </a:r>
            <a:r>
              <a:rPr lang="en-US" dirty="0">
                <a:solidFill>
                  <a:schemeClr val="tx2"/>
                </a:solidFill>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C925A0CA-0E85-4910-70D5-7E8020D1CC67}"/>
              </a:ext>
            </a:extLst>
          </p:cNvPr>
          <p:cNvSpPr txBox="1"/>
          <p:nvPr/>
        </p:nvSpPr>
        <p:spPr>
          <a:xfrm>
            <a:off x="685797" y="1892018"/>
            <a:ext cx="7459913" cy="923330"/>
          </a:xfrm>
          <a:prstGeom prst="rect">
            <a:avLst/>
          </a:prstGeom>
          <a:noFill/>
        </p:spPr>
        <p:txBody>
          <a:bodyPr wrap="square">
            <a:spAutoFit/>
          </a:bodyPr>
          <a:lstStyle/>
          <a:p>
            <a:r>
              <a:rPr lang="en-US" dirty="0">
                <a:solidFill>
                  <a:schemeClr val="tx2"/>
                </a:solidFill>
                <a:latin typeface="Times New Roman" panose="02020603050405020304" pitchFamily="18" charset="0"/>
                <a:cs typeface="Times New Roman" panose="02020603050405020304" pitchFamily="18" charset="0"/>
              </a:rPr>
              <a:t>Visits are recorded from drop-in sessions, independent study, and attending an appointment. It keeps documentation of the individuals going in and out of the physical or virtual center. </a:t>
            </a:r>
            <a:endParaRPr lang="en-US" dirty="0">
              <a:solidFill>
                <a:schemeClr val="tx2"/>
              </a:solidFill>
            </a:endParaRPr>
          </a:p>
        </p:txBody>
      </p:sp>
      <p:pic>
        <p:nvPicPr>
          <p:cNvPr id="4" name="Picture 3">
            <a:extLst>
              <a:ext uri="{FF2B5EF4-FFF2-40B4-BE49-F238E27FC236}">
                <a16:creationId xmlns:a16="http://schemas.microsoft.com/office/drawing/2014/main" id="{9C83CD13-191E-AFCF-EF65-2C0144990F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882" y="1285652"/>
            <a:ext cx="322028" cy="322028"/>
          </a:xfrm>
          <a:prstGeom prst="rect">
            <a:avLst/>
          </a:prstGeom>
        </p:spPr>
      </p:pic>
      <p:pic>
        <p:nvPicPr>
          <p:cNvPr id="5" name="Picture 4">
            <a:extLst>
              <a:ext uri="{FF2B5EF4-FFF2-40B4-BE49-F238E27FC236}">
                <a16:creationId xmlns:a16="http://schemas.microsoft.com/office/drawing/2014/main" id="{BB584DF4-D17F-CF6B-AA23-AB4DA11C84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882" y="1892018"/>
            <a:ext cx="322028" cy="322028"/>
          </a:xfrm>
          <a:prstGeom prst="rect">
            <a:avLst/>
          </a:prstGeom>
        </p:spPr>
      </p:pic>
      <p:sp>
        <p:nvSpPr>
          <p:cNvPr id="6" name="Rectangle: Beveled 5">
            <a:extLst>
              <a:ext uri="{FF2B5EF4-FFF2-40B4-BE49-F238E27FC236}">
                <a16:creationId xmlns:a16="http://schemas.microsoft.com/office/drawing/2014/main" id="{2FA2D779-EFD6-0123-C804-8D1387DB156E}"/>
              </a:ext>
            </a:extLst>
          </p:cNvPr>
          <p:cNvSpPr/>
          <p:nvPr/>
        </p:nvSpPr>
        <p:spPr>
          <a:xfrm>
            <a:off x="1438274" y="2944601"/>
            <a:ext cx="1847850" cy="446437"/>
          </a:xfrm>
          <a:prstGeom prst="bevel">
            <a:avLst/>
          </a:prstGeom>
          <a:solidFill>
            <a:srgbClr val="61021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Log Listing</a:t>
            </a:r>
          </a:p>
        </p:txBody>
      </p:sp>
      <p:sp>
        <p:nvSpPr>
          <p:cNvPr id="7" name="Rectangle: Beveled 6">
            <a:extLst>
              <a:ext uri="{FF2B5EF4-FFF2-40B4-BE49-F238E27FC236}">
                <a16:creationId xmlns:a16="http://schemas.microsoft.com/office/drawing/2014/main" id="{03430B27-CC75-033B-DDA9-60AC043C5894}"/>
              </a:ext>
            </a:extLst>
          </p:cNvPr>
          <p:cNvSpPr/>
          <p:nvPr/>
        </p:nvSpPr>
        <p:spPr>
          <a:xfrm>
            <a:off x="5934074" y="2950585"/>
            <a:ext cx="1847850" cy="446437"/>
          </a:xfrm>
          <a:prstGeom prst="bevel">
            <a:avLst/>
          </a:prstGeom>
          <a:solidFill>
            <a:srgbClr val="61021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KIOSK</a:t>
            </a:r>
          </a:p>
        </p:txBody>
      </p:sp>
      <p:pic>
        <p:nvPicPr>
          <p:cNvPr id="11" name="Picture 10">
            <a:extLst>
              <a:ext uri="{FF2B5EF4-FFF2-40B4-BE49-F238E27FC236}">
                <a16:creationId xmlns:a16="http://schemas.microsoft.com/office/drawing/2014/main" id="{03747149-3A28-5003-6226-6F42289CEE54}"/>
              </a:ext>
            </a:extLst>
          </p:cNvPr>
          <p:cNvPicPr>
            <a:picLocks noChangeAspect="1"/>
          </p:cNvPicPr>
          <p:nvPr/>
        </p:nvPicPr>
        <p:blipFill>
          <a:blip r:embed="rId3"/>
          <a:srcRect t="-1" b="1003"/>
          <a:stretch/>
        </p:blipFill>
        <p:spPr>
          <a:xfrm>
            <a:off x="62717" y="3664060"/>
            <a:ext cx="4334169" cy="1860879"/>
          </a:xfrm>
          <a:prstGeom prst="rect">
            <a:avLst/>
          </a:prstGeom>
        </p:spPr>
      </p:pic>
      <p:pic>
        <p:nvPicPr>
          <p:cNvPr id="13" name="Picture 12">
            <a:extLst>
              <a:ext uri="{FF2B5EF4-FFF2-40B4-BE49-F238E27FC236}">
                <a16:creationId xmlns:a16="http://schemas.microsoft.com/office/drawing/2014/main" id="{DE1DAAA1-F813-D216-1C4E-A4FDDD6F3CDD}"/>
              </a:ext>
            </a:extLst>
          </p:cNvPr>
          <p:cNvPicPr>
            <a:picLocks noChangeAspect="1"/>
          </p:cNvPicPr>
          <p:nvPr/>
        </p:nvPicPr>
        <p:blipFill>
          <a:blip r:embed="rId4"/>
          <a:stretch>
            <a:fillRect/>
          </a:stretch>
        </p:blipFill>
        <p:spPr>
          <a:xfrm>
            <a:off x="4747116" y="3793444"/>
            <a:ext cx="4334168" cy="1603346"/>
          </a:xfrm>
          <a:prstGeom prst="rect">
            <a:avLst/>
          </a:prstGeom>
        </p:spPr>
      </p:pic>
      <p:sp>
        <p:nvSpPr>
          <p:cNvPr id="9" name="TextBox 8">
            <a:extLst>
              <a:ext uri="{FF2B5EF4-FFF2-40B4-BE49-F238E27FC236}">
                <a16:creationId xmlns:a16="http://schemas.microsoft.com/office/drawing/2014/main" id="{619EBF4E-2082-B41E-F2FE-FB714F703BD4}"/>
              </a:ext>
            </a:extLst>
          </p:cNvPr>
          <p:cNvSpPr txBox="1"/>
          <p:nvPr/>
        </p:nvSpPr>
        <p:spPr>
          <a:xfrm>
            <a:off x="3981449" y="518575"/>
            <a:ext cx="1181096" cy="584775"/>
          </a:xfrm>
          <a:prstGeom prst="rect">
            <a:avLst/>
          </a:prstGeom>
          <a:noFill/>
        </p:spPr>
        <p:txBody>
          <a:bodyPr wrap="square">
            <a:spAutoFit/>
          </a:bodyPr>
          <a:lstStyle/>
          <a:p>
            <a:r>
              <a:rPr lang="en-US" sz="3200" b="1" dirty="0">
                <a:solidFill>
                  <a:srgbClr val="610215"/>
                </a:solidFill>
                <a:latin typeface="Times New Roman" panose="02020603050405020304" pitchFamily="18" charset="0"/>
                <a:cs typeface="Times New Roman" panose="02020603050405020304" pitchFamily="18" charset="0"/>
              </a:rPr>
              <a:t>Visits</a:t>
            </a:r>
            <a:endParaRPr lang="en-US" sz="1800" b="1" dirty="0">
              <a:solidFill>
                <a:srgbClr val="61021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3535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D7CBEF9-1649-2BBB-62D2-B8C1BFD58F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269" y="1334178"/>
            <a:ext cx="322028" cy="322028"/>
          </a:xfrm>
          <a:prstGeom prst="rect">
            <a:avLst/>
          </a:prstGeom>
        </p:spPr>
      </p:pic>
      <p:pic>
        <p:nvPicPr>
          <p:cNvPr id="12" name="Picture 11">
            <a:extLst>
              <a:ext uri="{FF2B5EF4-FFF2-40B4-BE49-F238E27FC236}">
                <a16:creationId xmlns:a16="http://schemas.microsoft.com/office/drawing/2014/main" id="{1BFC67D5-4623-75FA-153A-355FBB2B28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269" y="5114624"/>
            <a:ext cx="322028" cy="322028"/>
          </a:xfrm>
          <a:prstGeom prst="rect">
            <a:avLst/>
          </a:prstGeom>
        </p:spPr>
      </p:pic>
      <p:sp>
        <p:nvSpPr>
          <p:cNvPr id="10" name="TextBox 9">
            <a:extLst>
              <a:ext uri="{FF2B5EF4-FFF2-40B4-BE49-F238E27FC236}">
                <a16:creationId xmlns:a16="http://schemas.microsoft.com/office/drawing/2014/main" id="{8265021C-D763-C816-8581-7FF5FAB65825}"/>
              </a:ext>
            </a:extLst>
          </p:cNvPr>
          <p:cNvSpPr txBox="1"/>
          <p:nvPr/>
        </p:nvSpPr>
        <p:spPr>
          <a:xfrm>
            <a:off x="792434" y="1340920"/>
            <a:ext cx="7372352" cy="923330"/>
          </a:xfrm>
          <a:prstGeom prst="rect">
            <a:avLst/>
          </a:prstGeom>
          <a:noFill/>
        </p:spPr>
        <p:txBody>
          <a:bodyPr wrap="square">
            <a:spAutoFit/>
          </a:bodyPr>
          <a:lstStyle/>
          <a:p>
            <a:r>
              <a:rPr lang="en-US" dirty="0">
                <a:solidFill>
                  <a:schemeClr val="tx2"/>
                </a:solidFill>
                <a:latin typeface="Times New Roman" panose="02020603050405020304" pitchFamily="18" charset="0"/>
                <a:cs typeface="Times New Roman" panose="02020603050405020304" pitchFamily="18" charset="0"/>
              </a:rPr>
              <a:t>Quick Visits allows a user to manually enter a visit. This is used if we want to get a visit into the system for reporting purposes. These examples would include an undocumented visit, a phone call session, or email communication. </a:t>
            </a:r>
            <a:endParaRPr lang="en-US" dirty="0">
              <a:solidFill>
                <a:schemeClr val="tx2"/>
              </a:solidFill>
            </a:endParaRPr>
          </a:p>
        </p:txBody>
      </p:sp>
      <p:sp>
        <p:nvSpPr>
          <p:cNvPr id="15" name="TextBox 14">
            <a:extLst>
              <a:ext uri="{FF2B5EF4-FFF2-40B4-BE49-F238E27FC236}">
                <a16:creationId xmlns:a16="http://schemas.microsoft.com/office/drawing/2014/main" id="{C72DD000-3A4B-87F5-F4AE-258A56B9C007}"/>
              </a:ext>
            </a:extLst>
          </p:cNvPr>
          <p:cNvSpPr txBox="1"/>
          <p:nvPr/>
        </p:nvSpPr>
        <p:spPr>
          <a:xfrm>
            <a:off x="792434" y="5114624"/>
            <a:ext cx="4139639" cy="923330"/>
          </a:xfrm>
          <a:prstGeom prst="rect">
            <a:avLst/>
          </a:prstGeom>
          <a:noFill/>
        </p:spPr>
        <p:txBody>
          <a:bodyPr wrap="square">
            <a:spAutoFit/>
          </a:bodyPr>
          <a:lstStyle/>
          <a:p>
            <a:r>
              <a:rPr lang="en-US" dirty="0">
                <a:solidFill>
                  <a:schemeClr val="tx2"/>
                </a:solidFill>
                <a:latin typeface="Times New Roman" panose="02020603050405020304" pitchFamily="18" charset="0"/>
                <a:cs typeface="Times New Roman" panose="02020603050405020304" pitchFamily="18" charset="0"/>
              </a:rPr>
              <a:t>This form can record data that a normal visit record would capture – including log out questions , custom fields, and more.</a:t>
            </a:r>
            <a:endParaRPr lang="en-US" dirty="0">
              <a:solidFill>
                <a:schemeClr val="tx2"/>
              </a:solidFill>
            </a:endParaRPr>
          </a:p>
        </p:txBody>
      </p:sp>
      <p:pic>
        <p:nvPicPr>
          <p:cNvPr id="19" name="Picture 18">
            <a:extLst>
              <a:ext uri="{FF2B5EF4-FFF2-40B4-BE49-F238E27FC236}">
                <a16:creationId xmlns:a16="http://schemas.microsoft.com/office/drawing/2014/main" id="{E135A840-BE15-7EB2-E727-AA5BBE25BF04}"/>
              </a:ext>
            </a:extLst>
          </p:cNvPr>
          <p:cNvPicPr>
            <a:picLocks noChangeAspect="1"/>
          </p:cNvPicPr>
          <p:nvPr/>
        </p:nvPicPr>
        <p:blipFill>
          <a:blip r:embed="rId3"/>
          <a:stretch>
            <a:fillRect/>
          </a:stretch>
        </p:blipFill>
        <p:spPr>
          <a:xfrm>
            <a:off x="4868761" y="2550150"/>
            <a:ext cx="4173824" cy="3315776"/>
          </a:xfrm>
          <a:prstGeom prst="rect">
            <a:avLst/>
          </a:prstGeom>
          <a:ln w="3175">
            <a:solidFill>
              <a:schemeClr val="tx1"/>
            </a:solidFill>
          </a:ln>
        </p:spPr>
      </p:pic>
      <p:pic>
        <p:nvPicPr>
          <p:cNvPr id="21" name="Picture 20">
            <a:extLst>
              <a:ext uri="{FF2B5EF4-FFF2-40B4-BE49-F238E27FC236}">
                <a16:creationId xmlns:a16="http://schemas.microsoft.com/office/drawing/2014/main" id="{8A571B1D-1BA2-92D1-6752-4E572E3925A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54311" y="2913726"/>
            <a:ext cx="2753225" cy="1837323"/>
          </a:xfrm>
          <a:prstGeom prst="rect">
            <a:avLst/>
          </a:prstGeom>
          <a:ln w="3175">
            <a:solidFill>
              <a:schemeClr val="tx1"/>
            </a:solidFill>
          </a:ln>
        </p:spPr>
      </p:pic>
      <p:sp>
        <p:nvSpPr>
          <p:cNvPr id="3" name="TextBox 2">
            <a:extLst>
              <a:ext uri="{FF2B5EF4-FFF2-40B4-BE49-F238E27FC236}">
                <a16:creationId xmlns:a16="http://schemas.microsoft.com/office/drawing/2014/main" id="{21F1D156-EDB2-9E4C-E84E-A9812A962339}"/>
              </a:ext>
            </a:extLst>
          </p:cNvPr>
          <p:cNvSpPr txBox="1"/>
          <p:nvPr/>
        </p:nvSpPr>
        <p:spPr>
          <a:xfrm>
            <a:off x="3542129" y="507952"/>
            <a:ext cx="2059742" cy="523220"/>
          </a:xfrm>
          <a:prstGeom prst="rect">
            <a:avLst/>
          </a:prstGeom>
          <a:noFill/>
        </p:spPr>
        <p:txBody>
          <a:bodyPr wrap="square">
            <a:spAutoFit/>
          </a:bodyPr>
          <a:lstStyle/>
          <a:p>
            <a:r>
              <a:rPr lang="en-US" sz="2800" b="1" dirty="0">
                <a:solidFill>
                  <a:srgbClr val="610215"/>
                </a:solidFill>
                <a:latin typeface="Times New Roman" panose="02020603050405020304" pitchFamily="18" charset="0"/>
                <a:cs typeface="Times New Roman" panose="02020603050405020304" pitchFamily="18" charset="0"/>
              </a:rPr>
              <a:t>Quick Visits</a:t>
            </a:r>
          </a:p>
        </p:txBody>
      </p:sp>
    </p:spTree>
    <p:extLst>
      <p:ext uri="{BB962C8B-B14F-4D97-AF65-F5344CB8AC3E}">
        <p14:creationId xmlns:p14="http://schemas.microsoft.com/office/powerpoint/2010/main" val="205712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04D6A-75AC-B207-602E-3B3856C6E1AB}"/>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C0445686-8B4B-1304-51D7-F60B87A1A2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924" y="2222327"/>
            <a:ext cx="322028" cy="322028"/>
          </a:xfrm>
          <a:prstGeom prst="rect">
            <a:avLst/>
          </a:prstGeom>
        </p:spPr>
      </p:pic>
      <p:pic>
        <p:nvPicPr>
          <p:cNvPr id="4" name="Picture 3">
            <a:extLst>
              <a:ext uri="{FF2B5EF4-FFF2-40B4-BE49-F238E27FC236}">
                <a16:creationId xmlns:a16="http://schemas.microsoft.com/office/drawing/2014/main" id="{5811EEA3-9AEF-0421-7EAB-FB2439DC20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924" y="1185109"/>
            <a:ext cx="322028" cy="322028"/>
          </a:xfrm>
          <a:prstGeom prst="rect">
            <a:avLst/>
          </a:prstGeom>
        </p:spPr>
      </p:pic>
      <p:sp>
        <p:nvSpPr>
          <p:cNvPr id="3" name="TextBox 2">
            <a:extLst>
              <a:ext uri="{FF2B5EF4-FFF2-40B4-BE49-F238E27FC236}">
                <a16:creationId xmlns:a16="http://schemas.microsoft.com/office/drawing/2014/main" id="{0F3C1911-5C79-EEA4-807F-4064F7056558}"/>
              </a:ext>
            </a:extLst>
          </p:cNvPr>
          <p:cNvSpPr txBox="1"/>
          <p:nvPr/>
        </p:nvSpPr>
        <p:spPr>
          <a:xfrm>
            <a:off x="887695" y="1185109"/>
            <a:ext cx="7341905" cy="923330"/>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Batch Visits allows the user to capture visit records for multiple students at one time. Details such as consultant, date, time, subject, and reason would remain the same for all records recorded.</a:t>
            </a:r>
            <a:endParaRPr lang="en-US" dirty="0"/>
          </a:p>
        </p:txBody>
      </p:sp>
      <p:sp>
        <p:nvSpPr>
          <p:cNvPr id="10" name="TextBox 9">
            <a:extLst>
              <a:ext uri="{FF2B5EF4-FFF2-40B4-BE49-F238E27FC236}">
                <a16:creationId xmlns:a16="http://schemas.microsoft.com/office/drawing/2014/main" id="{9ADAC082-2AB8-A2E6-42C7-DD8BB9FC9F72}"/>
              </a:ext>
            </a:extLst>
          </p:cNvPr>
          <p:cNvSpPr txBox="1"/>
          <p:nvPr/>
        </p:nvSpPr>
        <p:spPr>
          <a:xfrm>
            <a:off x="887695" y="2258860"/>
            <a:ext cx="7041357" cy="923330"/>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Effortlessly record attendance for large numbers during SI Sessions or Workshops in addition to any class sessions that would take place outside of the classroom or center. </a:t>
            </a:r>
            <a:endParaRPr lang="en-US" dirty="0"/>
          </a:p>
        </p:txBody>
      </p:sp>
      <p:pic>
        <p:nvPicPr>
          <p:cNvPr id="17" name="Picture 16">
            <a:extLst>
              <a:ext uri="{FF2B5EF4-FFF2-40B4-BE49-F238E27FC236}">
                <a16:creationId xmlns:a16="http://schemas.microsoft.com/office/drawing/2014/main" id="{6758270F-F084-3DCB-5FB2-8C9326D284A2}"/>
              </a:ext>
            </a:extLst>
          </p:cNvPr>
          <p:cNvPicPr>
            <a:picLocks noChangeAspect="1"/>
          </p:cNvPicPr>
          <p:nvPr/>
        </p:nvPicPr>
        <p:blipFill>
          <a:blip r:embed="rId3"/>
          <a:stretch>
            <a:fillRect/>
          </a:stretch>
        </p:blipFill>
        <p:spPr>
          <a:xfrm>
            <a:off x="78197" y="3414279"/>
            <a:ext cx="5022309" cy="1500622"/>
          </a:xfrm>
          <a:prstGeom prst="rect">
            <a:avLst/>
          </a:prstGeom>
          <a:ln w="3175">
            <a:solidFill>
              <a:schemeClr val="tx1"/>
            </a:solidFill>
          </a:ln>
        </p:spPr>
      </p:pic>
      <p:pic>
        <p:nvPicPr>
          <p:cNvPr id="19" name="Picture 18">
            <a:extLst>
              <a:ext uri="{FF2B5EF4-FFF2-40B4-BE49-F238E27FC236}">
                <a16:creationId xmlns:a16="http://schemas.microsoft.com/office/drawing/2014/main" id="{6C94E12F-3349-05B3-D733-BBD0E176DFD9}"/>
              </a:ext>
            </a:extLst>
          </p:cNvPr>
          <p:cNvPicPr>
            <a:picLocks noChangeAspect="1"/>
          </p:cNvPicPr>
          <p:nvPr/>
        </p:nvPicPr>
        <p:blipFill>
          <a:blip r:embed="rId4"/>
          <a:stretch>
            <a:fillRect/>
          </a:stretch>
        </p:blipFill>
        <p:spPr>
          <a:xfrm>
            <a:off x="5407894" y="3274642"/>
            <a:ext cx="2866635" cy="1779895"/>
          </a:xfrm>
          <a:prstGeom prst="rect">
            <a:avLst/>
          </a:prstGeom>
        </p:spPr>
      </p:pic>
      <p:pic>
        <p:nvPicPr>
          <p:cNvPr id="21" name="Picture 20">
            <a:extLst>
              <a:ext uri="{FF2B5EF4-FFF2-40B4-BE49-F238E27FC236}">
                <a16:creationId xmlns:a16="http://schemas.microsoft.com/office/drawing/2014/main" id="{A693E4CE-490D-1C11-4D2E-5D68033FF09A}"/>
              </a:ext>
            </a:extLst>
          </p:cNvPr>
          <p:cNvPicPr>
            <a:picLocks noChangeAspect="1"/>
          </p:cNvPicPr>
          <p:nvPr/>
        </p:nvPicPr>
        <p:blipFill>
          <a:blip r:embed="rId5"/>
          <a:stretch>
            <a:fillRect/>
          </a:stretch>
        </p:blipFill>
        <p:spPr>
          <a:xfrm>
            <a:off x="659924" y="5054537"/>
            <a:ext cx="2565739" cy="1306387"/>
          </a:xfrm>
          <a:prstGeom prst="rect">
            <a:avLst/>
          </a:prstGeom>
        </p:spPr>
      </p:pic>
      <p:sp>
        <p:nvSpPr>
          <p:cNvPr id="23" name="TextBox 22">
            <a:extLst>
              <a:ext uri="{FF2B5EF4-FFF2-40B4-BE49-F238E27FC236}">
                <a16:creationId xmlns:a16="http://schemas.microsoft.com/office/drawing/2014/main" id="{575852C9-5F27-A61B-5130-1D4249B07119}"/>
              </a:ext>
            </a:extLst>
          </p:cNvPr>
          <p:cNvSpPr txBox="1"/>
          <p:nvPr/>
        </p:nvSpPr>
        <p:spPr>
          <a:xfrm>
            <a:off x="3598822" y="5349725"/>
            <a:ext cx="4558028" cy="646331"/>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Generate a special QR code to have students or staff record attendance with their smart device!</a:t>
            </a:r>
            <a:endParaRPr lang="en-US" dirty="0"/>
          </a:p>
        </p:txBody>
      </p:sp>
      <p:sp>
        <p:nvSpPr>
          <p:cNvPr id="5" name="TextBox 4">
            <a:extLst>
              <a:ext uri="{FF2B5EF4-FFF2-40B4-BE49-F238E27FC236}">
                <a16:creationId xmlns:a16="http://schemas.microsoft.com/office/drawing/2014/main" id="{EDD14906-523C-7169-7D1D-5C9859D6A93A}"/>
              </a:ext>
            </a:extLst>
          </p:cNvPr>
          <p:cNvSpPr txBox="1"/>
          <p:nvPr/>
        </p:nvSpPr>
        <p:spPr>
          <a:xfrm>
            <a:off x="3848099" y="427500"/>
            <a:ext cx="4572000" cy="523220"/>
          </a:xfrm>
          <a:prstGeom prst="rect">
            <a:avLst/>
          </a:prstGeom>
          <a:noFill/>
        </p:spPr>
        <p:txBody>
          <a:bodyPr wrap="square">
            <a:spAutoFit/>
          </a:bodyPr>
          <a:lstStyle/>
          <a:p>
            <a:r>
              <a:rPr lang="en-US" sz="2800" b="1" dirty="0">
                <a:solidFill>
                  <a:srgbClr val="610215"/>
                </a:solidFill>
                <a:latin typeface="Times New Roman" panose="02020603050405020304" pitchFamily="18" charset="0"/>
                <a:cs typeface="Times New Roman" panose="02020603050405020304" pitchFamily="18" charset="0"/>
              </a:rPr>
              <a:t>Batch Visits</a:t>
            </a:r>
          </a:p>
        </p:txBody>
      </p:sp>
    </p:spTree>
    <p:extLst>
      <p:ext uri="{BB962C8B-B14F-4D97-AF65-F5344CB8AC3E}">
        <p14:creationId xmlns:p14="http://schemas.microsoft.com/office/powerpoint/2010/main" val="3623064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4CB98-9376-F2E6-8EC3-33D1B6A47DF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01C6CA0-CDFF-CA48-162A-7CF9D2C2D4EE}"/>
              </a:ext>
            </a:extLst>
          </p:cNvPr>
          <p:cNvPicPr>
            <a:picLocks noChangeAspect="1"/>
          </p:cNvPicPr>
          <p:nvPr/>
        </p:nvPicPr>
        <p:blipFill>
          <a:blip r:embed="rId2"/>
          <a:stretch>
            <a:fillRect/>
          </a:stretch>
        </p:blipFill>
        <p:spPr>
          <a:xfrm>
            <a:off x="5976462" y="1749618"/>
            <a:ext cx="2423135" cy="191571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8">
            <a:extLst>
              <a:ext uri="{FF2B5EF4-FFF2-40B4-BE49-F238E27FC236}">
                <a16:creationId xmlns:a16="http://schemas.microsoft.com/office/drawing/2014/main" id="{857BFDD0-F81B-4428-4B6C-F5EA5EAB7985}"/>
              </a:ext>
            </a:extLst>
          </p:cNvPr>
          <p:cNvSpPr>
            <a:spLocks noGrp="1"/>
          </p:cNvSpPr>
          <p:nvPr>
            <p:ph idx="1"/>
          </p:nvPr>
        </p:nvSpPr>
        <p:spPr>
          <a:xfrm>
            <a:off x="356997" y="1861540"/>
            <a:ext cx="5157936" cy="1050732"/>
          </a:xfrm>
        </p:spPr>
        <p:txBody>
          <a:bodyPr>
            <a:normAutofit fontScale="92500" lnSpcReduction="10000"/>
          </a:bodyPr>
          <a:lstStyle/>
          <a:p>
            <a:pPr marL="45719" indent="0">
              <a:buNone/>
            </a:pPr>
            <a:r>
              <a:rPr lang="en-US" dirty="0">
                <a:latin typeface="Times New Roman" panose="02020603050405020304" pitchFamily="18" charset="0"/>
                <a:cs typeface="Times New Roman" panose="02020603050405020304" pitchFamily="18" charset="0"/>
              </a:rPr>
              <a:t>Reasons are used to filter out report information. Students can </a:t>
            </a:r>
            <a:r>
              <a:rPr lang="en-US" sz="2200" dirty="0">
                <a:latin typeface="Times New Roman" panose="02020603050405020304" pitchFamily="18" charset="0"/>
                <a:cs typeface="Times New Roman" panose="02020603050405020304" pitchFamily="18" charset="0"/>
              </a:rPr>
              <a:t>use reason to filter services they are looking for assistance with </a:t>
            </a:r>
            <a:r>
              <a:rPr lang="en-US" dirty="0">
                <a:latin typeface="Times New Roman" panose="02020603050405020304" pitchFamily="18" charset="0"/>
                <a:cs typeface="Times New Roman" panose="02020603050405020304" pitchFamily="18" charset="0"/>
              </a:rPr>
              <a:t>when booking appointments.</a:t>
            </a:r>
          </a:p>
        </p:txBody>
      </p:sp>
      <p:sp>
        <p:nvSpPr>
          <p:cNvPr id="7" name="TextBox 6">
            <a:extLst>
              <a:ext uri="{FF2B5EF4-FFF2-40B4-BE49-F238E27FC236}">
                <a16:creationId xmlns:a16="http://schemas.microsoft.com/office/drawing/2014/main" id="{42053880-6DB5-286A-5BEB-27FAA9F9A950}"/>
              </a:ext>
            </a:extLst>
          </p:cNvPr>
          <p:cNvSpPr txBox="1"/>
          <p:nvPr/>
        </p:nvSpPr>
        <p:spPr>
          <a:xfrm>
            <a:off x="431879" y="3123059"/>
            <a:ext cx="5540630" cy="1323439"/>
          </a:xfrm>
          <a:prstGeom prst="rect">
            <a:avLst/>
          </a:prstGeom>
          <a:noFill/>
        </p:spPr>
        <p:txBody>
          <a:bodyPr wrap="square">
            <a:spAutoFit/>
          </a:bodyPr>
          <a:lstStyle/>
          <a:p>
            <a:r>
              <a:rPr lang="en-US" sz="2000" dirty="0">
                <a:solidFill>
                  <a:schemeClr val="tx2"/>
                </a:solidFill>
                <a:latin typeface="Times New Roman" panose="02020603050405020304" pitchFamily="18" charset="0"/>
                <a:cs typeface="Times New Roman" panose="02020603050405020304" pitchFamily="18" charset="0"/>
              </a:rPr>
              <a:t>Reasons can be grouped into categories to further streamline reasons students are booking a session. At the same time, it will allow a subcategory of reasons to appear for more detailed reports.</a:t>
            </a:r>
            <a:endParaRPr lang="en-US" sz="2000" dirty="0">
              <a:solidFill>
                <a:schemeClr val="tx2"/>
              </a:solidFill>
            </a:endParaRPr>
          </a:p>
        </p:txBody>
      </p:sp>
      <p:pic>
        <p:nvPicPr>
          <p:cNvPr id="9" name="Picture 8">
            <a:extLst>
              <a:ext uri="{FF2B5EF4-FFF2-40B4-BE49-F238E27FC236}">
                <a16:creationId xmlns:a16="http://schemas.microsoft.com/office/drawing/2014/main" id="{8504575D-C303-F86F-0850-B668A2089C56}"/>
              </a:ext>
            </a:extLst>
          </p:cNvPr>
          <p:cNvPicPr>
            <a:picLocks noChangeAspect="1"/>
          </p:cNvPicPr>
          <p:nvPr/>
        </p:nvPicPr>
        <p:blipFill>
          <a:blip r:embed="rId3"/>
          <a:stretch>
            <a:fillRect/>
          </a:stretch>
        </p:blipFill>
        <p:spPr>
          <a:xfrm>
            <a:off x="5972509" y="4075078"/>
            <a:ext cx="2559188" cy="2271222"/>
          </a:xfrm>
          <a:prstGeom prst="rect">
            <a:avLst/>
          </a:prstGeom>
          <a:ln w="3175">
            <a:solidFill>
              <a:schemeClr val="tx1"/>
            </a:solidFill>
          </a:ln>
        </p:spPr>
      </p:pic>
      <p:pic>
        <p:nvPicPr>
          <p:cNvPr id="11" name="Picture 10">
            <a:extLst>
              <a:ext uri="{FF2B5EF4-FFF2-40B4-BE49-F238E27FC236}">
                <a16:creationId xmlns:a16="http://schemas.microsoft.com/office/drawing/2014/main" id="{D735E600-477C-7768-DF4C-D69C055C7B73}"/>
              </a:ext>
            </a:extLst>
          </p:cNvPr>
          <p:cNvPicPr>
            <a:picLocks noChangeAspect="1"/>
          </p:cNvPicPr>
          <p:nvPr/>
        </p:nvPicPr>
        <p:blipFill>
          <a:blip r:embed="rId4"/>
          <a:srcRect t="-236" r="16686"/>
          <a:stretch/>
        </p:blipFill>
        <p:spPr>
          <a:xfrm>
            <a:off x="1016583" y="4571739"/>
            <a:ext cx="3162300" cy="1628348"/>
          </a:xfrm>
          <a:prstGeom prst="rect">
            <a:avLst/>
          </a:prstGeom>
          <a:ln w="3175">
            <a:solidFill>
              <a:schemeClr val="tx1"/>
            </a:solidFill>
          </a:ln>
        </p:spPr>
      </p:pic>
      <p:sp>
        <p:nvSpPr>
          <p:cNvPr id="12" name="Arrow: Notched Right 11">
            <a:extLst>
              <a:ext uri="{FF2B5EF4-FFF2-40B4-BE49-F238E27FC236}">
                <a16:creationId xmlns:a16="http://schemas.microsoft.com/office/drawing/2014/main" id="{15270B6E-CE55-4CDC-96BE-EDF74DBCF086}"/>
              </a:ext>
            </a:extLst>
          </p:cNvPr>
          <p:cNvSpPr/>
          <p:nvPr/>
        </p:nvSpPr>
        <p:spPr>
          <a:xfrm>
            <a:off x="4492574" y="5210689"/>
            <a:ext cx="1123950" cy="466725"/>
          </a:xfrm>
          <a:prstGeom prst="notchedRightArrow">
            <a:avLst/>
          </a:prstGeom>
          <a:solidFill>
            <a:srgbClr val="B80404"/>
          </a:solidFill>
          <a:ln>
            <a:solidFill>
              <a:srgbClr val="B80404"/>
            </a:solid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615EAA5-B1CD-9479-22ED-605B8D553D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983" y="1749618"/>
            <a:ext cx="322028" cy="322028"/>
          </a:xfrm>
          <a:prstGeom prst="rect">
            <a:avLst/>
          </a:prstGeom>
        </p:spPr>
      </p:pic>
      <p:pic>
        <p:nvPicPr>
          <p:cNvPr id="5" name="Picture 4">
            <a:extLst>
              <a:ext uri="{FF2B5EF4-FFF2-40B4-BE49-F238E27FC236}">
                <a16:creationId xmlns:a16="http://schemas.microsoft.com/office/drawing/2014/main" id="{6A63215C-F56C-7E49-DBB6-D5C94B6144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983" y="3106972"/>
            <a:ext cx="322028" cy="322028"/>
          </a:xfrm>
          <a:prstGeom prst="rect">
            <a:avLst/>
          </a:prstGeom>
        </p:spPr>
      </p:pic>
      <p:sp>
        <p:nvSpPr>
          <p:cNvPr id="8" name="TextBox 7">
            <a:extLst>
              <a:ext uri="{FF2B5EF4-FFF2-40B4-BE49-F238E27FC236}">
                <a16:creationId xmlns:a16="http://schemas.microsoft.com/office/drawing/2014/main" id="{E14B7A8F-E844-DC79-DAFB-305C504A776C}"/>
              </a:ext>
            </a:extLst>
          </p:cNvPr>
          <p:cNvSpPr txBox="1"/>
          <p:nvPr/>
        </p:nvSpPr>
        <p:spPr>
          <a:xfrm>
            <a:off x="4338946" y="574129"/>
            <a:ext cx="1431205" cy="523220"/>
          </a:xfrm>
          <a:prstGeom prst="rect">
            <a:avLst/>
          </a:prstGeom>
          <a:noFill/>
        </p:spPr>
        <p:txBody>
          <a:bodyPr wrap="square">
            <a:spAutoFit/>
          </a:bodyPr>
          <a:lstStyle/>
          <a:p>
            <a:r>
              <a:rPr lang="en-US" sz="2800" b="1" dirty="0">
                <a:solidFill>
                  <a:srgbClr val="610215"/>
                </a:solidFill>
                <a:latin typeface="Times New Roman" panose="02020603050405020304" pitchFamily="18" charset="0"/>
                <a:cs typeface="Times New Roman" panose="02020603050405020304" pitchFamily="18" charset="0"/>
              </a:rPr>
              <a:t>Reasons</a:t>
            </a:r>
            <a:endParaRPr lang="en-US" sz="1800" b="1" dirty="0">
              <a:solidFill>
                <a:srgbClr val="61021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9493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3CB5-0F90-272F-CC25-F28DF6DB8BE7}"/>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49010B6E-C627-D0E9-FFA6-38942138966D}"/>
              </a:ext>
            </a:extLst>
          </p:cNvPr>
          <p:cNvSpPr txBox="1"/>
          <p:nvPr/>
        </p:nvSpPr>
        <p:spPr>
          <a:xfrm>
            <a:off x="2702851" y="639494"/>
            <a:ext cx="4235435" cy="584775"/>
          </a:xfrm>
          <a:prstGeom prst="rect">
            <a:avLst/>
          </a:prstGeom>
          <a:noFill/>
        </p:spPr>
        <p:txBody>
          <a:bodyPr wrap="square">
            <a:spAutoFit/>
          </a:bodyPr>
          <a:lstStyle/>
          <a:p>
            <a:r>
              <a:rPr lang="en-US" sz="3200" b="1" dirty="0">
                <a:solidFill>
                  <a:srgbClr val="610215"/>
                </a:solidFill>
                <a:latin typeface="Times New Roman" panose="02020603050405020304" pitchFamily="18" charset="0"/>
                <a:cs typeface="Times New Roman" panose="02020603050405020304" pitchFamily="18" charset="0"/>
              </a:rPr>
              <a:t>Appointment Display</a:t>
            </a:r>
          </a:p>
        </p:txBody>
      </p:sp>
      <p:pic>
        <p:nvPicPr>
          <p:cNvPr id="3" name="Picture 2">
            <a:extLst>
              <a:ext uri="{FF2B5EF4-FFF2-40B4-BE49-F238E27FC236}">
                <a16:creationId xmlns:a16="http://schemas.microsoft.com/office/drawing/2014/main" id="{10C1B4D5-0E7F-6BAE-76E3-960DB4C19B22}"/>
              </a:ext>
            </a:extLst>
          </p:cNvPr>
          <p:cNvPicPr>
            <a:picLocks noChangeAspect="1"/>
          </p:cNvPicPr>
          <p:nvPr/>
        </p:nvPicPr>
        <p:blipFill>
          <a:blip r:embed="rId2"/>
          <a:stretch>
            <a:fillRect/>
          </a:stretch>
        </p:blipFill>
        <p:spPr>
          <a:xfrm>
            <a:off x="4916182" y="2823261"/>
            <a:ext cx="3891973" cy="1890554"/>
          </a:xfrm>
          <a:prstGeom prst="rect">
            <a:avLst/>
          </a:prstGeom>
          <a:ln w="3175">
            <a:solidFill>
              <a:schemeClr val="tx1"/>
            </a:solidFill>
          </a:ln>
        </p:spPr>
      </p:pic>
      <p:sp>
        <p:nvSpPr>
          <p:cNvPr id="4" name="TextBox 3">
            <a:extLst>
              <a:ext uri="{FF2B5EF4-FFF2-40B4-BE49-F238E27FC236}">
                <a16:creationId xmlns:a16="http://schemas.microsoft.com/office/drawing/2014/main" id="{91D763A2-5307-FE0D-EE41-09804902B382}"/>
              </a:ext>
            </a:extLst>
          </p:cNvPr>
          <p:cNvSpPr txBox="1"/>
          <p:nvPr/>
        </p:nvSpPr>
        <p:spPr>
          <a:xfrm>
            <a:off x="584547" y="1536699"/>
            <a:ext cx="5832946" cy="1200329"/>
          </a:xfrm>
          <a:prstGeom prst="rect">
            <a:avLst/>
          </a:prstGeom>
          <a:noFill/>
        </p:spPr>
        <p:txBody>
          <a:bodyPr wrap="square">
            <a:spAutoFit/>
          </a:bodyPr>
          <a:lstStyle/>
          <a:p>
            <a:r>
              <a:rPr lang="en-US" dirty="0">
                <a:solidFill>
                  <a:schemeClr val="tx2"/>
                </a:solidFill>
                <a:latin typeface="Times New Roman" panose="02020603050405020304" pitchFamily="18" charset="0"/>
                <a:cs typeface="Times New Roman" panose="02020603050405020304" pitchFamily="18" charset="0"/>
              </a:rPr>
              <a:t>The appointment display widget will display for both students and staff when they log into their dashboard.</a:t>
            </a:r>
          </a:p>
          <a:p>
            <a:r>
              <a:rPr lang="en-US" dirty="0">
                <a:solidFill>
                  <a:schemeClr val="tx2"/>
                </a:solidFill>
                <a:latin typeface="Times New Roman" panose="02020603050405020304" pitchFamily="18" charset="0"/>
                <a:cs typeface="Times New Roman" panose="02020603050405020304" pitchFamily="18" charset="0"/>
              </a:rPr>
              <a:t>This shows future appointments, and will also display the information of canceled appointments. </a:t>
            </a:r>
            <a:endParaRPr lang="en-US" dirty="0">
              <a:solidFill>
                <a:schemeClr val="tx2"/>
              </a:solidFill>
            </a:endParaRPr>
          </a:p>
        </p:txBody>
      </p:sp>
      <p:sp>
        <p:nvSpPr>
          <p:cNvPr id="6" name="TextBox 5">
            <a:extLst>
              <a:ext uri="{FF2B5EF4-FFF2-40B4-BE49-F238E27FC236}">
                <a16:creationId xmlns:a16="http://schemas.microsoft.com/office/drawing/2014/main" id="{D280CB65-7461-293A-7F93-F2035178C19A}"/>
              </a:ext>
            </a:extLst>
          </p:cNvPr>
          <p:cNvSpPr txBox="1"/>
          <p:nvPr/>
        </p:nvSpPr>
        <p:spPr>
          <a:xfrm>
            <a:off x="584547" y="3337421"/>
            <a:ext cx="3987453" cy="923330"/>
          </a:xfrm>
          <a:prstGeom prst="rect">
            <a:avLst/>
          </a:prstGeom>
          <a:noFill/>
        </p:spPr>
        <p:txBody>
          <a:bodyPr wrap="square">
            <a:spAutoFit/>
          </a:bodyPr>
          <a:lstStyle/>
          <a:p>
            <a:r>
              <a:rPr lang="en-US" dirty="0">
                <a:solidFill>
                  <a:schemeClr val="tx2"/>
                </a:solidFill>
                <a:latin typeface="Times New Roman" panose="02020603050405020304" pitchFamily="18" charset="0"/>
                <a:cs typeface="Times New Roman" panose="02020603050405020304" pitchFamily="18" charset="0"/>
              </a:rPr>
              <a:t>The details that are displayed are based on the HTML and TWIG coding that is constructed in your profile preferences. </a:t>
            </a:r>
            <a:endParaRPr lang="en-US" dirty="0">
              <a:solidFill>
                <a:schemeClr val="tx2"/>
              </a:solidFill>
            </a:endParaRPr>
          </a:p>
        </p:txBody>
      </p:sp>
      <p:sp>
        <p:nvSpPr>
          <p:cNvPr id="8" name="TextBox 7">
            <a:extLst>
              <a:ext uri="{FF2B5EF4-FFF2-40B4-BE49-F238E27FC236}">
                <a16:creationId xmlns:a16="http://schemas.microsoft.com/office/drawing/2014/main" id="{B2A7BEC6-8DAB-7147-C3BC-6E3DEA8E9675}"/>
              </a:ext>
            </a:extLst>
          </p:cNvPr>
          <p:cNvSpPr txBox="1"/>
          <p:nvPr/>
        </p:nvSpPr>
        <p:spPr>
          <a:xfrm>
            <a:off x="584547" y="4836577"/>
            <a:ext cx="5832947" cy="923330"/>
          </a:xfrm>
          <a:prstGeom prst="rect">
            <a:avLst/>
          </a:prstGeom>
          <a:noFill/>
        </p:spPr>
        <p:txBody>
          <a:bodyPr wrap="square">
            <a:spAutoFit/>
          </a:bodyPr>
          <a:lstStyle/>
          <a:p>
            <a:r>
              <a:rPr lang="en-US" dirty="0">
                <a:solidFill>
                  <a:schemeClr val="tx2"/>
                </a:solidFill>
                <a:latin typeface="Times New Roman" panose="02020603050405020304" pitchFamily="18" charset="0"/>
                <a:cs typeface="Times New Roman" panose="02020603050405020304" pitchFamily="18" charset="0"/>
              </a:rPr>
              <a:t>Online appointments will allow students to join the virtual session from their dashboard based on the profile preferences threshold for </a:t>
            </a:r>
            <a:r>
              <a:rPr lang="en-US" dirty="0">
                <a:solidFill>
                  <a:schemeClr val="tx2"/>
                </a:solidFill>
              </a:rPr>
              <a:t>entry into online appointment session.</a:t>
            </a:r>
          </a:p>
        </p:txBody>
      </p:sp>
      <p:pic>
        <p:nvPicPr>
          <p:cNvPr id="9" name="Picture 8">
            <a:extLst>
              <a:ext uri="{FF2B5EF4-FFF2-40B4-BE49-F238E27FC236}">
                <a16:creationId xmlns:a16="http://schemas.microsoft.com/office/drawing/2014/main" id="{BBF38E6E-F078-37D9-07A1-F8E45E8CE4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338" y="1510000"/>
            <a:ext cx="322028" cy="322028"/>
          </a:xfrm>
          <a:prstGeom prst="rect">
            <a:avLst/>
          </a:prstGeom>
        </p:spPr>
      </p:pic>
      <p:pic>
        <p:nvPicPr>
          <p:cNvPr id="10" name="Picture 9">
            <a:extLst>
              <a:ext uri="{FF2B5EF4-FFF2-40B4-BE49-F238E27FC236}">
                <a16:creationId xmlns:a16="http://schemas.microsoft.com/office/drawing/2014/main" id="{21A08B75-B546-EBAD-9D39-1D4564946C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338" y="3321455"/>
            <a:ext cx="322028" cy="322028"/>
          </a:xfrm>
          <a:prstGeom prst="rect">
            <a:avLst/>
          </a:prstGeom>
        </p:spPr>
      </p:pic>
      <p:pic>
        <p:nvPicPr>
          <p:cNvPr id="11" name="Picture 10">
            <a:extLst>
              <a:ext uri="{FF2B5EF4-FFF2-40B4-BE49-F238E27FC236}">
                <a16:creationId xmlns:a16="http://schemas.microsoft.com/office/drawing/2014/main" id="{DD3ED9C8-CB22-AB8C-7956-3FF1C56B24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338" y="4777548"/>
            <a:ext cx="322028" cy="322028"/>
          </a:xfrm>
          <a:prstGeom prst="rect">
            <a:avLst/>
          </a:prstGeom>
        </p:spPr>
      </p:pic>
    </p:spTree>
    <p:extLst>
      <p:ext uri="{BB962C8B-B14F-4D97-AF65-F5344CB8AC3E}">
        <p14:creationId xmlns:p14="http://schemas.microsoft.com/office/powerpoint/2010/main" val="1333343727"/>
      </p:ext>
    </p:extLst>
  </p:cSld>
  <p:clrMapOvr>
    <a:masterClrMapping/>
  </p:clrMapOvr>
  <p:transition spd="slow">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837B5-FB18-BB6F-3633-B237BB62F760}"/>
            </a:ext>
          </a:extLst>
        </p:cNvPr>
        <p:cNvGrpSpPr/>
        <p:nvPr/>
      </p:nvGrpSpPr>
      <p:grpSpPr>
        <a:xfrm>
          <a:off x="0" y="0"/>
          <a:ext cx="0" cy="0"/>
          <a:chOff x="0" y="0"/>
          <a:chExt cx="0" cy="0"/>
        </a:xfrm>
      </p:grpSpPr>
      <p:pic>
        <p:nvPicPr>
          <p:cNvPr id="44" name="Picture 43">
            <a:extLst>
              <a:ext uri="{FF2B5EF4-FFF2-40B4-BE49-F238E27FC236}">
                <a16:creationId xmlns:a16="http://schemas.microsoft.com/office/drawing/2014/main" id="{BA90C82D-AFF1-F949-D004-4377384C1DCC}"/>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94073" y="2315429"/>
            <a:ext cx="602482" cy="629104"/>
          </a:xfrm>
          <a:prstGeom prst="rect">
            <a:avLst/>
          </a:prstGeom>
        </p:spPr>
      </p:pic>
      <p:sp>
        <p:nvSpPr>
          <p:cNvPr id="12" name="TextBox 11">
            <a:extLst>
              <a:ext uri="{FF2B5EF4-FFF2-40B4-BE49-F238E27FC236}">
                <a16:creationId xmlns:a16="http://schemas.microsoft.com/office/drawing/2014/main" id="{42403692-3546-1F11-5096-E2826EE2F2AD}"/>
              </a:ext>
            </a:extLst>
          </p:cNvPr>
          <p:cNvSpPr txBox="1"/>
          <p:nvPr/>
        </p:nvSpPr>
        <p:spPr>
          <a:xfrm>
            <a:off x="3935418" y="491547"/>
            <a:ext cx="1273161" cy="584775"/>
          </a:xfrm>
          <a:prstGeom prst="rect">
            <a:avLst/>
          </a:prstGeom>
          <a:noFill/>
        </p:spPr>
        <p:txBody>
          <a:bodyPr wrap="square">
            <a:spAutoFit/>
          </a:bodyPr>
          <a:lstStyle/>
          <a:p>
            <a:r>
              <a:rPr lang="en-US" sz="3200" b="1" dirty="0">
                <a:solidFill>
                  <a:srgbClr val="610215"/>
                </a:solidFill>
                <a:latin typeface="Times New Roman" panose="02020603050405020304" pitchFamily="18" charset="0"/>
                <a:cs typeface="Times New Roman" panose="02020603050405020304" pitchFamily="18" charset="0"/>
              </a:rPr>
              <a:t>Lists</a:t>
            </a:r>
            <a:endParaRPr lang="en-US" sz="2800" b="1" dirty="0">
              <a:ln w="9525">
                <a:solidFill>
                  <a:schemeClr val="bg1"/>
                </a:solidFill>
                <a:prstDash val="solid"/>
              </a:ln>
              <a:solidFill>
                <a:srgbClr val="8D182B"/>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22" name="Flowchart: Terminator 21">
            <a:extLst>
              <a:ext uri="{FF2B5EF4-FFF2-40B4-BE49-F238E27FC236}">
                <a16:creationId xmlns:a16="http://schemas.microsoft.com/office/drawing/2014/main" id="{857CB886-3916-D95C-A9AB-D00439D9F765}"/>
              </a:ext>
            </a:extLst>
          </p:cNvPr>
          <p:cNvSpPr/>
          <p:nvPr/>
        </p:nvSpPr>
        <p:spPr>
          <a:xfrm>
            <a:off x="5767386" y="1481133"/>
            <a:ext cx="2390775" cy="942975"/>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Dynamic List</a:t>
            </a:r>
            <a:endParaRPr lang="en-US" dirty="0">
              <a:latin typeface="Times New Roman" panose="02020603050405020304" pitchFamily="18" charset="0"/>
              <a:cs typeface="Times New Roman" panose="02020603050405020304" pitchFamily="18" charset="0"/>
            </a:endParaRPr>
          </a:p>
        </p:txBody>
      </p:sp>
      <p:sp>
        <p:nvSpPr>
          <p:cNvPr id="23" name="Flowchart: Terminator 22">
            <a:extLst>
              <a:ext uri="{FF2B5EF4-FFF2-40B4-BE49-F238E27FC236}">
                <a16:creationId xmlns:a16="http://schemas.microsoft.com/office/drawing/2014/main" id="{FFB8612F-2C76-BDEA-0769-EB08B3972587}"/>
              </a:ext>
            </a:extLst>
          </p:cNvPr>
          <p:cNvSpPr/>
          <p:nvPr/>
        </p:nvSpPr>
        <p:spPr>
          <a:xfrm>
            <a:off x="3350630" y="3706947"/>
            <a:ext cx="2390775" cy="942975"/>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Watch List</a:t>
            </a:r>
          </a:p>
        </p:txBody>
      </p:sp>
      <p:sp>
        <p:nvSpPr>
          <p:cNvPr id="24" name="Flowchart: Terminator 23">
            <a:extLst>
              <a:ext uri="{FF2B5EF4-FFF2-40B4-BE49-F238E27FC236}">
                <a16:creationId xmlns:a16="http://schemas.microsoft.com/office/drawing/2014/main" id="{2346AB88-269F-0913-B559-A884C15DB072}"/>
              </a:ext>
            </a:extLst>
          </p:cNvPr>
          <p:cNvSpPr/>
          <p:nvPr/>
        </p:nvSpPr>
        <p:spPr>
          <a:xfrm>
            <a:off x="528638" y="1481134"/>
            <a:ext cx="2390775" cy="942975"/>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Static List</a:t>
            </a:r>
            <a:endParaRPr lang="en-US"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C6ADBD33-F2DC-B902-3CEE-06D24B1D9402}"/>
              </a:ext>
            </a:extLst>
          </p:cNvPr>
          <p:cNvSpPr txBox="1"/>
          <p:nvPr/>
        </p:nvSpPr>
        <p:spPr>
          <a:xfrm>
            <a:off x="528638" y="2424109"/>
            <a:ext cx="2566987" cy="1754326"/>
          </a:xfrm>
          <a:prstGeom prst="rect">
            <a:avLst/>
          </a:prstGeom>
          <a:noFill/>
        </p:spPr>
        <p:txBody>
          <a:bodyPr wrap="square" rtlCol="0">
            <a:spAutoFit/>
          </a:bodyPr>
          <a:lstStyle/>
          <a:p>
            <a:r>
              <a:rPr lang="en-US" dirty="0">
                <a:solidFill>
                  <a:schemeClr val="tx2"/>
                </a:solidFill>
                <a:latin typeface="Times New Roman" panose="02020603050405020304" pitchFamily="18" charset="0"/>
                <a:cs typeface="Times New Roman" panose="02020603050405020304" pitchFamily="18" charset="0"/>
              </a:rPr>
              <a:t>Lists of students that are manually created using a value field. An example would be to search for students based on ID number or email address.</a:t>
            </a:r>
          </a:p>
        </p:txBody>
      </p:sp>
      <p:sp>
        <p:nvSpPr>
          <p:cNvPr id="29" name="TextBox 28">
            <a:extLst>
              <a:ext uri="{FF2B5EF4-FFF2-40B4-BE49-F238E27FC236}">
                <a16:creationId xmlns:a16="http://schemas.microsoft.com/office/drawing/2014/main" id="{9A455A49-3C1D-AE8C-079B-65AA3CCB61A5}"/>
              </a:ext>
            </a:extLst>
          </p:cNvPr>
          <p:cNvSpPr txBox="1"/>
          <p:nvPr/>
        </p:nvSpPr>
        <p:spPr>
          <a:xfrm>
            <a:off x="5911530" y="2420005"/>
            <a:ext cx="3205162" cy="1754326"/>
          </a:xfrm>
          <a:prstGeom prst="rect">
            <a:avLst/>
          </a:prstGeom>
          <a:noFill/>
        </p:spPr>
        <p:txBody>
          <a:bodyPr wrap="square" rtlCol="0">
            <a:spAutoFit/>
          </a:bodyPr>
          <a:lstStyle/>
          <a:p>
            <a:r>
              <a:rPr lang="en-US" dirty="0">
                <a:solidFill>
                  <a:schemeClr val="tx2"/>
                </a:solidFill>
                <a:latin typeface="Times New Roman" panose="02020603050405020304" pitchFamily="18" charset="0"/>
                <a:cs typeface="Times New Roman" panose="02020603050405020304" pitchFamily="18" charset="0"/>
              </a:rPr>
              <a:t>Lists of students that are automatically added or removed from a list based off a student search. An example would be students in a specific sport or an assigned advisor. </a:t>
            </a:r>
          </a:p>
        </p:txBody>
      </p:sp>
      <p:sp>
        <p:nvSpPr>
          <p:cNvPr id="31" name="TextBox 30">
            <a:extLst>
              <a:ext uri="{FF2B5EF4-FFF2-40B4-BE49-F238E27FC236}">
                <a16:creationId xmlns:a16="http://schemas.microsoft.com/office/drawing/2014/main" id="{E54EE529-BA30-00C9-3FC2-A1693784F54C}"/>
              </a:ext>
            </a:extLst>
          </p:cNvPr>
          <p:cNvSpPr txBox="1"/>
          <p:nvPr/>
        </p:nvSpPr>
        <p:spPr>
          <a:xfrm>
            <a:off x="2752725" y="4757739"/>
            <a:ext cx="3976688" cy="1754326"/>
          </a:xfrm>
          <a:prstGeom prst="rect">
            <a:avLst/>
          </a:prstGeom>
          <a:noFill/>
        </p:spPr>
        <p:txBody>
          <a:bodyPr wrap="square">
            <a:spAutoFit/>
          </a:bodyPr>
          <a:lstStyle/>
          <a:p>
            <a:r>
              <a:rPr lang="en-US" dirty="0">
                <a:solidFill>
                  <a:schemeClr val="tx2"/>
                </a:solidFill>
                <a:latin typeface="Times New Roman" panose="02020603050405020304" pitchFamily="18" charset="0"/>
                <a:cs typeface="Times New Roman" panose="02020603050405020304" pitchFamily="18" charset="0"/>
              </a:rPr>
              <a:t>A color identifier that is added to an existing list. This color dot can display in multiple areas of the system such as student listing, login for a visit, scheduling an appointment, displaying in dashboard listing and more. </a:t>
            </a:r>
            <a:endParaRPr lang="en-US" dirty="0">
              <a:solidFill>
                <a:schemeClr val="tx2"/>
              </a:solidFill>
            </a:endParaRPr>
          </a:p>
        </p:txBody>
      </p:sp>
      <p:pic>
        <p:nvPicPr>
          <p:cNvPr id="40" name="Picture 39">
            <a:extLst>
              <a:ext uri="{FF2B5EF4-FFF2-40B4-BE49-F238E27FC236}">
                <a16:creationId xmlns:a16="http://schemas.microsoft.com/office/drawing/2014/main" id="{69DE5A01-0A8A-0F0C-D30D-CAAEE2BC22C5}"/>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7308" y="2258284"/>
            <a:ext cx="547098" cy="589686"/>
          </a:xfrm>
          <a:prstGeom prst="rect">
            <a:avLst/>
          </a:prstGeom>
        </p:spPr>
      </p:pic>
      <p:pic>
        <p:nvPicPr>
          <p:cNvPr id="46" name="Picture 45">
            <a:extLst>
              <a:ext uri="{FF2B5EF4-FFF2-40B4-BE49-F238E27FC236}">
                <a16:creationId xmlns:a16="http://schemas.microsoft.com/office/drawing/2014/main" id="{F90B2FA5-9650-3B52-DBF3-429B028E60E1}"/>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261937" y="4664866"/>
            <a:ext cx="559844" cy="559844"/>
          </a:xfrm>
          <a:prstGeom prst="rect">
            <a:avLst/>
          </a:prstGeom>
        </p:spPr>
      </p:pic>
    </p:spTree>
    <p:extLst>
      <p:ext uri="{BB962C8B-B14F-4D97-AF65-F5344CB8AC3E}">
        <p14:creationId xmlns:p14="http://schemas.microsoft.com/office/powerpoint/2010/main" val="38040076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98305-A6DF-13DB-C087-287D81E8EBB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83C3FA9-0CB4-92DB-D605-3F0492F4A8DC}"/>
              </a:ext>
            </a:extLst>
          </p:cNvPr>
          <p:cNvPicPr>
            <a:picLocks noChangeAspect="1"/>
          </p:cNvPicPr>
          <p:nvPr/>
        </p:nvPicPr>
        <p:blipFill>
          <a:blip r:embed="rId2"/>
          <a:stretch>
            <a:fillRect/>
          </a:stretch>
        </p:blipFill>
        <p:spPr>
          <a:xfrm>
            <a:off x="4372805" y="2003375"/>
            <a:ext cx="4519445" cy="335719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F3BC7E4B-AC49-6AEF-78CB-F6E374F9C6D3}"/>
              </a:ext>
            </a:extLst>
          </p:cNvPr>
          <p:cNvSpPr txBox="1"/>
          <p:nvPr/>
        </p:nvSpPr>
        <p:spPr>
          <a:xfrm>
            <a:off x="412764" y="1563800"/>
            <a:ext cx="3558168" cy="2031325"/>
          </a:xfrm>
          <a:prstGeom prst="rect">
            <a:avLst/>
          </a:prstGeom>
          <a:noFill/>
        </p:spPr>
        <p:txBody>
          <a:bodyPr wrap="square">
            <a:spAutoFit/>
          </a:bodyPr>
          <a:lstStyle/>
          <a:p>
            <a:r>
              <a:rPr lang="en-US" dirty="0">
                <a:solidFill>
                  <a:schemeClr val="tx2"/>
                </a:solidFill>
                <a:latin typeface="Times New Roman" panose="02020603050405020304" pitchFamily="18" charset="0"/>
                <a:cs typeface="Times New Roman" panose="02020603050405020304" pitchFamily="18" charset="0"/>
              </a:rPr>
              <a:t>Course Lists are used to identify the subjects offered by a consultant, center, and even availability. </a:t>
            </a:r>
          </a:p>
          <a:p>
            <a:endParaRPr lang="en-US" dirty="0">
              <a:latin typeface="Times New Roman" panose="02020603050405020304" pitchFamily="18" charset="0"/>
              <a:cs typeface="Times New Roman" panose="02020603050405020304" pitchFamily="18" charset="0"/>
            </a:endParaRPr>
          </a:p>
          <a:p>
            <a:r>
              <a:rPr lang="en-US" dirty="0">
                <a:solidFill>
                  <a:schemeClr val="tx2"/>
                </a:solidFill>
                <a:latin typeface="Times New Roman" panose="02020603050405020304" pitchFamily="18" charset="0"/>
                <a:cs typeface="Times New Roman" panose="02020603050405020304" pitchFamily="18" charset="0"/>
              </a:rPr>
              <a:t>It also specifies the subjects for which a consultant or center does not provide services.</a:t>
            </a:r>
          </a:p>
        </p:txBody>
      </p:sp>
      <p:sp>
        <p:nvSpPr>
          <p:cNvPr id="6" name="TextBox 5">
            <a:extLst>
              <a:ext uri="{FF2B5EF4-FFF2-40B4-BE49-F238E27FC236}">
                <a16:creationId xmlns:a16="http://schemas.microsoft.com/office/drawing/2014/main" id="{A98449D1-A2AB-EC4E-3DBF-E3C939739D22}"/>
              </a:ext>
            </a:extLst>
          </p:cNvPr>
          <p:cNvSpPr txBox="1"/>
          <p:nvPr/>
        </p:nvSpPr>
        <p:spPr>
          <a:xfrm>
            <a:off x="473412" y="4111277"/>
            <a:ext cx="3729471" cy="1477328"/>
          </a:xfrm>
          <a:prstGeom prst="rect">
            <a:avLst/>
          </a:prstGeom>
          <a:noFill/>
        </p:spPr>
        <p:txBody>
          <a:bodyPr wrap="square">
            <a:spAutoFit/>
          </a:bodyPr>
          <a:lstStyle/>
          <a:p>
            <a:pPr marL="45719" indent="0">
              <a:buNone/>
            </a:pPr>
            <a:r>
              <a:rPr lang="en-US" dirty="0">
                <a:solidFill>
                  <a:schemeClr val="tx2"/>
                </a:solidFill>
                <a:latin typeface="Times New Roman" panose="02020603050405020304" pitchFamily="18" charset="0"/>
                <a:cs typeface="Times New Roman" panose="02020603050405020304" pitchFamily="18" charset="0"/>
              </a:rPr>
              <a:t>Wildcards (*) are used to define the rest of a statement. </a:t>
            </a:r>
          </a:p>
          <a:p>
            <a:pPr marL="45719" indent="0">
              <a:buNone/>
            </a:pPr>
            <a:r>
              <a:rPr lang="en-US" dirty="0">
                <a:solidFill>
                  <a:schemeClr val="tx2"/>
                </a:solidFill>
                <a:latin typeface="Times New Roman" panose="02020603050405020304" pitchFamily="18" charset="0"/>
                <a:cs typeface="Times New Roman" panose="02020603050405020304" pitchFamily="18" charset="0"/>
              </a:rPr>
              <a:t>For example, ENG* means that all ENGLISH courses are offered by this course list. </a:t>
            </a:r>
          </a:p>
        </p:txBody>
      </p:sp>
      <p:pic>
        <p:nvPicPr>
          <p:cNvPr id="7" name="Picture 6">
            <a:extLst>
              <a:ext uri="{FF2B5EF4-FFF2-40B4-BE49-F238E27FC236}">
                <a16:creationId xmlns:a16="http://schemas.microsoft.com/office/drawing/2014/main" id="{40EFD619-FF3B-9377-B1B6-3A40C256C8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650" y="1531375"/>
            <a:ext cx="322028" cy="322028"/>
          </a:xfrm>
          <a:prstGeom prst="rect">
            <a:avLst/>
          </a:prstGeom>
        </p:spPr>
      </p:pic>
      <p:pic>
        <p:nvPicPr>
          <p:cNvPr id="9" name="Picture 8">
            <a:extLst>
              <a:ext uri="{FF2B5EF4-FFF2-40B4-BE49-F238E27FC236}">
                <a16:creationId xmlns:a16="http://schemas.microsoft.com/office/drawing/2014/main" id="{952BA34B-86C3-AE55-C0E8-61ADC00E48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750" y="4115057"/>
            <a:ext cx="322028" cy="322028"/>
          </a:xfrm>
          <a:prstGeom prst="rect">
            <a:avLst/>
          </a:prstGeom>
        </p:spPr>
      </p:pic>
      <p:sp>
        <p:nvSpPr>
          <p:cNvPr id="13" name="TextBox 12">
            <a:extLst>
              <a:ext uri="{FF2B5EF4-FFF2-40B4-BE49-F238E27FC236}">
                <a16:creationId xmlns:a16="http://schemas.microsoft.com/office/drawing/2014/main" id="{113AA8E2-CBC9-BE56-8DBA-CD79803D72DE}"/>
              </a:ext>
            </a:extLst>
          </p:cNvPr>
          <p:cNvSpPr txBox="1"/>
          <p:nvPr/>
        </p:nvSpPr>
        <p:spPr>
          <a:xfrm>
            <a:off x="3234534" y="720949"/>
            <a:ext cx="2674932" cy="584775"/>
          </a:xfrm>
          <a:prstGeom prst="rect">
            <a:avLst/>
          </a:prstGeom>
          <a:noFill/>
        </p:spPr>
        <p:txBody>
          <a:bodyPr wrap="square">
            <a:spAutoFit/>
          </a:bodyPr>
          <a:lstStyle/>
          <a:p>
            <a:r>
              <a:rPr lang="en-US" sz="3200" b="1" dirty="0">
                <a:solidFill>
                  <a:srgbClr val="610215"/>
                </a:solidFill>
                <a:latin typeface="Times New Roman" panose="02020603050405020304" pitchFamily="18" charset="0"/>
                <a:cs typeface="Times New Roman" panose="02020603050405020304" pitchFamily="18" charset="0"/>
              </a:rPr>
              <a:t>Course Lists</a:t>
            </a:r>
          </a:p>
        </p:txBody>
      </p:sp>
    </p:spTree>
    <p:extLst>
      <p:ext uri="{BB962C8B-B14F-4D97-AF65-F5344CB8AC3E}">
        <p14:creationId xmlns:p14="http://schemas.microsoft.com/office/powerpoint/2010/main" val="2658805097"/>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3A899-EE0B-B30B-9226-937AA474F36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CC2EC73-7730-9D9A-DFA8-B6CF33EB0E0B}"/>
              </a:ext>
            </a:extLst>
          </p:cNvPr>
          <p:cNvPicPr>
            <a:picLocks noChangeAspect="1"/>
          </p:cNvPicPr>
          <p:nvPr/>
        </p:nvPicPr>
        <p:blipFill rotWithShape="1">
          <a:blip r:embed="rId2"/>
          <a:srcRect l="797"/>
          <a:stretch/>
        </p:blipFill>
        <p:spPr>
          <a:xfrm>
            <a:off x="1000125" y="2882860"/>
            <a:ext cx="7143747" cy="1826219"/>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82A441E0-3A1C-9F52-217D-2907AA62DF1D}"/>
              </a:ext>
            </a:extLst>
          </p:cNvPr>
          <p:cNvPicPr>
            <a:picLocks noChangeAspect="1"/>
          </p:cNvPicPr>
          <p:nvPr/>
        </p:nvPicPr>
        <p:blipFill>
          <a:blip r:embed="rId3"/>
          <a:stretch>
            <a:fillRect/>
          </a:stretch>
        </p:blipFill>
        <p:spPr>
          <a:xfrm>
            <a:off x="1004837" y="5009350"/>
            <a:ext cx="7139035" cy="93886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9D6EED93-B745-3E2F-FE53-58979D0B4014}"/>
              </a:ext>
            </a:extLst>
          </p:cNvPr>
          <p:cNvSpPr txBox="1"/>
          <p:nvPr/>
        </p:nvSpPr>
        <p:spPr>
          <a:xfrm>
            <a:off x="3234533" y="783950"/>
            <a:ext cx="2674932" cy="584775"/>
          </a:xfrm>
          <a:prstGeom prst="rect">
            <a:avLst/>
          </a:prstGeom>
          <a:noFill/>
        </p:spPr>
        <p:txBody>
          <a:bodyPr wrap="square">
            <a:spAutoFit/>
          </a:bodyPr>
          <a:lstStyle/>
          <a:p>
            <a:r>
              <a:rPr lang="en-US" sz="3200" b="1" dirty="0">
                <a:solidFill>
                  <a:srgbClr val="610215"/>
                </a:solidFill>
                <a:latin typeface="Times New Roman" panose="02020603050405020304" pitchFamily="18" charset="0"/>
                <a:cs typeface="Times New Roman" panose="02020603050405020304" pitchFamily="18" charset="0"/>
              </a:rPr>
              <a:t>Registrations</a:t>
            </a:r>
          </a:p>
        </p:txBody>
      </p:sp>
      <p:sp>
        <p:nvSpPr>
          <p:cNvPr id="6" name="TextBox 5">
            <a:extLst>
              <a:ext uri="{FF2B5EF4-FFF2-40B4-BE49-F238E27FC236}">
                <a16:creationId xmlns:a16="http://schemas.microsoft.com/office/drawing/2014/main" id="{332066C6-FA79-5151-F010-5E687A0BEBCF}"/>
              </a:ext>
            </a:extLst>
          </p:cNvPr>
          <p:cNvSpPr txBox="1"/>
          <p:nvPr/>
        </p:nvSpPr>
        <p:spPr>
          <a:xfrm>
            <a:off x="1161140" y="1533424"/>
            <a:ext cx="6917458" cy="923330"/>
          </a:xfrm>
          <a:prstGeom prst="rect">
            <a:avLst/>
          </a:prstGeom>
          <a:noFill/>
        </p:spPr>
        <p:txBody>
          <a:bodyPr wrap="square">
            <a:spAutoFit/>
          </a:bodyPr>
          <a:lstStyle/>
          <a:p>
            <a:pPr marL="45719" indent="0" algn="ctr">
              <a:buNone/>
            </a:pPr>
            <a:r>
              <a:rPr lang="en-US" dirty="0">
                <a:latin typeface="Times New Roman" panose="02020603050405020304" pitchFamily="18" charset="0"/>
                <a:cs typeface="Times New Roman" panose="02020603050405020304" pitchFamily="18" charset="0"/>
              </a:rPr>
              <a:t>Registrations are the official records for student enrollment. These records can be marked Active or Inactive by your institution, depending on the students current/past enrollment.</a:t>
            </a:r>
          </a:p>
        </p:txBody>
      </p:sp>
      <p:pic>
        <p:nvPicPr>
          <p:cNvPr id="12" name="Picture 11">
            <a:extLst>
              <a:ext uri="{FF2B5EF4-FFF2-40B4-BE49-F238E27FC236}">
                <a16:creationId xmlns:a16="http://schemas.microsoft.com/office/drawing/2014/main" id="{870582FF-91C3-97FC-0F0E-E228878003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0196" y="1533424"/>
            <a:ext cx="322028" cy="322028"/>
          </a:xfrm>
          <a:prstGeom prst="rect">
            <a:avLst/>
          </a:prstGeom>
        </p:spPr>
      </p:pic>
    </p:spTree>
    <p:extLst>
      <p:ext uri="{BB962C8B-B14F-4D97-AF65-F5344CB8AC3E}">
        <p14:creationId xmlns:p14="http://schemas.microsoft.com/office/powerpoint/2010/main" val="26147036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4D8C85-E921-805F-5BB3-CB1321BB3A08}"/>
              </a:ext>
            </a:extLst>
          </p:cNvPr>
          <p:cNvPicPr>
            <a:picLocks noChangeAspect="1"/>
          </p:cNvPicPr>
          <p:nvPr/>
        </p:nvPicPr>
        <p:blipFill>
          <a:blip r:embed="rId2"/>
          <a:stretch>
            <a:fillRect/>
          </a:stretch>
        </p:blipFill>
        <p:spPr>
          <a:xfrm>
            <a:off x="3657600" y="1781285"/>
            <a:ext cx="5315350" cy="227097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E074AF32-18DF-F8C7-33F4-A607C01DC515}"/>
              </a:ext>
            </a:extLst>
          </p:cNvPr>
          <p:cNvPicPr>
            <a:picLocks noChangeAspect="1"/>
          </p:cNvPicPr>
          <p:nvPr/>
        </p:nvPicPr>
        <p:blipFill>
          <a:blip r:embed="rId3"/>
          <a:stretch>
            <a:fillRect/>
          </a:stretch>
        </p:blipFill>
        <p:spPr>
          <a:xfrm>
            <a:off x="3699928" y="4508984"/>
            <a:ext cx="5315350" cy="917757"/>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985CCBCE-D2EF-3654-71DE-CF90C3421F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320" y="1889166"/>
            <a:ext cx="322028" cy="322028"/>
          </a:xfrm>
          <a:prstGeom prst="rect">
            <a:avLst/>
          </a:prstGeom>
        </p:spPr>
      </p:pic>
      <p:pic>
        <p:nvPicPr>
          <p:cNvPr id="6" name="Picture 5">
            <a:extLst>
              <a:ext uri="{FF2B5EF4-FFF2-40B4-BE49-F238E27FC236}">
                <a16:creationId xmlns:a16="http://schemas.microsoft.com/office/drawing/2014/main" id="{FA73F567-F144-F33D-C566-C5A6BD5CB5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306" y="4347970"/>
            <a:ext cx="322028" cy="322028"/>
          </a:xfrm>
          <a:prstGeom prst="rect">
            <a:avLst/>
          </a:prstGeom>
        </p:spPr>
      </p:pic>
      <p:sp>
        <p:nvSpPr>
          <p:cNvPr id="10" name="TextBox 9">
            <a:extLst>
              <a:ext uri="{FF2B5EF4-FFF2-40B4-BE49-F238E27FC236}">
                <a16:creationId xmlns:a16="http://schemas.microsoft.com/office/drawing/2014/main" id="{411E795E-955B-8D89-AB2A-06B838CF16C5}"/>
              </a:ext>
            </a:extLst>
          </p:cNvPr>
          <p:cNvSpPr txBox="1"/>
          <p:nvPr/>
        </p:nvSpPr>
        <p:spPr>
          <a:xfrm>
            <a:off x="3918731" y="566785"/>
            <a:ext cx="1306537" cy="584775"/>
          </a:xfrm>
          <a:prstGeom prst="rect">
            <a:avLst/>
          </a:prstGeom>
          <a:noFill/>
        </p:spPr>
        <p:txBody>
          <a:bodyPr wrap="square">
            <a:spAutoFit/>
          </a:bodyPr>
          <a:lstStyle/>
          <a:p>
            <a:r>
              <a:rPr lang="en-US" sz="3200" b="1" dirty="0">
                <a:solidFill>
                  <a:srgbClr val="610215"/>
                </a:solidFill>
                <a:latin typeface="Times New Roman" panose="02020603050405020304" pitchFamily="18" charset="0"/>
                <a:cs typeface="Times New Roman" panose="02020603050405020304" pitchFamily="18" charset="0"/>
              </a:rPr>
              <a:t>Terms</a:t>
            </a:r>
            <a:endParaRPr lang="en-US" sz="2800" b="1" dirty="0">
              <a:ln w="9525">
                <a:solidFill>
                  <a:schemeClr val="bg1"/>
                </a:solidFill>
                <a:prstDash val="solid"/>
              </a:ln>
              <a:solidFill>
                <a:srgbClr val="8D182B"/>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8087EC0-987D-6419-4BDE-807FD9386DE1}"/>
              </a:ext>
            </a:extLst>
          </p:cNvPr>
          <p:cNvSpPr txBox="1"/>
          <p:nvPr/>
        </p:nvSpPr>
        <p:spPr>
          <a:xfrm>
            <a:off x="476186" y="1911514"/>
            <a:ext cx="3061577" cy="1200329"/>
          </a:xfrm>
          <a:prstGeom prst="rect">
            <a:avLst/>
          </a:prstGeom>
          <a:noFill/>
        </p:spPr>
        <p:txBody>
          <a:bodyPr wrap="square">
            <a:spAutoFit/>
          </a:bodyPr>
          <a:lstStyle/>
          <a:p>
            <a:pPr marL="45719" indent="0">
              <a:buNone/>
            </a:pPr>
            <a:r>
              <a:rPr lang="en-US" dirty="0">
                <a:solidFill>
                  <a:schemeClr val="tx2"/>
                </a:solidFill>
                <a:latin typeface="Times New Roman" panose="02020603050405020304" pitchFamily="18" charset="0"/>
                <a:cs typeface="Times New Roman" panose="02020603050405020304" pitchFamily="18" charset="0"/>
              </a:rPr>
              <a:t>Terms represent semesters or lengths of time in the system. All active and inactive terms will be here.</a:t>
            </a:r>
          </a:p>
        </p:txBody>
      </p:sp>
      <p:sp>
        <p:nvSpPr>
          <p:cNvPr id="14" name="TextBox 13">
            <a:extLst>
              <a:ext uri="{FF2B5EF4-FFF2-40B4-BE49-F238E27FC236}">
                <a16:creationId xmlns:a16="http://schemas.microsoft.com/office/drawing/2014/main" id="{D47717F9-C9EF-0FCA-63E6-EFCCFD82B1AE}"/>
              </a:ext>
            </a:extLst>
          </p:cNvPr>
          <p:cNvSpPr txBox="1"/>
          <p:nvPr/>
        </p:nvSpPr>
        <p:spPr>
          <a:xfrm>
            <a:off x="476186" y="4346321"/>
            <a:ext cx="2984704" cy="1200329"/>
          </a:xfrm>
          <a:prstGeom prst="rect">
            <a:avLst/>
          </a:prstGeom>
          <a:noFill/>
        </p:spPr>
        <p:txBody>
          <a:bodyPr wrap="square">
            <a:spAutoFit/>
          </a:bodyPr>
          <a:lstStyle/>
          <a:p>
            <a:pPr marL="45719" indent="0">
              <a:buNone/>
            </a:pPr>
            <a:r>
              <a:rPr lang="en-US" dirty="0">
                <a:solidFill>
                  <a:schemeClr val="tx2"/>
                </a:solidFill>
                <a:latin typeface="Times New Roman" panose="02020603050405020304" pitchFamily="18" charset="0"/>
                <a:cs typeface="Times New Roman" panose="02020603050405020304" pitchFamily="18" charset="0"/>
              </a:rPr>
              <a:t>Terms are used to determine how long sections and registrations should be active for.</a:t>
            </a:r>
          </a:p>
        </p:txBody>
      </p:sp>
    </p:spTree>
    <p:extLst>
      <p:ext uri="{BB962C8B-B14F-4D97-AF65-F5344CB8AC3E}">
        <p14:creationId xmlns:p14="http://schemas.microsoft.com/office/powerpoint/2010/main" val="4117388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E59A9AD-5877-76EB-CF65-5B4A093B1878}"/>
              </a:ext>
            </a:extLst>
          </p:cNvPr>
          <p:cNvSpPr>
            <a:spLocks noGrp="1"/>
          </p:cNvSpPr>
          <p:nvPr>
            <p:ph idx="1"/>
          </p:nvPr>
        </p:nvSpPr>
        <p:spPr>
          <a:xfrm>
            <a:off x="682646" y="2361281"/>
            <a:ext cx="4476583" cy="3536218"/>
          </a:xfrm>
        </p:spPr>
        <p:txBody>
          <a:bodyPr/>
          <a:lstStyle/>
          <a:p>
            <a:pPr marL="45719" indent="0">
              <a:buNone/>
            </a:pPr>
            <a:r>
              <a:rPr lang="en-US" dirty="0">
                <a:latin typeface="Times New Roman" panose="02020603050405020304" pitchFamily="18" charset="0"/>
                <a:cs typeface="Times New Roman" panose="02020603050405020304" pitchFamily="18" charset="0"/>
              </a:rPr>
              <a:t>“Modules” provide additional functionality to your system.</a:t>
            </a:r>
          </a:p>
          <a:p>
            <a:pPr marL="45719" indent="0">
              <a:buNone/>
            </a:pPr>
            <a:endParaRPr lang="en-US" dirty="0">
              <a:latin typeface="Times New Roman" panose="02020603050405020304" pitchFamily="18" charset="0"/>
              <a:cs typeface="Times New Roman" panose="02020603050405020304" pitchFamily="18" charset="0"/>
            </a:endParaRPr>
          </a:p>
          <a:p>
            <a:pPr marL="45719" indent="0">
              <a:buNone/>
            </a:pPr>
            <a:r>
              <a:rPr lang="en-US" dirty="0">
                <a:latin typeface="Times New Roman" panose="02020603050405020304" pitchFamily="18" charset="0"/>
                <a:cs typeface="Times New Roman" panose="02020603050405020304" pitchFamily="18" charset="0"/>
              </a:rPr>
              <a:t>These modules are added to your </a:t>
            </a:r>
            <a:r>
              <a:rPr lang="en-US" dirty="0" err="1">
                <a:latin typeface="Times New Roman" panose="02020603050405020304" pitchFamily="18" charset="0"/>
                <a:cs typeface="Times New Roman" panose="02020603050405020304" pitchFamily="18" charset="0"/>
              </a:rPr>
              <a:t>TracCloud</a:t>
            </a:r>
            <a:r>
              <a:rPr lang="en-US" dirty="0">
                <a:latin typeface="Times New Roman" panose="02020603050405020304" pitchFamily="18" charset="0"/>
                <a:cs typeface="Times New Roman" panose="02020603050405020304" pitchFamily="18" charset="0"/>
              </a:rPr>
              <a:t> system at a additional cost.</a:t>
            </a:r>
          </a:p>
          <a:p>
            <a:pPr marL="45719" indent="0">
              <a:buNone/>
            </a:pPr>
            <a:endParaRPr lang="en-US" dirty="0">
              <a:latin typeface="Times New Roman" panose="02020603050405020304" pitchFamily="18" charset="0"/>
              <a:cs typeface="Times New Roman" panose="02020603050405020304" pitchFamily="18" charset="0"/>
            </a:endParaRPr>
          </a:p>
          <a:p>
            <a:pPr marL="45719" indent="0">
              <a:buNone/>
            </a:pPr>
            <a:r>
              <a:rPr lang="en-US" dirty="0">
                <a:latin typeface="Times New Roman" panose="02020603050405020304" pitchFamily="18" charset="0"/>
                <a:cs typeface="Times New Roman" panose="02020603050405020304" pitchFamily="18" charset="0"/>
              </a:rPr>
              <a:t>Please reach out to sales for pricing information (laura@go-redrock.com)</a:t>
            </a:r>
          </a:p>
        </p:txBody>
      </p:sp>
      <p:pic>
        <p:nvPicPr>
          <p:cNvPr id="5" name="Picture 4">
            <a:extLst>
              <a:ext uri="{FF2B5EF4-FFF2-40B4-BE49-F238E27FC236}">
                <a16:creationId xmlns:a16="http://schemas.microsoft.com/office/drawing/2014/main" id="{985CCBCE-D2EF-3654-71DE-CF90C3421F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8208" y="2200267"/>
            <a:ext cx="322028" cy="322028"/>
          </a:xfrm>
          <a:prstGeom prst="rect">
            <a:avLst/>
          </a:prstGeom>
        </p:spPr>
      </p:pic>
      <p:pic>
        <p:nvPicPr>
          <p:cNvPr id="6" name="Picture 5">
            <a:extLst>
              <a:ext uri="{FF2B5EF4-FFF2-40B4-BE49-F238E27FC236}">
                <a16:creationId xmlns:a16="http://schemas.microsoft.com/office/drawing/2014/main" id="{FA73F567-F144-F33D-C566-C5A6BD5CB5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8208" y="2753283"/>
            <a:ext cx="322028" cy="322028"/>
          </a:xfrm>
          <a:prstGeom prst="rect">
            <a:avLst/>
          </a:prstGeom>
        </p:spPr>
      </p:pic>
      <p:pic>
        <p:nvPicPr>
          <p:cNvPr id="7" name="Picture 6">
            <a:extLst>
              <a:ext uri="{FF2B5EF4-FFF2-40B4-BE49-F238E27FC236}">
                <a16:creationId xmlns:a16="http://schemas.microsoft.com/office/drawing/2014/main" id="{B4734097-3271-3761-5152-D49AC74882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1478" y="3370215"/>
            <a:ext cx="322028" cy="322028"/>
          </a:xfrm>
          <a:prstGeom prst="rect">
            <a:avLst/>
          </a:prstGeom>
        </p:spPr>
      </p:pic>
      <p:pic>
        <p:nvPicPr>
          <p:cNvPr id="8" name="Picture 7">
            <a:extLst>
              <a:ext uri="{FF2B5EF4-FFF2-40B4-BE49-F238E27FC236}">
                <a16:creationId xmlns:a16="http://schemas.microsoft.com/office/drawing/2014/main" id="{7CB958E0-520D-5976-8DC5-F9641C94E3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7239" y="3883339"/>
            <a:ext cx="322028" cy="322028"/>
          </a:xfrm>
          <a:prstGeom prst="rect">
            <a:avLst/>
          </a:prstGeom>
        </p:spPr>
      </p:pic>
      <p:pic>
        <p:nvPicPr>
          <p:cNvPr id="10" name="Picture 9">
            <a:extLst>
              <a:ext uri="{FF2B5EF4-FFF2-40B4-BE49-F238E27FC236}">
                <a16:creationId xmlns:a16="http://schemas.microsoft.com/office/drawing/2014/main" id="{D9C7F5D9-9AAC-977C-A328-0DF55A3147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1389" y="4446105"/>
            <a:ext cx="322028" cy="322028"/>
          </a:xfrm>
          <a:prstGeom prst="rect">
            <a:avLst/>
          </a:prstGeom>
        </p:spPr>
      </p:pic>
      <p:pic>
        <p:nvPicPr>
          <p:cNvPr id="11" name="Picture 10">
            <a:extLst>
              <a:ext uri="{FF2B5EF4-FFF2-40B4-BE49-F238E27FC236}">
                <a16:creationId xmlns:a16="http://schemas.microsoft.com/office/drawing/2014/main" id="{6E5EA05A-029D-2EFD-25D3-07F86C6555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4720" y="4986559"/>
            <a:ext cx="322028" cy="322028"/>
          </a:xfrm>
          <a:prstGeom prst="rect">
            <a:avLst/>
          </a:prstGeom>
        </p:spPr>
      </p:pic>
      <p:pic>
        <p:nvPicPr>
          <p:cNvPr id="12" name="Picture 11">
            <a:extLst>
              <a:ext uri="{FF2B5EF4-FFF2-40B4-BE49-F238E27FC236}">
                <a16:creationId xmlns:a16="http://schemas.microsoft.com/office/drawing/2014/main" id="{9179C1FF-3F83-053D-2B9A-485DA90FCB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1873" y="5521995"/>
            <a:ext cx="322028" cy="322028"/>
          </a:xfrm>
          <a:prstGeom prst="rect">
            <a:avLst/>
          </a:prstGeom>
        </p:spPr>
      </p:pic>
      <p:sp>
        <p:nvSpPr>
          <p:cNvPr id="14" name="TextBox 13">
            <a:extLst>
              <a:ext uri="{FF2B5EF4-FFF2-40B4-BE49-F238E27FC236}">
                <a16:creationId xmlns:a16="http://schemas.microsoft.com/office/drawing/2014/main" id="{F8F1777A-1B43-AF20-49E8-F435C4E77153}"/>
              </a:ext>
            </a:extLst>
          </p:cNvPr>
          <p:cNvSpPr txBox="1"/>
          <p:nvPr/>
        </p:nvSpPr>
        <p:spPr>
          <a:xfrm>
            <a:off x="6019800" y="2082970"/>
            <a:ext cx="4076700" cy="3894783"/>
          </a:xfrm>
          <a:prstGeom prst="rect">
            <a:avLst/>
          </a:prstGeom>
          <a:noFill/>
        </p:spPr>
        <p:txBody>
          <a:bodyPr wrap="square" rtlCol="0">
            <a:spAutoFit/>
          </a:bodyPr>
          <a:lstStyle/>
          <a:p>
            <a:pPr>
              <a:lnSpc>
                <a:spcPct val="150000"/>
              </a:lnSpc>
            </a:pPr>
            <a:r>
              <a:rPr lang="en-US" b="1" dirty="0" err="1">
                <a:solidFill>
                  <a:srgbClr val="8D182B"/>
                </a:solidFill>
                <a:latin typeface="Times New Roman" panose="02020603050405020304" pitchFamily="18" charset="0"/>
                <a:cs typeface="Times New Roman" panose="02020603050405020304" pitchFamily="18" charset="0"/>
              </a:rPr>
              <a:t>SurveyTrac</a:t>
            </a:r>
            <a:endParaRPr lang="en-US" b="1" dirty="0">
              <a:solidFill>
                <a:srgbClr val="8D182B"/>
              </a:solidFill>
              <a:latin typeface="Times New Roman" panose="02020603050405020304" pitchFamily="18" charset="0"/>
              <a:cs typeface="Times New Roman" panose="02020603050405020304" pitchFamily="18" charset="0"/>
            </a:endParaRPr>
          </a:p>
          <a:p>
            <a:endParaRPr lang="en-US" b="1" dirty="0">
              <a:solidFill>
                <a:srgbClr val="8D182B"/>
              </a:solidFill>
              <a:latin typeface="Times New Roman" panose="02020603050405020304" pitchFamily="18" charset="0"/>
              <a:cs typeface="Times New Roman" panose="02020603050405020304" pitchFamily="18" charset="0"/>
            </a:endParaRPr>
          </a:p>
          <a:p>
            <a:r>
              <a:rPr lang="en-US" b="1" dirty="0">
                <a:solidFill>
                  <a:srgbClr val="8D182B"/>
                </a:solidFill>
                <a:latin typeface="Times New Roman" panose="02020603050405020304" pitchFamily="18" charset="0"/>
                <a:cs typeface="Times New Roman" panose="02020603050405020304" pitchFamily="18" charset="0"/>
              </a:rPr>
              <a:t>SAGE Early Alert</a:t>
            </a:r>
          </a:p>
          <a:p>
            <a:endParaRPr lang="en-US" b="1" dirty="0">
              <a:solidFill>
                <a:srgbClr val="8D182B"/>
              </a:solidFill>
              <a:latin typeface="Times New Roman" panose="02020603050405020304" pitchFamily="18" charset="0"/>
              <a:cs typeface="Times New Roman" panose="02020603050405020304" pitchFamily="18" charset="0"/>
            </a:endParaRPr>
          </a:p>
          <a:p>
            <a:r>
              <a:rPr lang="en-US" b="1" dirty="0">
                <a:solidFill>
                  <a:srgbClr val="8D182B"/>
                </a:solidFill>
                <a:latin typeface="Times New Roman" panose="02020603050405020304" pitchFamily="18" charset="0"/>
                <a:cs typeface="Times New Roman" panose="02020603050405020304" pitchFamily="18" charset="0"/>
              </a:rPr>
              <a:t>Success Plans</a:t>
            </a:r>
          </a:p>
          <a:p>
            <a:endParaRPr lang="en-US" b="1" dirty="0">
              <a:solidFill>
                <a:srgbClr val="8D182B"/>
              </a:solidFill>
              <a:latin typeface="Times New Roman" panose="02020603050405020304" pitchFamily="18" charset="0"/>
              <a:cs typeface="Times New Roman" panose="02020603050405020304" pitchFamily="18" charset="0"/>
            </a:endParaRPr>
          </a:p>
          <a:p>
            <a:r>
              <a:rPr lang="en-US" b="1" dirty="0">
                <a:solidFill>
                  <a:srgbClr val="8D182B"/>
                </a:solidFill>
                <a:latin typeface="Times New Roman" panose="02020603050405020304" pitchFamily="18" charset="0"/>
                <a:cs typeface="Times New Roman" panose="02020603050405020304" pitchFamily="18" charset="0"/>
              </a:rPr>
              <a:t>Text Alerts</a:t>
            </a:r>
          </a:p>
          <a:p>
            <a:endParaRPr lang="en-US" b="1" dirty="0">
              <a:solidFill>
                <a:srgbClr val="8D182B"/>
              </a:solidFill>
              <a:latin typeface="Times New Roman" panose="02020603050405020304" pitchFamily="18" charset="0"/>
              <a:cs typeface="Times New Roman" panose="02020603050405020304" pitchFamily="18" charset="0"/>
            </a:endParaRPr>
          </a:p>
          <a:p>
            <a:r>
              <a:rPr lang="en-US" b="1" dirty="0">
                <a:solidFill>
                  <a:srgbClr val="8D182B"/>
                </a:solidFill>
                <a:latin typeface="Times New Roman" panose="02020603050405020304" pitchFamily="18" charset="0"/>
                <a:cs typeface="Times New Roman" panose="02020603050405020304" pitchFamily="18" charset="0"/>
              </a:rPr>
              <a:t>Q2 Tables</a:t>
            </a:r>
          </a:p>
          <a:p>
            <a:endParaRPr lang="en-US" b="1" dirty="0">
              <a:solidFill>
                <a:srgbClr val="8D182B"/>
              </a:solidFill>
              <a:latin typeface="Times New Roman" panose="02020603050405020304" pitchFamily="18" charset="0"/>
              <a:cs typeface="Times New Roman" panose="02020603050405020304" pitchFamily="18" charset="0"/>
            </a:endParaRPr>
          </a:p>
          <a:p>
            <a:r>
              <a:rPr lang="en-US" b="1" dirty="0">
                <a:solidFill>
                  <a:srgbClr val="8D182B"/>
                </a:solidFill>
                <a:latin typeface="Times New Roman" panose="02020603050405020304" pitchFamily="18" charset="0"/>
                <a:cs typeface="Times New Roman" panose="02020603050405020304" pitchFamily="18" charset="0"/>
              </a:rPr>
              <a:t>Starfish Export</a:t>
            </a:r>
          </a:p>
          <a:p>
            <a:endParaRPr lang="en-US" b="1" dirty="0">
              <a:solidFill>
                <a:srgbClr val="8D182B"/>
              </a:solidFill>
              <a:latin typeface="Times New Roman" panose="02020603050405020304" pitchFamily="18" charset="0"/>
              <a:cs typeface="Times New Roman" panose="02020603050405020304" pitchFamily="18" charset="0"/>
            </a:endParaRPr>
          </a:p>
          <a:p>
            <a:r>
              <a:rPr lang="en-US" b="1" dirty="0">
                <a:solidFill>
                  <a:srgbClr val="8D182B"/>
                </a:solidFill>
                <a:latin typeface="Times New Roman" panose="02020603050405020304" pitchFamily="18" charset="0"/>
                <a:cs typeface="Times New Roman" panose="02020603050405020304" pitchFamily="18" charset="0"/>
              </a:rPr>
              <a:t>Whiteboard</a:t>
            </a:r>
          </a:p>
        </p:txBody>
      </p:sp>
      <p:sp>
        <p:nvSpPr>
          <p:cNvPr id="13" name="TextBox 12">
            <a:extLst>
              <a:ext uri="{FF2B5EF4-FFF2-40B4-BE49-F238E27FC236}">
                <a16:creationId xmlns:a16="http://schemas.microsoft.com/office/drawing/2014/main" id="{1454BD9A-9E7A-B477-97AB-5C86A9D652F3}"/>
              </a:ext>
            </a:extLst>
          </p:cNvPr>
          <p:cNvSpPr txBox="1"/>
          <p:nvPr/>
        </p:nvSpPr>
        <p:spPr>
          <a:xfrm>
            <a:off x="3664340" y="577081"/>
            <a:ext cx="1815319" cy="584775"/>
          </a:xfrm>
          <a:prstGeom prst="rect">
            <a:avLst/>
          </a:prstGeom>
          <a:noFill/>
        </p:spPr>
        <p:txBody>
          <a:bodyPr wrap="square">
            <a:spAutoFit/>
          </a:bodyPr>
          <a:lstStyle/>
          <a:p>
            <a:r>
              <a:rPr lang="en-US" sz="3200" b="1" dirty="0">
                <a:solidFill>
                  <a:srgbClr val="610215"/>
                </a:solidFill>
                <a:latin typeface="Times New Roman" panose="02020603050405020304" pitchFamily="18" charset="0"/>
                <a:cs typeface="Times New Roman" panose="02020603050405020304" pitchFamily="18" charset="0"/>
              </a:rPr>
              <a:t>Modules</a:t>
            </a:r>
            <a:endParaRPr lang="en-US" sz="2800" b="1" dirty="0">
              <a:ln w="9525">
                <a:solidFill>
                  <a:schemeClr val="bg1"/>
                </a:solidFill>
                <a:prstDash val="solid"/>
              </a:ln>
              <a:solidFill>
                <a:srgbClr val="8D182B"/>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636475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141" y="3199735"/>
            <a:ext cx="7385933" cy="2895276"/>
          </a:xfrm>
        </p:spPr>
        <p:txBody>
          <a:bodyPr>
            <a:normAutofit/>
          </a:bodyPr>
          <a:lstStyle/>
          <a:p>
            <a:pPr marL="45719" indent="0">
              <a:buNone/>
            </a:pPr>
            <a:r>
              <a:rPr lang="en-US" sz="1800" dirty="0">
                <a:solidFill>
                  <a:srgbClr val="610215"/>
                </a:solidFill>
                <a:latin typeface="Times New Roman" panose="02020603050405020304" pitchFamily="18" charset="0"/>
                <a:cs typeface="Times New Roman" panose="02020603050405020304" pitchFamily="18" charset="0"/>
              </a:rPr>
              <a:t>Provides a deeper understanding of how the </a:t>
            </a:r>
            <a:r>
              <a:rPr lang="en-US" sz="1800" dirty="0" err="1">
                <a:solidFill>
                  <a:srgbClr val="610215"/>
                </a:solidFill>
                <a:latin typeface="Times New Roman" panose="02020603050405020304" pitchFamily="18" charset="0"/>
                <a:cs typeface="Times New Roman" panose="02020603050405020304" pitchFamily="18" charset="0"/>
              </a:rPr>
              <a:t>TracCloud</a:t>
            </a:r>
            <a:r>
              <a:rPr lang="en-US" sz="1800" dirty="0">
                <a:solidFill>
                  <a:srgbClr val="610215"/>
                </a:solidFill>
                <a:latin typeface="Times New Roman" panose="02020603050405020304" pitchFamily="18" charset="0"/>
                <a:cs typeface="Times New Roman" panose="02020603050405020304" pitchFamily="18" charset="0"/>
              </a:rPr>
              <a:t> system works.</a:t>
            </a:r>
          </a:p>
          <a:p>
            <a:pPr marL="45719" indent="0">
              <a:buNone/>
            </a:pPr>
            <a:endParaRPr lang="en-US" sz="1800" dirty="0">
              <a:solidFill>
                <a:srgbClr val="610215"/>
              </a:solidFill>
              <a:latin typeface="Times New Roman" panose="02020603050405020304" pitchFamily="18" charset="0"/>
              <a:cs typeface="Times New Roman" panose="02020603050405020304" pitchFamily="18" charset="0"/>
            </a:endParaRPr>
          </a:p>
          <a:p>
            <a:pPr marL="45719" indent="0">
              <a:buNone/>
            </a:pPr>
            <a:r>
              <a:rPr lang="en-US" sz="1800" dirty="0">
                <a:solidFill>
                  <a:srgbClr val="610215"/>
                </a:solidFill>
                <a:latin typeface="Times New Roman" panose="02020603050405020304" pitchFamily="18" charset="0"/>
                <a:cs typeface="Times New Roman" panose="02020603050405020304" pitchFamily="18" charset="0"/>
              </a:rPr>
              <a:t>Aids Redrock support in getting the quickest response and resolution.</a:t>
            </a:r>
          </a:p>
          <a:p>
            <a:pPr marL="45719" indent="0">
              <a:buNone/>
            </a:pPr>
            <a:endParaRPr lang="en-US" sz="1800" dirty="0">
              <a:solidFill>
                <a:srgbClr val="610215"/>
              </a:solidFill>
              <a:latin typeface="Times New Roman" panose="02020603050405020304" pitchFamily="18" charset="0"/>
              <a:cs typeface="Times New Roman" panose="02020603050405020304" pitchFamily="18" charset="0"/>
            </a:endParaRPr>
          </a:p>
          <a:p>
            <a:pPr marL="45719" indent="0">
              <a:buNone/>
            </a:pPr>
            <a:r>
              <a:rPr lang="en-US" sz="1800" dirty="0">
                <a:solidFill>
                  <a:srgbClr val="610215"/>
                </a:solidFill>
                <a:latin typeface="Times New Roman" panose="02020603050405020304" pitchFamily="18" charset="0"/>
                <a:cs typeface="Times New Roman" panose="02020603050405020304" pitchFamily="18" charset="0"/>
              </a:rPr>
              <a:t>Assists in seamless communication between staff, students, and users when using TracCloud.</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D50BABD-B6B5-1613-94E8-1EADAB31338E}"/>
              </a:ext>
            </a:extLst>
          </p:cNvPr>
          <p:cNvSpPr txBox="1"/>
          <p:nvPr/>
        </p:nvSpPr>
        <p:spPr>
          <a:xfrm>
            <a:off x="1133059" y="1846273"/>
            <a:ext cx="6877879" cy="707886"/>
          </a:xfrm>
          <a:prstGeom prst="rect">
            <a:avLst/>
          </a:prstGeom>
          <a:noFill/>
        </p:spPr>
        <p:txBody>
          <a:bodyPr wrap="square" rtlCol="0">
            <a:spAutoFit/>
          </a:bodyPr>
          <a:lstStyle/>
          <a:p>
            <a:pPr algn="ctr"/>
            <a:r>
              <a:rPr lang="en-US" sz="2000" dirty="0">
                <a:solidFill>
                  <a:schemeClr val="tx2"/>
                </a:solidFill>
                <a:latin typeface="Times New Roman" panose="02020603050405020304" pitchFamily="18" charset="0"/>
                <a:cs typeface="Times New Roman" panose="02020603050405020304" pitchFamily="18" charset="0"/>
              </a:rPr>
              <a:t>Terminology is important in any professional setting. </a:t>
            </a:r>
          </a:p>
          <a:p>
            <a:pPr algn="ctr"/>
            <a:r>
              <a:rPr lang="en-US" sz="2000" dirty="0">
                <a:solidFill>
                  <a:schemeClr val="tx2"/>
                </a:solidFill>
                <a:latin typeface="Times New Roman" panose="02020603050405020304" pitchFamily="18" charset="0"/>
                <a:cs typeface="Times New Roman" panose="02020603050405020304" pitchFamily="18" charset="0"/>
              </a:rPr>
              <a:t>Using the correct vocabulary can assist with the following:</a:t>
            </a:r>
            <a:endParaRPr lang="en-US" dirty="0"/>
          </a:p>
        </p:txBody>
      </p:sp>
      <p:pic>
        <p:nvPicPr>
          <p:cNvPr id="4" name="Picture 3">
            <a:extLst>
              <a:ext uri="{FF2B5EF4-FFF2-40B4-BE49-F238E27FC236}">
                <a16:creationId xmlns:a16="http://schemas.microsoft.com/office/drawing/2014/main" id="{B307D2EF-4EE8-221A-794B-5C62752945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0967" y="3111588"/>
            <a:ext cx="338841" cy="338841"/>
          </a:xfrm>
          <a:prstGeom prst="rect">
            <a:avLst/>
          </a:prstGeom>
        </p:spPr>
      </p:pic>
      <p:pic>
        <p:nvPicPr>
          <p:cNvPr id="7" name="Picture 6">
            <a:extLst>
              <a:ext uri="{FF2B5EF4-FFF2-40B4-BE49-F238E27FC236}">
                <a16:creationId xmlns:a16="http://schemas.microsoft.com/office/drawing/2014/main" id="{796841FA-23EC-9801-2CAC-8EC495D3C4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0022" y="4074576"/>
            <a:ext cx="322028" cy="322028"/>
          </a:xfrm>
          <a:prstGeom prst="rect">
            <a:avLst/>
          </a:prstGeom>
        </p:spPr>
      </p:pic>
      <p:pic>
        <p:nvPicPr>
          <p:cNvPr id="8" name="Picture 7">
            <a:extLst>
              <a:ext uri="{FF2B5EF4-FFF2-40B4-BE49-F238E27FC236}">
                <a16:creationId xmlns:a16="http://schemas.microsoft.com/office/drawing/2014/main" id="{5F12D77A-DE7E-B211-612A-B0626DB1D6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2246" y="5050859"/>
            <a:ext cx="322028" cy="322028"/>
          </a:xfrm>
          <a:prstGeom prst="rect">
            <a:avLst/>
          </a:prstGeom>
        </p:spPr>
      </p:pic>
      <p:sp>
        <p:nvSpPr>
          <p:cNvPr id="5" name="TextBox 4">
            <a:extLst>
              <a:ext uri="{FF2B5EF4-FFF2-40B4-BE49-F238E27FC236}">
                <a16:creationId xmlns:a16="http://schemas.microsoft.com/office/drawing/2014/main" id="{2FA8E921-AEC6-8DC5-2A61-C60E9AEC06C8}"/>
              </a:ext>
            </a:extLst>
          </p:cNvPr>
          <p:cNvSpPr txBox="1"/>
          <p:nvPr/>
        </p:nvSpPr>
        <p:spPr>
          <a:xfrm>
            <a:off x="2641107" y="762989"/>
            <a:ext cx="4572000" cy="584775"/>
          </a:xfrm>
          <a:prstGeom prst="rect">
            <a:avLst/>
          </a:prstGeom>
          <a:noFill/>
        </p:spPr>
        <p:txBody>
          <a:bodyPr wrap="square">
            <a:spAutoFit/>
          </a:bodyPr>
          <a:lstStyle/>
          <a:p>
            <a:r>
              <a:rPr lang="en-US" sz="3200" b="1" dirty="0" err="1">
                <a:solidFill>
                  <a:srgbClr val="610215"/>
                </a:solidFill>
                <a:latin typeface="Times New Roman" panose="02020603050405020304" pitchFamily="18" charset="0"/>
                <a:cs typeface="Times New Roman" panose="02020603050405020304" pitchFamily="18" charset="0"/>
              </a:rPr>
              <a:t>TracCloud</a:t>
            </a:r>
            <a:r>
              <a:rPr lang="en-US" sz="3200" b="1" dirty="0">
                <a:solidFill>
                  <a:srgbClr val="610215"/>
                </a:solidFill>
                <a:latin typeface="Times New Roman" panose="02020603050405020304" pitchFamily="18" charset="0"/>
                <a:cs typeface="Times New Roman" panose="02020603050405020304" pitchFamily="18" charset="0"/>
              </a:rPr>
              <a:t> Terminology</a:t>
            </a:r>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95C0AEB-0AEE-F6B1-5D85-75C5DF326C17}"/>
              </a:ext>
            </a:extLst>
          </p:cNvPr>
          <p:cNvSpPr>
            <a:spLocks noGrp="1"/>
          </p:cNvSpPr>
          <p:nvPr>
            <p:ph idx="1"/>
          </p:nvPr>
        </p:nvSpPr>
        <p:spPr>
          <a:xfrm>
            <a:off x="743953" y="1699349"/>
            <a:ext cx="8259086" cy="2702808"/>
          </a:xfrm>
        </p:spPr>
        <p:txBody>
          <a:bodyPr>
            <a:normAutofit/>
          </a:bodyPr>
          <a:lstStyle/>
          <a:p>
            <a:pPr marL="45719" indent="0">
              <a:buNone/>
            </a:pPr>
            <a:r>
              <a:rPr lang="en-US" sz="1800" b="1" dirty="0">
                <a:latin typeface="Times New Roman" panose="02020603050405020304" pitchFamily="18" charset="0"/>
                <a:cs typeface="Times New Roman" panose="02020603050405020304" pitchFamily="18" charset="0"/>
              </a:rPr>
              <a:t>License</a:t>
            </a:r>
            <a:r>
              <a:rPr lang="en-US" sz="1800" dirty="0">
                <a:latin typeface="Times New Roman" panose="02020603050405020304" pitchFamily="18" charset="0"/>
                <a:cs typeface="Times New Roman" panose="02020603050405020304" pitchFamily="18" charset="0"/>
              </a:rPr>
              <a:t> is used for a production or test system. The purchase of a license comes with a custom URL configuration and one profile.</a:t>
            </a:r>
          </a:p>
          <a:p>
            <a:pPr marL="45719" indent="0">
              <a:buNone/>
            </a:pPr>
            <a:r>
              <a:rPr lang="en-US" sz="1800" b="1" dirty="0">
                <a:latin typeface="Times New Roman" panose="02020603050405020304" pitchFamily="18" charset="0"/>
                <a:cs typeface="Times New Roman" panose="02020603050405020304" pitchFamily="18" charset="0"/>
              </a:rPr>
              <a:t>Profiles</a:t>
            </a:r>
            <a:r>
              <a:rPr lang="en-US" sz="1800" dirty="0">
                <a:latin typeface="Times New Roman" panose="02020603050405020304" pitchFamily="18" charset="0"/>
                <a:cs typeface="Times New Roman" panose="02020603050405020304" pitchFamily="18" charset="0"/>
              </a:rPr>
              <a:t> are an additional layer of configuration where scheduling rules, reasons, and kiosks can be managed.  Profiles set the foundation on what is allowed for rules in the centers. A license can have multiple profiles, each with their own configurations.</a:t>
            </a:r>
          </a:p>
          <a:p>
            <a:pPr marL="45719" indent="0">
              <a:buNone/>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Center</a:t>
            </a:r>
            <a:r>
              <a:rPr lang="en-US" sz="1800" b="1" dirty="0">
                <a:latin typeface="Times New Roman" panose="02020603050405020304" pitchFamily="18" charset="0"/>
                <a:ea typeface="Calibri" panose="020F0502020204030204" pitchFamily="34" charset="0"/>
                <a:cs typeface="Times New Roman" panose="02020603050405020304" pitchFamily="18" charset="0"/>
              </a:rPr>
              <a:t>s</a:t>
            </a:r>
            <a:r>
              <a:rPr lang="en-US" sz="1800" dirty="0">
                <a:latin typeface="Times New Roman" panose="02020603050405020304" pitchFamily="18" charset="0"/>
                <a:ea typeface="Calibri" panose="020F0502020204030204" pitchFamily="34" charset="0"/>
                <a:cs typeface="Times New Roman" panose="02020603050405020304" pitchFamily="18" charset="0"/>
              </a:rPr>
              <a:t> 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epresent location – physical or virtual. Centers are </a:t>
            </a:r>
            <a:r>
              <a:rPr lang="en-US" sz="1800" dirty="0">
                <a:latin typeface="Times New Roman" panose="02020603050405020304" pitchFamily="18" charset="0"/>
                <a:ea typeface="Calibri" panose="020F0502020204030204" pitchFamily="34" charset="0"/>
                <a:cs typeface="Times New Roman" panose="02020603050405020304" pitchFamily="18" charset="0"/>
              </a:rPr>
              <a:t>used to document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visit and appointment data. Centers are connected </a:t>
            </a:r>
            <a:r>
              <a:rPr lang="en-US" sz="1800" dirty="0">
                <a:latin typeface="Times New Roman" panose="02020603050405020304" pitchFamily="18" charset="0"/>
                <a:ea typeface="Calibri" panose="020F0502020204030204" pitchFamily="34" charset="0"/>
                <a:cs typeface="Times New Roman" panose="02020603050405020304" pitchFamily="18" charset="0"/>
              </a:rPr>
              <a:t>to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profile.</a:t>
            </a:r>
          </a:p>
        </p:txBody>
      </p:sp>
      <p:pic>
        <p:nvPicPr>
          <p:cNvPr id="11" name="Picture 10">
            <a:extLst>
              <a:ext uri="{FF2B5EF4-FFF2-40B4-BE49-F238E27FC236}">
                <a16:creationId xmlns:a16="http://schemas.microsoft.com/office/drawing/2014/main" id="{BD7CBEF9-1649-2BBB-62D2-B8C1BFD58F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642" y="1702339"/>
            <a:ext cx="322028" cy="322028"/>
          </a:xfrm>
          <a:prstGeom prst="rect">
            <a:avLst/>
          </a:prstGeom>
        </p:spPr>
      </p:pic>
      <p:pic>
        <p:nvPicPr>
          <p:cNvPr id="12" name="Picture 11">
            <a:extLst>
              <a:ext uri="{FF2B5EF4-FFF2-40B4-BE49-F238E27FC236}">
                <a16:creationId xmlns:a16="http://schemas.microsoft.com/office/drawing/2014/main" id="{1BFC67D5-4623-75FA-153A-355FBB2B28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642" y="2464609"/>
            <a:ext cx="322028" cy="322028"/>
          </a:xfrm>
          <a:prstGeom prst="rect">
            <a:avLst/>
          </a:prstGeom>
        </p:spPr>
      </p:pic>
      <p:pic>
        <p:nvPicPr>
          <p:cNvPr id="13" name="Picture 12">
            <a:extLst>
              <a:ext uri="{FF2B5EF4-FFF2-40B4-BE49-F238E27FC236}">
                <a16:creationId xmlns:a16="http://schemas.microsoft.com/office/drawing/2014/main" id="{81592CAD-D5C3-A15B-267C-063DB30856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642" y="3429000"/>
            <a:ext cx="322028" cy="322028"/>
          </a:xfrm>
          <a:prstGeom prst="rect">
            <a:avLst/>
          </a:prstGeom>
        </p:spPr>
      </p:pic>
      <p:sp>
        <p:nvSpPr>
          <p:cNvPr id="2" name="Rectangle: Single Corner Rounded 1">
            <a:extLst>
              <a:ext uri="{FF2B5EF4-FFF2-40B4-BE49-F238E27FC236}">
                <a16:creationId xmlns:a16="http://schemas.microsoft.com/office/drawing/2014/main" id="{AB1D144B-D5E0-73E5-15FC-2443469B33D3}"/>
              </a:ext>
            </a:extLst>
          </p:cNvPr>
          <p:cNvSpPr/>
          <p:nvPr/>
        </p:nvSpPr>
        <p:spPr>
          <a:xfrm>
            <a:off x="3747468" y="4287913"/>
            <a:ext cx="1873189" cy="363985"/>
          </a:xfrm>
          <a:prstGeom prst="round1Rect">
            <a:avLst/>
          </a:prstGeom>
          <a:solidFill>
            <a:srgbClr val="8D182B"/>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License</a:t>
            </a:r>
          </a:p>
        </p:txBody>
      </p:sp>
      <p:cxnSp>
        <p:nvCxnSpPr>
          <p:cNvPr id="6" name="Connector: Elbow 5">
            <a:extLst>
              <a:ext uri="{FF2B5EF4-FFF2-40B4-BE49-F238E27FC236}">
                <a16:creationId xmlns:a16="http://schemas.microsoft.com/office/drawing/2014/main" id="{CAF23906-2262-6013-415C-2EC3647C90D9}"/>
              </a:ext>
            </a:extLst>
          </p:cNvPr>
          <p:cNvCxnSpPr>
            <a:cxnSpLocks/>
            <a:endCxn id="22" idx="0"/>
          </p:cNvCxnSpPr>
          <p:nvPr/>
        </p:nvCxnSpPr>
        <p:spPr>
          <a:xfrm rot="5400000">
            <a:off x="3583144" y="4696622"/>
            <a:ext cx="287848" cy="161448"/>
          </a:xfrm>
          <a:prstGeom prst="bentConnector3">
            <a:avLst>
              <a:gd name="adj1" fmla="val 56168"/>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Flowchart: Alternate Process 14">
            <a:extLst>
              <a:ext uri="{FF2B5EF4-FFF2-40B4-BE49-F238E27FC236}">
                <a16:creationId xmlns:a16="http://schemas.microsoft.com/office/drawing/2014/main" id="{94563702-C284-AA0E-09FF-8DE93C115009}"/>
              </a:ext>
            </a:extLst>
          </p:cNvPr>
          <p:cNvSpPr/>
          <p:nvPr/>
        </p:nvSpPr>
        <p:spPr>
          <a:xfrm>
            <a:off x="5079161" y="4955427"/>
            <a:ext cx="1285239" cy="612648"/>
          </a:xfrm>
          <a:prstGeom prst="flowChartAlternateProcess">
            <a:avLst/>
          </a:prstGeom>
          <a:solidFill>
            <a:srgbClr val="B8040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Times New Roman" panose="02020603050405020304" pitchFamily="18" charset="0"/>
                <a:cs typeface="Times New Roman" panose="02020603050405020304" pitchFamily="18" charset="0"/>
              </a:rPr>
              <a:t>Profile</a:t>
            </a:r>
          </a:p>
          <a:p>
            <a:pPr algn="ctr"/>
            <a:r>
              <a:rPr lang="en-US"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TutorTrac</a:t>
            </a:r>
            <a:r>
              <a:rPr lang="en-US" sz="1400" dirty="0">
                <a:latin typeface="Times New Roman" panose="02020603050405020304" pitchFamily="18" charset="0"/>
                <a:cs typeface="Times New Roman" panose="02020603050405020304" pitchFamily="18" charset="0"/>
              </a:rPr>
              <a:t>)</a:t>
            </a:r>
          </a:p>
        </p:txBody>
      </p:sp>
      <p:sp>
        <p:nvSpPr>
          <p:cNvPr id="22" name="Flowchart: Alternate Process 21">
            <a:extLst>
              <a:ext uri="{FF2B5EF4-FFF2-40B4-BE49-F238E27FC236}">
                <a16:creationId xmlns:a16="http://schemas.microsoft.com/office/drawing/2014/main" id="{50F3A1D2-F577-EE16-6882-77876DFFA8D2}"/>
              </a:ext>
            </a:extLst>
          </p:cNvPr>
          <p:cNvSpPr/>
          <p:nvPr/>
        </p:nvSpPr>
        <p:spPr>
          <a:xfrm>
            <a:off x="3003724" y="4921270"/>
            <a:ext cx="1285240" cy="612648"/>
          </a:xfrm>
          <a:prstGeom prst="flowChartAlternateProcess">
            <a:avLst/>
          </a:prstGeom>
          <a:solidFill>
            <a:srgbClr val="B8040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Times New Roman" panose="02020603050405020304" pitchFamily="18" charset="0"/>
                <a:cs typeface="Times New Roman" panose="02020603050405020304" pitchFamily="18" charset="0"/>
              </a:rPr>
              <a:t>Profile</a:t>
            </a:r>
          </a:p>
          <a:p>
            <a:pPr algn="ctr"/>
            <a:r>
              <a:rPr lang="en-US"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AdvisorTrac</a:t>
            </a:r>
            <a:r>
              <a:rPr lang="en-US" sz="1400" dirty="0">
                <a:latin typeface="Times New Roman" panose="02020603050405020304" pitchFamily="18" charset="0"/>
                <a:cs typeface="Times New Roman" panose="02020603050405020304" pitchFamily="18" charset="0"/>
              </a:rPr>
              <a:t>)</a:t>
            </a:r>
          </a:p>
        </p:txBody>
      </p:sp>
      <p:cxnSp>
        <p:nvCxnSpPr>
          <p:cNvPr id="28" name="Connector: Elbow 27">
            <a:extLst>
              <a:ext uri="{FF2B5EF4-FFF2-40B4-BE49-F238E27FC236}">
                <a16:creationId xmlns:a16="http://schemas.microsoft.com/office/drawing/2014/main" id="{E984021A-5EC4-EC34-1EC3-B1D222483375}"/>
              </a:ext>
            </a:extLst>
          </p:cNvPr>
          <p:cNvCxnSpPr>
            <a:cxnSpLocks/>
            <a:endCxn id="15" idx="0"/>
          </p:cNvCxnSpPr>
          <p:nvPr/>
        </p:nvCxnSpPr>
        <p:spPr>
          <a:xfrm rot="16200000" flipH="1">
            <a:off x="5486383" y="4720029"/>
            <a:ext cx="305520" cy="16527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B29A3ADD-1815-C467-212E-85A54F7E2D69}"/>
              </a:ext>
            </a:extLst>
          </p:cNvPr>
          <p:cNvCxnSpPr>
            <a:cxnSpLocks/>
          </p:cNvCxnSpPr>
          <p:nvPr/>
        </p:nvCxnSpPr>
        <p:spPr>
          <a:xfrm rot="5400000">
            <a:off x="2951069" y="5649504"/>
            <a:ext cx="361604" cy="12428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25078192-DB37-D95B-C125-B41512813F1B}"/>
              </a:ext>
            </a:extLst>
          </p:cNvPr>
          <p:cNvCxnSpPr>
            <a:cxnSpLocks/>
          </p:cNvCxnSpPr>
          <p:nvPr/>
        </p:nvCxnSpPr>
        <p:spPr>
          <a:xfrm rot="5400000">
            <a:off x="3885522" y="5619398"/>
            <a:ext cx="361603" cy="178326"/>
          </a:xfrm>
          <a:prstGeom prst="bentConnector3">
            <a:avLst>
              <a:gd name="adj1" fmla="val 5000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254D57DC-C5D4-7B44-FF04-36153E7BC671}"/>
              </a:ext>
            </a:extLst>
          </p:cNvPr>
          <p:cNvCxnSpPr/>
          <p:nvPr/>
        </p:nvCxnSpPr>
        <p:spPr>
          <a:xfrm rot="16200000" flipH="1">
            <a:off x="5213201" y="5652088"/>
            <a:ext cx="326698" cy="14784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D27A58A7-A15D-A393-C2D5-0B7861DF0BE3}"/>
              </a:ext>
            </a:extLst>
          </p:cNvPr>
          <p:cNvCxnSpPr/>
          <p:nvPr/>
        </p:nvCxnSpPr>
        <p:spPr>
          <a:xfrm rot="16200000" flipH="1">
            <a:off x="6051511" y="5652089"/>
            <a:ext cx="326698" cy="14784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8EE45425-B7BD-5E4F-2ED6-2CB843D0EEE6}"/>
              </a:ext>
            </a:extLst>
          </p:cNvPr>
          <p:cNvSpPr/>
          <p:nvPr/>
        </p:nvSpPr>
        <p:spPr>
          <a:xfrm>
            <a:off x="2829144" y="5915477"/>
            <a:ext cx="536146" cy="262595"/>
          </a:xfrm>
          <a:prstGeom prst="roundRect">
            <a:avLst/>
          </a:prstGeom>
          <a:solidFill>
            <a:srgbClr val="8D182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Times New Roman" panose="02020603050405020304" pitchFamily="18" charset="0"/>
                <a:cs typeface="Times New Roman" panose="02020603050405020304" pitchFamily="18" charset="0"/>
              </a:rPr>
              <a:t>Center</a:t>
            </a:r>
          </a:p>
        </p:txBody>
      </p:sp>
      <p:sp>
        <p:nvSpPr>
          <p:cNvPr id="41" name="Rectangle: Rounded Corners 40">
            <a:extLst>
              <a:ext uri="{FF2B5EF4-FFF2-40B4-BE49-F238E27FC236}">
                <a16:creationId xmlns:a16="http://schemas.microsoft.com/office/drawing/2014/main" id="{F735C25C-0A95-8420-34F0-330988A592BA}"/>
              </a:ext>
            </a:extLst>
          </p:cNvPr>
          <p:cNvSpPr/>
          <p:nvPr/>
        </p:nvSpPr>
        <p:spPr>
          <a:xfrm>
            <a:off x="3767781" y="5914618"/>
            <a:ext cx="536146" cy="262595"/>
          </a:xfrm>
          <a:prstGeom prst="roundRect">
            <a:avLst/>
          </a:prstGeom>
          <a:solidFill>
            <a:srgbClr val="8D182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Times New Roman" panose="02020603050405020304" pitchFamily="18" charset="0"/>
                <a:cs typeface="Times New Roman" panose="02020603050405020304" pitchFamily="18" charset="0"/>
              </a:rPr>
              <a:t>Center</a:t>
            </a:r>
          </a:p>
        </p:txBody>
      </p:sp>
      <p:sp>
        <p:nvSpPr>
          <p:cNvPr id="43" name="Rectangle: Rounded Corners 42">
            <a:extLst>
              <a:ext uri="{FF2B5EF4-FFF2-40B4-BE49-F238E27FC236}">
                <a16:creationId xmlns:a16="http://schemas.microsoft.com/office/drawing/2014/main" id="{C82CA68D-06FF-5B96-93C8-6305F91F1528}"/>
              </a:ext>
            </a:extLst>
          </p:cNvPr>
          <p:cNvSpPr/>
          <p:nvPr/>
        </p:nvSpPr>
        <p:spPr>
          <a:xfrm>
            <a:off x="5259559" y="5914617"/>
            <a:ext cx="536146" cy="262595"/>
          </a:xfrm>
          <a:prstGeom prst="roundRect">
            <a:avLst/>
          </a:prstGeom>
          <a:solidFill>
            <a:srgbClr val="8D182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Times New Roman" panose="02020603050405020304" pitchFamily="18" charset="0"/>
                <a:cs typeface="Times New Roman" panose="02020603050405020304" pitchFamily="18" charset="0"/>
              </a:rPr>
              <a:t>Center</a:t>
            </a:r>
          </a:p>
        </p:txBody>
      </p:sp>
      <p:sp>
        <p:nvSpPr>
          <p:cNvPr id="44" name="Rectangle: Rounded Corners 43">
            <a:extLst>
              <a:ext uri="{FF2B5EF4-FFF2-40B4-BE49-F238E27FC236}">
                <a16:creationId xmlns:a16="http://schemas.microsoft.com/office/drawing/2014/main" id="{640684FD-9067-E5B6-4D78-6886D4026BAF}"/>
              </a:ext>
            </a:extLst>
          </p:cNvPr>
          <p:cNvSpPr/>
          <p:nvPr/>
        </p:nvSpPr>
        <p:spPr>
          <a:xfrm>
            <a:off x="6033002" y="5914209"/>
            <a:ext cx="536146" cy="262595"/>
          </a:xfrm>
          <a:prstGeom prst="roundRect">
            <a:avLst/>
          </a:prstGeom>
          <a:solidFill>
            <a:srgbClr val="8D182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Times New Roman" panose="02020603050405020304" pitchFamily="18" charset="0"/>
                <a:cs typeface="Times New Roman" panose="02020603050405020304" pitchFamily="18" charset="0"/>
              </a:rPr>
              <a:t>Center</a:t>
            </a:r>
          </a:p>
        </p:txBody>
      </p:sp>
      <p:sp>
        <p:nvSpPr>
          <p:cNvPr id="4" name="TextBox 3">
            <a:extLst>
              <a:ext uri="{FF2B5EF4-FFF2-40B4-BE49-F238E27FC236}">
                <a16:creationId xmlns:a16="http://schemas.microsoft.com/office/drawing/2014/main" id="{2DE4ADE1-1E2F-92BF-7A4C-C04DBD462752}"/>
              </a:ext>
            </a:extLst>
          </p:cNvPr>
          <p:cNvSpPr txBox="1"/>
          <p:nvPr/>
        </p:nvSpPr>
        <p:spPr>
          <a:xfrm>
            <a:off x="2767389" y="785317"/>
            <a:ext cx="3043150" cy="584775"/>
          </a:xfrm>
          <a:prstGeom prst="rect">
            <a:avLst/>
          </a:prstGeom>
          <a:noFill/>
        </p:spPr>
        <p:txBody>
          <a:bodyPr wrap="square">
            <a:spAutoFit/>
          </a:bodyPr>
          <a:lstStyle/>
          <a:p>
            <a:r>
              <a:rPr lang="en-US" sz="3200" b="1" dirty="0">
                <a:solidFill>
                  <a:srgbClr val="610215"/>
                </a:solidFill>
                <a:latin typeface="Times New Roman" panose="02020603050405020304" pitchFamily="18" charset="0"/>
                <a:cs typeface="Times New Roman" panose="02020603050405020304" pitchFamily="18" charset="0"/>
              </a:rPr>
              <a:t>Where to Start?</a:t>
            </a:r>
          </a:p>
        </p:txBody>
      </p:sp>
    </p:spTree>
    <p:extLst>
      <p:ext uri="{BB962C8B-B14F-4D97-AF65-F5344CB8AC3E}">
        <p14:creationId xmlns:p14="http://schemas.microsoft.com/office/powerpoint/2010/main" val="207992350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3776251-E461-D8D7-976F-280EF21DE18E}"/>
              </a:ext>
            </a:extLst>
          </p:cNvPr>
          <p:cNvPicPr>
            <a:picLocks noChangeAspect="1"/>
          </p:cNvPicPr>
          <p:nvPr/>
        </p:nvPicPr>
        <p:blipFill>
          <a:blip r:embed="rId2"/>
          <a:stretch>
            <a:fillRect/>
          </a:stretch>
        </p:blipFill>
        <p:spPr>
          <a:xfrm>
            <a:off x="7301682" y="2423692"/>
            <a:ext cx="714475" cy="533474"/>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a:extLst>
              <a:ext uri="{FF2B5EF4-FFF2-40B4-BE49-F238E27FC236}">
                <a16:creationId xmlns:a16="http://schemas.microsoft.com/office/drawing/2014/main" id="{E0C8B257-8DB8-AA35-9126-6C18F6FFD8A5}"/>
              </a:ext>
            </a:extLst>
          </p:cNvPr>
          <p:cNvPicPr>
            <a:picLocks noChangeAspect="1"/>
          </p:cNvPicPr>
          <p:nvPr/>
        </p:nvPicPr>
        <p:blipFill>
          <a:blip r:embed="rId3"/>
          <a:stretch>
            <a:fillRect/>
          </a:stretch>
        </p:blipFill>
        <p:spPr>
          <a:xfrm>
            <a:off x="3806042" y="4846341"/>
            <a:ext cx="4867954" cy="514422"/>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a:extLst>
              <a:ext uri="{FF2B5EF4-FFF2-40B4-BE49-F238E27FC236}">
                <a16:creationId xmlns:a16="http://schemas.microsoft.com/office/drawing/2014/main" id="{E07CF2C4-A923-0AE1-8DF4-65E7B993CC3C}"/>
              </a:ext>
            </a:extLst>
          </p:cNvPr>
          <p:cNvPicPr>
            <a:picLocks noChangeAspect="1"/>
          </p:cNvPicPr>
          <p:nvPr/>
        </p:nvPicPr>
        <p:blipFill>
          <a:blip r:embed="rId4"/>
          <a:stretch>
            <a:fillRect/>
          </a:stretch>
        </p:blipFill>
        <p:spPr>
          <a:xfrm>
            <a:off x="301082" y="4756087"/>
            <a:ext cx="2850091" cy="69493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20" name="TextBox 19">
            <a:extLst>
              <a:ext uri="{FF2B5EF4-FFF2-40B4-BE49-F238E27FC236}">
                <a16:creationId xmlns:a16="http://schemas.microsoft.com/office/drawing/2014/main" id="{DA30AA29-9804-FCCC-8FBD-E82539AC5029}"/>
              </a:ext>
            </a:extLst>
          </p:cNvPr>
          <p:cNvSpPr txBox="1"/>
          <p:nvPr/>
        </p:nvSpPr>
        <p:spPr>
          <a:xfrm>
            <a:off x="671193" y="1679412"/>
            <a:ext cx="1372705" cy="369332"/>
          </a:xfrm>
          <a:prstGeom prst="rect">
            <a:avLst/>
          </a:prstGeom>
          <a:noFill/>
        </p:spPr>
        <p:txBody>
          <a:bodyPr wrap="square" rtlCol="0">
            <a:spAutoFit/>
          </a:bodyPr>
          <a:lstStyle/>
          <a:p>
            <a:r>
              <a:rPr lang="en-US" b="1" dirty="0">
                <a:solidFill>
                  <a:srgbClr val="681121"/>
                </a:solidFill>
                <a:latin typeface="Times New Roman" panose="02020603050405020304" pitchFamily="18" charset="0"/>
                <a:cs typeface="Times New Roman" panose="02020603050405020304" pitchFamily="18" charset="0"/>
              </a:rPr>
              <a:t>Dashboard</a:t>
            </a:r>
          </a:p>
        </p:txBody>
      </p:sp>
      <p:sp>
        <p:nvSpPr>
          <p:cNvPr id="21" name="TextBox 20">
            <a:extLst>
              <a:ext uri="{FF2B5EF4-FFF2-40B4-BE49-F238E27FC236}">
                <a16:creationId xmlns:a16="http://schemas.microsoft.com/office/drawing/2014/main" id="{7E29A579-5F4C-FB75-C0F8-73DF33F65B6F}"/>
              </a:ext>
            </a:extLst>
          </p:cNvPr>
          <p:cNvSpPr txBox="1"/>
          <p:nvPr/>
        </p:nvSpPr>
        <p:spPr>
          <a:xfrm>
            <a:off x="4118603" y="1679412"/>
            <a:ext cx="906793" cy="369332"/>
          </a:xfrm>
          <a:prstGeom prst="rect">
            <a:avLst/>
          </a:prstGeom>
          <a:noFill/>
        </p:spPr>
        <p:txBody>
          <a:bodyPr wrap="square" rtlCol="0">
            <a:spAutoFit/>
          </a:bodyPr>
          <a:lstStyle/>
          <a:p>
            <a:r>
              <a:rPr lang="en-US" b="1" dirty="0">
                <a:solidFill>
                  <a:srgbClr val="681121"/>
                </a:solidFill>
                <a:latin typeface="Times New Roman" panose="02020603050405020304" pitchFamily="18" charset="0"/>
                <a:cs typeface="Times New Roman" panose="02020603050405020304" pitchFamily="18" charset="0"/>
              </a:rPr>
              <a:t>Widget</a:t>
            </a:r>
          </a:p>
        </p:txBody>
      </p:sp>
      <p:sp>
        <p:nvSpPr>
          <p:cNvPr id="22" name="TextBox 21">
            <a:extLst>
              <a:ext uri="{FF2B5EF4-FFF2-40B4-BE49-F238E27FC236}">
                <a16:creationId xmlns:a16="http://schemas.microsoft.com/office/drawing/2014/main" id="{49FB8907-073E-8A26-49BB-E6372CB6FAB8}"/>
              </a:ext>
            </a:extLst>
          </p:cNvPr>
          <p:cNvSpPr txBox="1"/>
          <p:nvPr/>
        </p:nvSpPr>
        <p:spPr>
          <a:xfrm>
            <a:off x="6643844" y="1679412"/>
            <a:ext cx="2030152" cy="369332"/>
          </a:xfrm>
          <a:prstGeom prst="rect">
            <a:avLst/>
          </a:prstGeom>
          <a:noFill/>
        </p:spPr>
        <p:txBody>
          <a:bodyPr wrap="square" rtlCol="0">
            <a:spAutoFit/>
          </a:bodyPr>
          <a:lstStyle/>
          <a:p>
            <a:pPr algn="ctr"/>
            <a:r>
              <a:rPr lang="en-US" b="1" dirty="0">
                <a:solidFill>
                  <a:srgbClr val="681121"/>
                </a:solidFill>
                <a:latin typeface="Times New Roman" panose="02020603050405020304" pitchFamily="18" charset="0"/>
                <a:cs typeface="Times New Roman" panose="02020603050405020304" pitchFamily="18" charset="0"/>
              </a:rPr>
              <a:t>Hamburger Icon</a:t>
            </a:r>
          </a:p>
        </p:txBody>
      </p:sp>
      <p:sp>
        <p:nvSpPr>
          <p:cNvPr id="23" name="TextBox 22">
            <a:extLst>
              <a:ext uri="{FF2B5EF4-FFF2-40B4-BE49-F238E27FC236}">
                <a16:creationId xmlns:a16="http://schemas.microsoft.com/office/drawing/2014/main" id="{E29A224F-E2C8-F0CF-9B1B-BCC3B21052DF}"/>
              </a:ext>
            </a:extLst>
          </p:cNvPr>
          <p:cNvSpPr txBox="1"/>
          <p:nvPr/>
        </p:nvSpPr>
        <p:spPr>
          <a:xfrm>
            <a:off x="1035688" y="4241180"/>
            <a:ext cx="1380877" cy="368714"/>
          </a:xfrm>
          <a:prstGeom prst="rect">
            <a:avLst/>
          </a:prstGeom>
          <a:noFill/>
        </p:spPr>
        <p:txBody>
          <a:bodyPr wrap="square" rtlCol="0">
            <a:spAutoFit/>
          </a:bodyPr>
          <a:lstStyle/>
          <a:p>
            <a:r>
              <a:rPr lang="en-US" b="1" dirty="0">
                <a:solidFill>
                  <a:srgbClr val="681121"/>
                </a:solidFill>
                <a:latin typeface="Times New Roman" panose="02020603050405020304" pitchFamily="18" charset="0"/>
                <a:cs typeface="Times New Roman" panose="02020603050405020304" pitchFamily="18" charset="0"/>
              </a:rPr>
              <a:t>Listing</a:t>
            </a:r>
          </a:p>
        </p:txBody>
      </p:sp>
      <p:sp>
        <p:nvSpPr>
          <p:cNvPr id="24" name="TextBox 23">
            <a:extLst>
              <a:ext uri="{FF2B5EF4-FFF2-40B4-BE49-F238E27FC236}">
                <a16:creationId xmlns:a16="http://schemas.microsoft.com/office/drawing/2014/main" id="{161C8955-BC44-7138-D632-16BDD366FC90}"/>
              </a:ext>
            </a:extLst>
          </p:cNvPr>
          <p:cNvSpPr txBox="1"/>
          <p:nvPr/>
        </p:nvSpPr>
        <p:spPr>
          <a:xfrm>
            <a:off x="5278738" y="4279701"/>
            <a:ext cx="2639833" cy="369332"/>
          </a:xfrm>
          <a:prstGeom prst="rect">
            <a:avLst/>
          </a:prstGeom>
          <a:noFill/>
        </p:spPr>
        <p:txBody>
          <a:bodyPr wrap="square" rtlCol="0">
            <a:spAutoFit/>
          </a:bodyPr>
          <a:lstStyle/>
          <a:p>
            <a:r>
              <a:rPr lang="en-US" b="1" dirty="0">
                <a:solidFill>
                  <a:srgbClr val="681121"/>
                </a:solidFill>
                <a:latin typeface="Times New Roman" panose="02020603050405020304" pitchFamily="18" charset="0"/>
                <a:cs typeface="Times New Roman" panose="02020603050405020304" pitchFamily="18" charset="0"/>
              </a:rPr>
              <a:t>Navigation Search</a:t>
            </a:r>
          </a:p>
        </p:txBody>
      </p:sp>
      <p:sp>
        <p:nvSpPr>
          <p:cNvPr id="25" name="TextBox 24">
            <a:extLst>
              <a:ext uri="{FF2B5EF4-FFF2-40B4-BE49-F238E27FC236}">
                <a16:creationId xmlns:a16="http://schemas.microsoft.com/office/drawing/2014/main" id="{C041520A-E155-E305-0C17-4F30134EEFCD}"/>
              </a:ext>
            </a:extLst>
          </p:cNvPr>
          <p:cNvSpPr txBox="1"/>
          <p:nvPr/>
        </p:nvSpPr>
        <p:spPr>
          <a:xfrm>
            <a:off x="232559" y="3452383"/>
            <a:ext cx="2249974" cy="368714"/>
          </a:xfrm>
          <a:prstGeom prst="rect">
            <a:avLst/>
          </a:prstGeom>
          <a:noFill/>
        </p:spPr>
        <p:txBody>
          <a:bodyPr wrap="square" rtlCol="0">
            <a:spAutoFit/>
          </a:bodyPr>
          <a:lstStyle/>
          <a:p>
            <a:r>
              <a:rPr lang="en-US" dirty="0">
                <a:solidFill>
                  <a:schemeClr val="tx2"/>
                </a:solidFill>
                <a:latin typeface="Times New Roman" panose="02020603050405020304" pitchFamily="18" charset="0"/>
                <a:cs typeface="Times New Roman" panose="02020603050405020304" pitchFamily="18" charset="0"/>
              </a:rPr>
              <a:t>Homepage for system.</a:t>
            </a:r>
          </a:p>
        </p:txBody>
      </p:sp>
      <p:sp>
        <p:nvSpPr>
          <p:cNvPr id="27" name="TextBox 26">
            <a:extLst>
              <a:ext uri="{FF2B5EF4-FFF2-40B4-BE49-F238E27FC236}">
                <a16:creationId xmlns:a16="http://schemas.microsoft.com/office/drawing/2014/main" id="{5A781630-FDB4-73D4-D0CB-E8BCE6BEA9BC}"/>
              </a:ext>
            </a:extLst>
          </p:cNvPr>
          <p:cNvSpPr txBox="1"/>
          <p:nvPr/>
        </p:nvSpPr>
        <p:spPr>
          <a:xfrm>
            <a:off x="3131315" y="3330134"/>
            <a:ext cx="3460038" cy="646331"/>
          </a:xfrm>
          <a:prstGeom prst="rect">
            <a:avLst/>
          </a:prstGeom>
          <a:noFill/>
        </p:spPr>
        <p:txBody>
          <a:bodyPr wrap="square" rtlCol="0">
            <a:spAutoFit/>
          </a:bodyPr>
          <a:lstStyle/>
          <a:p>
            <a:r>
              <a:rPr lang="en-US" dirty="0">
                <a:solidFill>
                  <a:schemeClr val="tx2"/>
                </a:solidFill>
                <a:latin typeface="Times New Roman" panose="02020603050405020304" pitchFamily="18" charset="0"/>
                <a:cs typeface="Times New Roman" panose="02020603050405020304" pitchFamily="18" charset="0"/>
              </a:rPr>
              <a:t>Accessible, Quick Link features located on Dashboard.</a:t>
            </a:r>
          </a:p>
        </p:txBody>
      </p:sp>
      <p:sp>
        <p:nvSpPr>
          <p:cNvPr id="28" name="TextBox 27">
            <a:extLst>
              <a:ext uri="{FF2B5EF4-FFF2-40B4-BE49-F238E27FC236}">
                <a16:creationId xmlns:a16="http://schemas.microsoft.com/office/drawing/2014/main" id="{8E0316C0-7C31-07E6-D8BA-EAF09F4046E7}"/>
              </a:ext>
            </a:extLst>
          </p:cNvPr>
          <p:cNvSpPr txBox="1"/>
          <p:nvPr/>
        </p:nvSpPr>
        <p:spPr>
          <a:xfrm>
            <a:off x="6591353" y="3287928"/>
            <a:ext cx="2512717" cy="646331"/>
          </a:xfrm>
          <a:prstGeom prst="rect">
            <a:avLst/>
          </a:prstGeom>
          <a:noFill/>
        </p:spPr>
        <p:txBody>
          <a:bodyPr wrap="square" rtlCol="0">
            <a:spAutoFit/>
          </a:bodyPr>
          <a:lstStyle/>
          <a:p>
            <a:r>
              <a:rPr lang="en-US" dirty="0">
                <a:solidFill>
                  <a:schemeClr val="tx2"/>
                </a:solidFill>
                <a:latin typeface="Times New Roman" panose="02020603050405020304" pitchFamily="18" charset="0"/>
                <a:cs typeface="Times New Roman" panose="02020603050405020304" pitchFamily="18" charset="0"/>
              </a:rPr>
              <a:t>This drop down contains all listing options.</a:t>
            </a:r>
          </a:p>
        </p:txBody>
      </p:sp>
      <p:sp>
        <p:nvSpPr>
          <p:cNvPr id="29" name="TextBox 28">
            <a:extLst>
              <a:ext uri="{FF2B5EF4-FFF2-40B4-BE49-F238E27FC236}">
                <a16:creationId xmlns:a16="http://schemas.microsoft.com/office/drawing/2014/main" id="{1D9FC37D-3C66-4D6C-4E86-3273FF0DB1DA}"/>
              </a:ext>
            </a:extLst>
          </p:cNvPr>
          <p:cNvSpPr txBox="1"/>
          <p:nvPr/>
        </p:nvSpPr>
        <p:spPr>
          <a:xfrm>
            <a:off x="4157376" y="5493503"/>
            <a:ext cx="4867954" cy="646331"/>
          </a:xfrm>
          <a:prstGeom prst="rect">
            <a:avLst/>
          </a:prstGeom>
          <a:noFill/>
        </p:spPr>
        <p:txBody>
          <a:bodyPr wrap="square" rtlCol="0">
            <a:spAutoFit/>
          </a:bodyPr>
          <a:lstStyle/>
          <a:p>
            <a:r>
              <a:rPr lang="en-US" dirty="0">
                <a:solidFill>
                  <a:schemeClr val="tx2"/>
                </a:solidFill>
                <a:latin typeface="Times New Roman" panose="02020603050405020304" pitchFamily="18" charset="0"/>
                <a:cs typeface="Times New Roman" panose="02020603050405020304" pitchFamily="18" charset="0"/>
              </a:rPr>
              <a:t>Used to search in every listing. Right clicking provides additional options for search filters.</a:t>
            </a:r>
          </a:p>
        </p:txBody>
      </p:sp>
      <p:sp>
        <p:nvSpPr>
          <p:cNvPr id="31" name="TextBox 30">
            <a:extLst>
              <a:ext uri="{FF2B5EF4-FFF2-40B4-BE49-F238E27FC236}">
                <a16:creationId xmlns:a16="http://schemas.microsoft.com/office/drawing/2014/main" id="{B50A54EA-99C1-3345-C810-715707ABCC55}"/>
              </a:ext>
            </a:extLst>
          </p:cNvPr>
          <p:cNvSpPr txBox="1"/>
          <p:nvPr/>
        </p:nvSpPr>
        <p:spPr>
          <a:xfrm>
            <a:off x="483628" y="5504623"/>
            <a:ext cx="2294595" cy="368714"/>
          </a:xfrm>
          <a:prstGeom prst="rect">
            <a:avLst/>
          </a:prstGeom>
          <a:noFill/>
        </p:spPr>
        <p:txBody>
          <a:bodyPr wrap="square" rtlCol="0">
            <a:spAutoFit/>
          </a:bodyPr>
          <a:lstStyle/>
          <a:p>
            <a:r>
              <a:rPr lang="en-US" dirty="0">
                <a:solidFill>
                  <a:schemeClr val="tx2"/>
                </a:solidFill>
                <a:latin typeface="Times New Roman" panose="02020603050405020304" pitchFamily="18" charset="0"/>
                <a:cs typeface="Times New Roman" panose="02020603050405020304" pitchFamily="18" charset="0"/>
              </a:rPr>
              <a:t>List of related records.</a:t>
            </a:r>
          </a:p>
        </p:txBody>
      </p:sp>
      <p:pic>
        <p:nvPicPr>
          <p:cNvPr id="8" name="Picture 7">
            <a:extLst>
              <a:ext uri="{FF2B5EF4-FFF2-40B4-BE49-F238E27FC236}">
                <a16:creationId xmlns:a16="http://schemas.microsoft.com/office/drawing/2014/main" id="{7EF0A27D-C086-EFD1-8CDC-CA91873A5ED2}"/>
              </a:ext>
            </a:extLst>
          </p:cNvPr>
          <p:cNvPicPr>
            <a:picLocks noChangeAspect="1"/>
          </p:cNvPicPr>
          <p:nvPr/>
        </p:nvPicPr>
        <p:blipFill>
          <a:blip r:embed="rId5"/>
          <a:stretch>
            <a:fillRect/>
          </a:stretch>
        </p:blipFill>
        <p:spPr>
          <a:xfrm>
            <a:off x="164796" y="2109188"/>
            <a:ext cx="2512717" cy="1189932"/>
          </a:xfrm>
          <a:prstGeom prst="rect">
            <a:avLst/>
          </a:prstGeom>
        </p:spPr>
      </p:pic>
      <p:pic>
        <p:nvPicPr>
          <p:cNvPr id="11" name="Picture 10">
            <a:extLst>
              <a:ext uri="{FF2B5EF4-FFF2-40B4-BE49-F238E27FC236}">
                <a16:creationId xmlns:a16="http://schemas.microsoft.com/office/drawing/2014/main" id="{9222D96B-8564-0A1D-0A76-BA3A8B8D7359}"/>
              </a:ext>
            </a:extLst>
          </p:cNvPr>
          <p:cNvPicPr>
            <a:picLocks noChangeAspect="1"/>
          </p:cNvPicPr>
          <p:nvPr/>
        </p:nvPicPr>
        <p:blipFill>
          <a:blip r:embed="rId6"/>
          <a:stretch>
            <a:fillRect/>
          </a:stretch>
        </p:blipFill>
        <p:spPr>
          <a:xfrm>
            <a:off x="3151173" y="2074687"/>
            <a:ext cx="3008051" cy="1196335"/>
          </a:xfrm>
          <a:prstGeom prst="rect">
            <a:avLst/>
          </a:prstGeom>
          <a:ln w="3175">
            <a:solidFill>
              <a:schemeClr val="tx1"/>
            </a:solidFill>
          </a:ln>
        </p:spPr>
      </p:pic>
      <p:sp>
        <p:nvSpPr>
          <p:cNvPr id="4" name="TextBox 3">
            <a:extLst>
              <a:ext uri="{FF2B5EF4-FFF2-40B4-BE49-F238E27FC236}">
                <a16:creationId xmlns:a16="http://schemas.microsoft.com/office/drawing/2014/main" id="{3684489A-ED61-7572-2D72-BA1343009731}"/>
              </a:ext>
            </a:extLst>
          </p:cNvPr>
          <p:cNvSpPr txBox="1"/>
          <p:nvPr/>
        </p:nvSpPr>
        <p:spPr>
          <a:xfrm>
            <a:off x="2174874" y="810760"/>
            <a:ext cx="5372920" cy="584775"/>
          </a:xfrm>
          <a:prstGeom prst="rect">
            <a:avLst/>
          </a:prstGeom>
          <a:noFill/>
        </p:spPr>
        <p:txBody>
          <a:bodyPr wrap="square">
            <a:spAutoFit/>
          </a:bodyPr>
          <a:lstStyle/>
          <a:p>
            <a:r>
              <a:rPr lang="en-US" sz="3200" b="1" dirty="0">
                <a:solidFill>
                  <a:srgbClr val="610215"/>
                </a:solidFill>
                <a:latin typeface="Times New Roman" panose="02020603050405020304" pitchFamily="18" charset="0"/>
                <a:cs typeface="Times New Roman" panose="02020603050405020304" pitchFamily="18" charset="0"/>
              </a:rPr>
              <a:t>Navigating The TracSystem</a:t>
            </a:r>
          </a:p>
        </p:txBody>
      </p:sp>
    </p:spTree>
    <p:extLst>
      <p:ext uri="{BB962C8B-B14F-4D97-AF65-F5344CB8AC3E}">
        <p14:creationId xmlns:p14="http://schemas.microsoft.com/office/powerpoint/2010/main" val="9995760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95C0AEB-0AEE-F6B1-5D85-75C5DF326C17}"/>
              </a:ext>
            </a:extLst>
          </p:cNvPr>
          <p:cNvSpPr>
            <a:spLocks noGrp="1"/>
          </p:cNvSpPr>
          <p:nvPr>
            <p:ph idx="1"/>
          </p:nvPr>
        </p:nvSpPr>
        <p:spPr>
          <a:xfrm>
            <a:off x="1243884" y="1377738"/>
            <a:ext cx="7506857" cy="3349900"/>
          </a:xfrm>
        </p:spPr>
        <p:txBody>
          <a:bodyPr>
            <a:normAutofit/>
          </a:bodyPr>
          <a:lstStyle/>
          <a:p>
            <a:pPr marL="45719" indent="0">
              <a:buNone/>
            </a:pPr>
            <a:r>
              <a:rPr lang="en-US" b="1" dirty="0">
                <a:latin typeface="Times New Roman" panose="02020603050405020304" pitchFamily="18" charset="0"/>
                <a:cs typeface="Times New Roman" panose="02020603050405020304" pitchFamily="18" charset="0"/>
              </a:rPr>
              <a:t>Staff</a:t>
            </a:r>
            <a:r>
              <a:rPr lang="en-US" dirty="0">
                <a:latin typeface="Times New Roman" panose="02020603050405020304" pitchFamily="18" charset="0"/>
                <a:cs typeface="Times New Roman" panose="02020603050405020304" pitchFamily="18" charset="0"/>
              </a:rPr>
              <a:t> have access to visit and appointment data. The limit on </a:t>
            </a:r>
            <a:r>
              <a:rPr lang="en-US" i="1" dirty="0">
                <a:latin typeface="Times New Roman" panose="02020603050405020304" pitchFamily="18" charset="0"/>
                <a:cs typeface="Times New Roman" panose="02020603050405020304" pitchFamily="18" charset="0"/>
              </a:rPr>
              <a:t>which </a:t>
            </a:r>
            <a:r>
              <a:rPr lang="en-US" dirty="0">
                <a:latin typeface="Times New Roman" panose="02020603050405020304" pitchFamily="18" charset="0"/>
                <a:cs typeface="Times New Roman" panose="02020603050405020304" pitchFamily="18" charset="0"/>
              </a:rPr>
              <a:t>centers a staff account can view this data is configured in their group settings. </a:t>
            </a:r>
          </a:p>
          <a:p>
            <a:pPr marL="45719" indent="0">
              <a:buNone/>
            </a:pPr>
            <a:r>
              <a:rPr lang="en-US" b="1" dirty="0">
                <a:latin typeface="Times New Roman" panose="02020603050405020304" pitchFamily="18" charset="0"/>
                <a:cs typeface="Times New Roman" panose="02020603050405020304" pitchFamily="18" charset="0"/>
              </a:rPr>
              <a:t>Profile Admins </a:t>
            </a:r>
            <a:r>
              <a:rPr lang="en-US" dirty="0">
                <a:latin typeface="Times New Roman" panose="02020603050405020304" pitchFamily="18" charset="0"/>
                <a:cs typeface="Times New Roman" panose="02020603050405020304" pitchFamily="18" charset="0"/>
              </a:rPr>
              <a:t>are users with extra access to the system than a staff account. They have additional permissions to adjust profile and group settings. These settings also include adjusting centers, email templates, and reasons.</a:t>
            </a:r>
          </a:p>
          <a:p>
            <a:pPr marL="45719" indent="0">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SysAdmin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is a </a:t>
            </a:r>
            <a:r>
              <a:rPr lang="en-US" dirty="0">
                <a:latin typeface="Times New Roman" panose="02020603050405020304" pitchFamily="18" charset="0"/>
                <a:ea typeface="Calibri" panose="020F0502020204030204" pitchFamily="34" charset="0"/>
                <a:cs typeface="Times New Roman" panose="02020603050405020304" pitchFamily="18" charset="0"/>
              </a:rPr>
              <a:t>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ser with full access to the system. This includes all user data, profiles and global settings. The number of users in this group is usually limited based on the “super user” access.</a:t>
            </a:r>
            <a:endParaRPr lang="en-US" dirty="0">
              <a:latin typeface="Times New Roman" panose="02020603050405020304" pitchFamily="18" charset="0"/>
              <a:cs typeface="Times New Roman" panose="02020603050405020304" pitchFamily="18" charset="0"/>
            </a:endParaRPr>
          </a:p>
          <a:p>
            <a:pPr marL="45719" indent="0">
              <a:buNone/>
            </a:pPr>
            <a:endParaRPr lang="en-US" dirty="0"/>
          </a:p>
        </p:txBody>
      </p:sp>
      <p:pic>
        <p:nvPicPr>
          <p:cNvPr id="11" name="Picture 10">
            <a:extLst>
              <a:ext uri="{FF2B5EF4-FFF2-40B4-BE49-F238E27FC236}">
                <a16:creationId xmlns:a16="http://schemas.microsoft.com/office/drawing/2014/main" id="{BD7CBEF9-1649-2BBB-62D2-B8C1BFD58F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856" y="1377738"/>
            <a:ext cx="322028" cy="322028"/>
          </a:xfrm>
          <a:prstGeom prst="rect">
            <a:avLst/>
          </a:prstGeom>
        </p:spPr>
      </p:pic>
      <p:pic>
        <p:nvPicPr>
          <p:cNvPr id="12" name="Picture 11">
            <a:extLst>
              <a:ext uri="{FF2B5EF4-FFF2-40B4-BE49-F238E27FC236}">
                <a16:creationId xmlns:a16="http://schemas.microsoft.com/office/drawing/2014/main" id="{1BFC67D5-4623-75FA-153A-355FBB2B28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856" y="2496815"/>
            <a:ext cx="322028" cy="322028"/>
          </a:xfrm>
          <a:prstGeom prst="rect">
            <a:avLst/>
          </a:prstGeom>
        </p:spPr>
      </p:pic>
      <p:pic>
        <p:nvPicPr>
          <p:cNvPr id="13" name="Picture 12">
            <a:extLst>
              <a:ext uri="{FF2B5EF4-FFF2-40B4-BE49-F238E27FC236}">
                <a16:creationId xmlns:a16="http://schemas.microsoft.com/office/drawing/2014/main" id="{81592CAD-D5C3-A15B-267C-063DB30856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856" y="3737290"/>
            <a:ext cx="322028" cy="322028"/>
          </a:xfrm>
          <a:prstGeom prst="rect">
            <a:avLst/>
          </a:prstGeom>
        </p:spPr>
      </p:pic>
      <p:pic>
        <p:nvPicPr>
          <p:cNvPr id="16" name="Graphic 15">
            <a:extLst>
              <a:ext uri="{FF2B5EF4-FFF2-40B4-BE49-F238E27FC236}">
                <a16:creationId xmlns:a16="http://schemas.microsoft.com/office/drawing/2014/main" id="{2B9F1962-444D-7D78-0F11-FDFEF0F934C2}"/>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3746887" y="4727638"/>
            <a:ext cx="1803322" cy="1669156"/>
          </a:xfrm>
          <a:prstGeom prst="rect">
            <a:avLst/>
          </a:prstGeom>
        </p:spPr>
      </p:pic>
      <p:sp>
        <p:nvSpPr>
          <p:cNvPr id="3" name="TextBox 2">
            <a:extLst>
              <a:ext uri="{FF2B5EF4-FFF2-40B4-BE49-F238E27FC236}">
                <a16:creationId xmlns:a16="http://schemas.microsoft.com/office/drawing/2014/main" id="{CEA40845-F803-F62B-BB7E-F96E0C6AC0B8}"/>
              </a:ext>
            </a:extLst>
          </p:cNvPr>
          <p:cNvSpPr txBox="1"/>
          <p:nvPr/>
        </p:nvSpPr>
        <p:spPr>
          <a:xfrm>
            <a:off x="3608772" y="461206"/>
            <a:ext cx="4572000" cy="523220"/>
          </a:xfrm>
          <a:prstGeom prst="rect">
            <a:avLst/>
          </a:prstGeom>
          <a:noFill/>
        </p:spPr>
        <p:txBody>
          <a:bodyPr wrap="square">
            <a:spAutoFit/>
          </a:bodyPr>
          <a:lstStyle/>
          <a:p>
            <a:r>
              <a:rPr lang="en-US" sz="2800" b="1" dirty="0">
                <a:solidFill>
                  <a:srgbClr val="610215"/>
                </a:solidFill>
                <a:latin typeface="Times New Roman" panose="02020603050405020304" pitchFamily="18" charset="0"/>
                <a:cs typeface="Times New Roman" panose="02020603050405020304" pitchFamily="18" charset="0"/>
              </a:rPr>
              <a:t>Account Types</a:t>
            </a:r>
          </a:p>
        </p:txBody>
      </p:sp>
    </p:spTree>
    <p:extLst>
      <p:ext uri="{BB962C8B-B14F-4D97-AF65-F5344CB8AC3E}">
        <p14:creationId xmlns:p14="http://schemas.microsoft.com/office/powerpoint/2010/main" val="220536696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95C0AEB-0AEE-F6B1-5D85-75C5DF326C17}"/>
              </a:ext>
            </a:extLst>
          </p:cNvPr>
          <p:cNvSpPr>
            <a:spLocks noGrp="1"/>
          </p:cNvSpPr>
          <p:nvPr>
            <p:ph idx="1"/>
          </p:nvPr>
        </p:nvSpPr>
        <p:spPr>
          <a:xfrm>
            <a:off x="889388" y="1852653"/>
            <a:ext cx="7994554" cy="2890798"/>
          </a:xfrm>
        </p:spPr>
        <p:txBody>
          <a:bodyPr>
            <a:normAutofit fontScale="92500" lnSpcReduction="20000"/>
          </a:bodyPr>
          <a:lstStyle/>
          <a:p>
            <a:pPr marL="45719" indent="0">
              <a:buNone/>
            </a:pPr>
            <a:r>
              <a:rPr lang="en-US" b="1" dirty="0">
                <a:latin typeface="Times New Roman" panose="02020603050405020304" pitchFamily="18" charset="0"/>
                <a:cs typeface="Times New Roman" panose="02020603050405020304" pitchFamily="18" charset="0"/>
              </a:rPr>
              <a:t>Students</a:t>
            </a:r>
            <a:r>
              <a:rPr lang="en-US" dirty="0">
                <a:latin typeface="Times New Roman" panose="02020603050405020304" pitchFamily="18" charset="0"/>
                <a:cs typeface="Times New Roman" panose="02020603050405020304" pitchFamily="18" charset="0"/>
              </a:rPr>
              <a:t> are the clients searching for availabilities and booking appointments.</a:t>
            </a:r>
          </a:p>
          <a:p>
            <a:pPr marL="45719" indent="0">
              <a:buNone/>
            </a:pPr>
            <a:endParaRPr lang="en-US" dirty="0">
              <a:latin typeface="Times New Roman" panose="02020603050405020304" pitchFamily="18" charset="0"/>
              <a:cs typeface="Times New Roman" panose="02020603050405020304" pitchFamily="18" charset="0"/>
            </a:endParaRPr>
          </a:p>
          <a:p>
            <a:pPr marL="45719" indent="0">
              <a:buNone/>
            </a:pPr>
            <a:r>
              <a:rPr lang="en-US" b="1" dirty="0">
                <a:latin typeface="Times New Roman" panose="02020603050405020304" pitchFamily="18" charset="0"/>
                <a:cs typeface="Times New Roman" panose="02020603050405020304" pitchFamily="18" charset="0"/>
              </a:rPr>
              <a:t>Faculty</a:t>
            </a:r>
            <a:r>
              <a:rPr lang="en-US" dirty="0">
                <a:latin typeface="Times New Roman" panose="02020603050405020304" pitchFamily="18" charset="0"/>
                <a:cs typeface="Times New Roman" panose="02020603050405020304" pitchFamily="18" charset="0"/>
              </a:rPr>
              <a:t> are the instructors of the courses that are linked to student registrations/enrollments.</a:t>
            </a:r>
          </a:p>
          <a:p>
            <a:pPr marL="45719" indent="0">
              <a:buNone/>
            </a:pPr>
            <a:endParaRPr lang="en-US" dirty="0">
              <a:latin typeface="Times New Roman" panose="02020603050405020304" pitchFamily="18" charset="0"/>
              <a:cs typeface="Times New Roman" panose="02020603050405020304" pitchFamily="18" charset="0"/>
            </a:endParaRPr>
          </a:p>
          <a:p>
            <a:pPr marL="45719" indent="0">
              <a:buNone/>
            </a:pPr>
            <a:r>
              <a:rPr lang="en-US" b="1" dirty="0">
                <a:latin typeface="Times New Roman" panose="02020603050405020304" pitchFamily="18" charset="0"/>
                <a:cs typeface="Times New Roman" panose="02020603050405020304" pitchFamily="18" charset="0"/>
              </a:rPr>
              <a:t>Staff Consultants </a:t>
            </a:r>
            <a:r>
              <a:rPr lang="en-US" dirty="0">
                <a:latin typeface="Times New Roman" panose="02020603050405020304" pitchFamily="18" charset="0"/>
                <a:cs typeface="Times New Roman" panose="02020603050405020304" pitchFamily="18" charset="0"/>
              </a:rPr>
              <a:t>would have access to create their own availability slots/visits. Examples of users that would need staff consultant accounts would be working directly with the student population such as tutors, consultants, advisors, coaches, etc.</a:t>
            </a:r>
          </a:p>
          <a:p>
            <a:pPr marL="45719" indent="0">
              <a:buNone/>
            </a:pPr>
            <a:endParaRPr lang="en-US" dirty="0"/>
          </a:p>
        </p:txBody>
      </p:sp>
      <p:pic>
        <p:nvPicPr>
          <p:cNvPr id="11" name="Picture 10">
            <a:extLst>
              <a:ext uri="{FF2B5EF4-FFF2-40B4-BE49-F238E27FC236}">
                <a16:creationId xmlns:a16="http://schemas.microsoft.com/office/drawing/2014/main" id="{BD7CBEF9-1649-2BBB-62D2-B8C1BFD58F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558" y="1764528"/>
            <a:ext cx="322028" cy="322028"/>
          </a:xfrm>
          <a:prstGeom prst="rect">
            <a:avLst/>
          </a:prstGeom>
        </p:spPr>
      </p:pic>
      <p:pic>
        <p:nvPicPr>
          <p:cNvPr id="12" name="Picture 11">
            <a:extLst>
              <a:ext uri="{FF2B5EF4-FFF2-40B4-BE49-F238E27FC236}">
                <a16:creationId xmlns:a16="http://schemas.microsoft.com/office/drawing/2014/main" id="{1BFC67D5-4623-75FA-153A-355FBB2B28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558" y="2624059"/>
            <a:ext cx="322028" cy="322028"/>
          </a:xfrm>
          <a:prstGeom prst="rect">
            <a:avLst/>
          </a:prstGeom>
        </p:spPr>
      </p:pic>
      <p:pic>
        <p:nvPicPr>
          <p:cNvPr id="3" name="Picture 2">
            <a:extLst>
              <a:ext uri="{FF2B5EF4-FFF2-40B4-BE49-F238E27FC236}">
                <a16:creationId xmlns:a16="http://schemas.microsoft.com/office/drawing/2014/main" id="{F217F392-D42F-9E32-A04B-13ABBDA34E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744" y="3710461"/>
            <a:ext cx="322028" cy="322028"/>
          </a:xfrm>
          <a:prstGeom prst="rect">
            <a:avLst/>
          </a:prstGeom>
        </p:spPr>
      </p:pic>
      <p:pic>
        <p:nvPicPr>
          <p:cNvPr id="14" name="Picture 13">
            <a:extLst>
              <a:ext uri="{FF2B5EF4-FFF2-40B4-BE49-F238E27FC236}">
                <a16:creationId xmlns:a16="http://schemas.microsoft.com/office/drawing/2014/main" id="{C62805A3-D2AE-CC31-ECE1-8FA29B4DCD02}"/>
              </a:ext>
            </a:extLst>
          </p:cNvPr>
          <p:cNvPicPr>
            <a:picLocks noChangeAspect="1"/>
          </p:cNvPicPr>
          <p:nvPr/>
        </p:nvPicPr>
        <p:blipFill>
          <a:blip r:embed="rId3" cstate="print">
            <a:biLevel thresh="25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898932" y="4743451"/>
            <a:ext cx="1619001" cy="1619001"/>
          </a:xfrm>
          <a:prstGeom prst="rect">
            <a:avLst/>
          </a:prstGeom>
        </p:spPr>
      </p:pic>
      <p:sp>
        <p:nvSpPr>
          <p:cNvPr id="4" name="TextBox 3">
            <a:extLst>
              <a:ext uri="{FF2B5EF4-FFF2-40B4-BE49-F238E27FC236}">
                <a16:creationId xmlns:a16="http://schemas.microsoft.com/office/drawing/2014/main" id="{E6BB54C8-7111-2832-B56B-E2D698C5035D}"/>
              </a:ext>
            </a:extLst>
          </p:cNvPr>
          <p:cNvSpPr txBox="1"/>
          <p:nvPr/>
        </p:nvSpPr>
        <p:spPr>
          <a:xfrm>
            <a:off x="3617651" y="495548"/>
            <a:ext cx="2414033" cy="830997"/>
          </a:xfrm>
          <a:prstGeom prst="rect">
            <a:avLst/>
          </a:prstGeom>
          <a:noFill/>
        </p:spPr>
        <p:txBody>
          <a:bodyPr wrap="square">
            <a:spAutoFit/>
          </a:bodyPr>
          <a:lstStyle/>
          <a:p>
            <a:r>
              <a:rPr lang="en-US" sz="2800" b="1" dirty="0">
                <a:solidFill>
                  <a:srgbClr val="610215"/>
                </a:solidFill>
                <a:latin typeface="Times New Roman" panose="02020603050405020304" pitchFamily="18" charset="0"/>
                <a:cs typeface="Times New Roman" panose="02020603050405020304" pitchFamily="18" charset="0"/>
              </a:rPr>
              <a:t>Account Types</a:t>
            </a:r>
          </a:p>
          <a:p>
            <a:r>
              <a:rPr lang="en-US" sz="2000" b="1" dirty="0">
                <a:solidFill>
                  <a:srgbClr val="610215"/>
                </a:solidFill>
                <a:latin typeface="Times New Roman" panose="02020603050405020304" pitchFamily="18" charset="0"/>
                <a:cs typeface="Times New Roman" panose="02020603050405020304" pitchFamily="18" charset="0"/>
              </a:rPr>
              <a:t>        (continued)</a:t>
            </a:r>
          </a:p>
        </p:txBody>
      </p:sp>
    </p:spTree>
    <p:extLst>
      <p:ext uri="{BB962C8B-B14F-4D97-AF65-F5344CB8AC3E}">
        <p14:creationId xmlns:p14="http://schemas.microsoft.com/office/powerpoint/2010/main" val="319109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5816F08-AEAE-D655-CE2C-68B6A269774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48375" y="-121187"/>
            <a:ext cx="2541479" cy="2117899"/>
          </a:xfrm>
          <a:prstGeom prst="rect">
            <a:avLst/>
          </a:prstGeom>
        </p:spPr>
      </p:pic>
      <p:sp>
        <p:nvSpPr>
          <p:cNvPr id="7" name="Content Placeholder 6">
            <a:extLst>
              <a:ext uri="{FF2B5EF4-FFF2-40B4-BE49-F238E27FC236}">
                <a16:creationId xmlns:a16="http://schemas.microsoft.com/office/drawing/2014/main" id="{F95C0AEB-0AEE-F6B1-5D85-75C5DF326C17}"/>
              </a:ext>
            </a:extLst>
          </p:cNvPr>
          <p:cNvSpPr>
            <a:spLocks noGrp="1"/>
          </p:cNvSpPr>
          <p:nvPr>
            <p:ph idx="1"/>
          </p:nvPr>
        </p:nvSpPr>
        <p:spPr>
          <a:xfrm>
            <a:off x="979500" y="1852653"/>
            <a:ext cx="7610353" cy="3843472"/>
          </a:xfrm>
        </p:spPr>
        <p:txBody>
          <a:bodyPr>
            <a:normAutofit/>
          </a:bodyPr>
          <a:lstStyle/>
          <a:p>
            <a:pPr marL="45719" indent="0">
              <a:buNone/>
            </a:pPr>
            <a:r>
              <a:rPr lang="en-US" dirty="0">
                <a:latin typeface="Times New Roman" panose="02020603050405020304" pitchFamily="18" charset="0"/>
                <a:cs typeface="Times New Roman" panose="02020603050405020304" pitchFamily="18" charset="0"/>
              </a:rPr>
              <a:t>Groups are used to define what data each user has permissions to access in the system, or limit the amount of information that is seen. </a:t>
            </a:r>
          </a:p>
          <a:p>
            <a:pPr marL="45719" indent="0">
              <a:buNone/>
            </a:pPr>
            <a:endParaRPr lang="en-US" sz="1000" dirty="0">
              <a:latin typeface="Times New Roman" panose="02020603050405020304" pitchFamily="18" charset="0"/>
              <a:cs typeface="Times New Roman" panose="02020603050405020304" pitchFamily="18" charset="0"/>
            </a:endParaRPr>
          </a:p>
          <a:p>
            <a:pPr marL="45719" indent="0">
              <a:buNone/>
            </a:pPr>
            <a:r>
              <a:rPr lang="en-US" sz="2000" dirty="0">
                <a:solidFill>
                  <a:schemeClr val="tx2"/>
                </a:solidFill>
                <a:latin typeface="Times New Roman" panose="02020603050405020304" pitchFamily="18" charset="0"/>
                <a:cs typeface="Times New Roman" panose="02020603050405020304" pitchFamily="18" charset="0"/>
              </a:rPr>
              <a:t>Staff groups are created throughout set-up training. </a:t>
            </a:r>
            <a:r>
              <a:rPr lang="en-US" dirty="0">
                <a:latin typeface="Times New Roman" panose="02020603050405020304" pitchFamily="18" charset="0"/>
                <a:cs typeface="Times New Roman" panose="02020603050405020304" pitchFamily="18" charset="0"/>
              </a:rPr>
              <a:t>The number of groups created in your system is based on each institution and their specific needs. </a:t>
            </a:r>
          </a:p>
          <a:p>
            <a:pPr marL="45719" indent="0">
              <a:buNone/>
            </a:pPr>
            <a:endParaRPr lang="en-US" sz="1000" dirty="0">
              <a:latin typeface="Times New Roman" panose="02020603050405020304" pitchFamily="18" charset="0"/>
              <a:cs typeface="Times New Roman" panose="02020603050405020304" pitchFamily="18" charset="0"/>
            </a:endParaRPr>
          </a:p>
          <a:p>
            <a:pPr marL="45719" indent="0">
              <a:buNone/>
            </a:pPr>
            <a:r>
              <a:rPr lang="en-US" dirty="0">
                <a:latin typeface="Times New Roman" panose="02020603050405020304" pitchFamily="18" charset="0"/>
                <a:cs typeface="Times New Roman" panose="02020603050405020304" pitchFamily="18" charset="0"/>
              </a:rPr>
              <a:t>Groups determine right of entry to center access, student data access, schedule access, reports, </a:t>
            </a:r>
            <a:r>
              <a:rPr lang="en-US" dirty="0" err="1">
                <a:latin typeface="Times New Roman" panose="02020603050405020304" pitchFamily="18" charset="0"/>
                <a:cs typeface="Times New Roman" panose="02020603050405020304" pitchFamily="18" charset="0"/>
              </a:rPr>
              <a:t>etc</a:t>
            </a:r>
            <a:r>
              <a:rPr lang="en-US" dirty="0">
                <a:latin typeface="Times New Roman" panose="02020603050405020304" pitchFamily="18" charset="0"/>
                <a:cs typeface="Times New Roman" panose="02020603050405020304" pitchFamily="18" charset="0"/>
              </a:rPr>
              <a:t>… </a:t>
            </a:r>
          </a:p>
        </p:txBody>
      </p:sp>
      <p:pic>
        <p:nvPicPr>
          <p:cNvPr id="11" name="Picture 10">
            <a:extLst>
              <a:ext uri="{FF2B5EF4-FFF2-40B4-BE49-F238E27FC236}">
                <a16:creationId xmlns:a16="http://schemas.microsoft.com/office/drawing/2014/main" id="{BD7CBEF9-1649-2BBB-62D2-B8C1BFD58F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585" y="1844701"/>
            <a:ext cx="322028" cy="322028"/>
          </a:xfrm>
          <a:prstGeom prst="rect">
            <a:avLst/>
          </a:prstGeom>
        </p:spPr>
      </p:pic>
      <p:pic>
        <p:nvPicPr>
          <p:cNvPr id="12" name="Picture 11">
            <a:extLst>
              <a:ext uri="{FF2B5EF4-FFF2-40B4-BE49-F238E27FC236}">
                <a16:creationId xmlns:a16="http://schemas.microsoft.com/office/drawing/2014/main" id="{1BFC67D5-4623-75FA-153A-355FBB2B28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358" y="3124865"/>
            <a:ext cx="322028" cy="322028"/>
          </a:xfrm>
          <a:prstGeom prst="rect">
            <a:avLst/>
          </a:prstGeom>
        </p:spPr>
      </p:pic>
      <p:pic>
        <p:nvPicPr>
          <p:cNvPr id="3" name="Picture 2">
            <a:extLst>
              <a:ext uri="{FF2B5EF4-FFF2-40B4-BE49-F238E27FC236}">
                <a16:creationId xmlns:a16="http://schemas.microsoft.com/office/drawing/2014/main" id="{F217F392-D42F-9E32-A04B-13ABBDA34E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358" y="4405029"/>
            <a:ext cx="322028" cy="322028"/>
          </a:xfrm>
          <a:prstGeom prst="rect">
            <a:avLst/>
          </a:prstGeom>
        </p:spPr>
      </p:pic>
      <p:sp>
        <p:nvSpPr>
          <p:cNvPr id="4" name="TextBox 3">
            <a:extLst>
              <a:ext uri="{FF2B5EF4-FFF2-40B4-BE49-F238E27FC236}">
                <a16:creationId xmlns:a16="http://schemas.microsoft.com/office/drawing/2014/main" id="{BE12A770-CCE7-1335-304E-413D374DDDA0}"/>
              </a:ext>
            </a:extLst>
          </p:cNvPr>
          <p:cNvSpPr txBox="1"/>
          <p:nvPr/>
        </p:nvSpPr>
        <p:spPr>
          <a:xfrm>
            <a:off x="3762375" y="751928"/>
            <a:ext cx="4572000" cy="523220"/>
          </a:xfrm>
          <a:prstGeom prst="rect">
            <a:avLst/>
          </a:prstGeom>
          <a:noFill/>
        </p:spPr>
        <p:txBody>
          <a:bodyPr wrap="square">
            <a:spAutoFit/>
          </a:bodyPr>
          <a:lstStyle/>
          <a:p>
            <a:r>
              <a:rPr lang="en-US" sz="2800" b="1" dirty="0">
                <a:solidFill>
                  <a:srgbClr val="610215"/>
                </a:solidFill>
                <a:latin typeface="Times New Roman" panose="02020603050405020304" pitchFamily="18" charset="0"/>
                <a:cs typeface="Times New Roman" panose="02020603050405020304" pitchFamily="18" charset="0"/>
              </a:rPr>
              <a:t>Groups</a:t>
            </a:r>
          </a:p>
        </p:txBody>
      </p:sp>
    </p:spTree>
    <p:extLst>
      <p:ext uri="{BB962C8B-B14F-4D97-AF65-F5344CB8AC3E}">
        <p14:creationId xmlns:p14="http://schemas.microsoft.com/office/powerpoint/2010/main" val="535538539"/>
      </p:ext>
    </p:extLst>
  </p:cSld>
  <p:clrMapOvr>
    <a:masterClrMapping/>
  </p:clrMapOvr>
  <p:transition spd="slow">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F37EB800-E79E-8534-20E1-7489FFF9E848}"/>
              </a:ext>
            </a:extLst>
          </p:cNvPr>
          <p:cNvSpPr txBox="1"/>
          <p:nvPr/>
        </p:nvSpPr>
        <p:spPr>
          <a:xfrm>
            <a:off x="427000" y="1812412"/>
            <a:ext cx="4145000"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Time slots that designates a consultant is available for their service.</a:t>
            </a:r>
          </a:p>
        </p:txBody>
      </p:sp>
      <p:pic>
        <p:nvPicPr>
          <p:cNvPr id="25" name="Picture 24">
            <a:extLst>
              <a:ext uri="{FF2B5EF4-FFF2-40B4-BE49-F238E27FC236}">
                <a16:creationId xmlns:a16="http://schemas.microsoft.com/office/drawing/2014/main" id="{F516A4DB-3541-1E54-B6C0-62DC99E8BEBA}"/>
              </a:ext>
            </a:extLst>
          </p:cNvPr>
          <p:cNvPicPr>
            <a:picLocks noChangeAspect="1"/>
          </p:cNvPicPr>
          <p:nvPr/>
        </p:nvPicPr>
        <p:blipFill>
          <a:blip r:embed="rId2"/>
          <a:stretch>
            <a:fillRect/>
          </a:stretch>
        </p:blipFill>
        <p:spPr>
          <a:xfrm>
            <a:off x="5333130" y="1895425"/>
            <a:ext cx="3726327" cy="3572715"/>
          </a:xfrm>
          <a:prstGeom prst="rect">
            <a:avLst/>
          </a:prstGeom>
          <a:ln w="3175">
            <a:solidFill>
              <a:schemeClr val="tx1"/>
            </a:solidFill>
          </a:ln>
        </p:spPr>
      </p:pic>
      <p:sp>
        <p:nvSpPr>
          <p:cNvPr id="26" name="TextBox 25">
            <a:extLst>
              <a:ext uri="{FF2B5EF4-FFF2-40B4-BE49-F238E27FC236}">
                <a16:creationId xmlns:a16="http://schemas.microsoft.com/office/drawing/2014/main" id="{8CA9B454-037F-F3FD-1AB7-4A1D2DABCD90}"/>
              </a:ext>
            </a:extLst>
          </p:cNvPr>
          <p:cNvSpPr txBox="1"/>
          <p:nvPr/>
        </p:nvSpPr>
        <p:spPr>
          <a:xfrm>
            <a:off x="503216" y="3033693"/>
            <a:ext cx="4433420" cy="1015663"/>
          </a:xfrm>
          <a:prstGeom prst="rect">
            <a:avLst/>
          </a:prstGeom>
          <a:noFill/>
        </p:spPr>
        <p:txBody>
          <a:bodyPr wrap="square" rtlCol="0">
            <a:spAutoFit/>
          </a:bodyPr>
          <a:lstStyle/>
          <a:p>
            <a:r>
              <a:rPr lang="en-US" sz="2000" dirty="0">
                <a:solidFill>
                  <a:schemeClr val="tx2"/>
                </a:solidFill>
                <a:latin typeface="Times New Roman" panose="02020603050405020304" pitchFamily="18" charset="0"/>
                <a:cs typeface="Times New Roman" panose="02020603050405020304" pitchFamily="18" charset="0"/>
              </a:rPr>
              <a:t>4 types of availability: </a:t>
            </a:r>
          </a:p>
          <a:p>
            <a:r>
              <a:rPr lang="en-US" sz="2000" dirty="0">
                <a:solidFill>
                  <a:srgbClr val="00B050"/>
                </a:solidFill>
                <a:latin typeface="Times New Roman" panose="02020603050405020304" pitchFamily="18" charset="0"/>
                <a:cs typeface="Times New Roman" panose="02020603050405020304" pitchFamily="18" charset="0"/>
              </a:rPr>
              <a:t>On-on-one</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a:solidFill>
                  <a:srgbClr val="FFC000"/>
                </a:solidFill>
                <a:latin typeface="Times New Roman" panose="02020603050405020304" pitchFamily="18" charset="0"/>
                <a:cs typeface="Times New Roman" panose="02020603050405020304" pitchFamily="18" charset="0"/>
              </a:rPr>
              <a:t>Group</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a:solidFill>
                  <a:srgbClr val="00CCFF"/>
                </a:solidFill>
                <a:latin typeface="Times New Roman" panose="02020603050405020304" pitchFamily="18" charset="0"/>
                <a:cs typeface="Times New Roman" panose="02020603050405020304" pitchFamily="18" charset="0"/>
              </a:rPr>
              <a:t>Drop-In</a:t>
            </a:r>
            <a:r>
              <a:rPr lang="en-US" sz="2000" dirty="0">
                <a:solidFill>
                  <a:schemeClr val="tx2"/>
                </a:solidFill>
                <a:latin typeface="Times New Roman" panose="02020603050405020304" pitchFamily="18" charset="0"/>
                <a:cs typeface="Times New Roman" panose="02020603050405020304" pitchFamily="18" charset="0"/>
              </a:rPr>
              <a:t>, and </a:t>
            </a:r>
            <a:r>
              <a:rPr lang="en-US" sz="2000" dirty="0">
                <a:solidFill>
                  <a:srgbClr val="7030A0"/>
                </a:solidFill>
                <a:latin typeface="Times New Roman" panose="02020603050405020304" pitchFamily="18" charset="0"/>
                <a:cs typeface="Times New Roman" panose="02020603050405020304" pitchFamily="18" charset="0"/>
              </a:rPr>
              <a:t>Asynchronous</a:t>
            </a:r>
            <a:r>
              <a:rPr lang="en-US" sz="2000" dirty="0">
                <a:solidFill>
                  <a:schemeClr val="tx2"/>
                </a:solidFill>
                <a:latin typeface="Times New Roman" panose="02020603050405020304" pitchFamily="18" charset="0"/>
                <a:cs typeface="Times New Roman" panose="02020603050405020304" pitchFamily="18" charset="0"/>
              </a:rPr>
              <a:t>.</a:t>
            </a:r>
          </a:p>
        </p:txBody>
      </p:sp>
      <p:sp>
        <p:nvSpPr>
          <p:cNvPr id="28" name="TextBox 27">
            <a:extLst>
              <a:ext uri="{FF2B5EF4-FFF2-40B4-BE49-F238E27FC236}">
                <a16:creationId xmlns:a16="http://schemas.microsoft.com/office/drawing/2014/main" id="{954A2710-B0BD-C92A-D50F-FEFBBDAF1DF2}"/>
              </a:ext>
            </a:extLst>
          </p:cNvPr>
          <p:cNvSpPr txBox="1"/>
          <p:nvPr/>
        </p:nvSpPr>
        <p:spPr>
          <a:xfrm>
            <a:off x="503216" y="4647530"/>
            <a:ext cx="3726327" cy="707886"/>
          </a:xfrm>
          <a:prstGeom prst="rect">
            <a:avLst/>
          </a:prstGeom>
          <a:noFill/>
        </p:spPr>
        <p:txBody>
          <a:bodyPr wrap="square">
            <a:spAutoFit/>
          </a:bodyPr>
          <a:lstStyle/>
          <a:p>
            <a:r>
              <a:rPr lang="en-US" sz="2000" dirty="0">
                <a:solidFill>
                  <a:schemeClr val="tx2"/>
                </a:solidFill>
                <a:latin typeface="Times New Roman" panose="02020603050405020304" pitchFamily="18" charset="0"/>
                <a:cs typeface="Times New Roman" panose="02020603050405020304" pitchFamily="18" charset="0"/>
              </a:rPr>
              <a:t>All availabilities can be seen by Students, Staff, and Faculty.</a:t>
            </a:r>
            <a:endParaRPr lang="en-US" sz="2000" dirty="0">
              <a:solidFill>
                <a:schemeClr val="tx2"/>
              </a:solidFill>
            </a:endParaRPr>
          </a:p>
        </p:txBody>
      </p:sp>
      <p:pic>
        <p:nvPicPr>
          <p:cNvPr id="29" name="Picture 28">
            <a:extLst>
              <a:ext uri="{FF2B5EF4-FFF2-40B4-BE49-F238E27FC236}">
                <a16:creationId xmlns:a16="http://schemas.microsoft.com/office/drawing/2014/main" id="{E34C4C2E-5D04-5208-06C1-37A9C1758D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188" y="1771421"/>
            <a:ext cx="322028" cy="322028"/>
          </a:xfrm>
          <a:prstGeom prst="rect">
            <a:avLst/>
          </a:prstGeom>
        </p:spPr>
      </p:pic>
      <p:pic>
        <p:nvPicPr>
          <p:cNvPr id="30" name="Picture 29">
            <a:extLst>
              <a:ext uri="{FF2B5EF4-FFF2-40B4-BE49-F238E27FC236}">
                <a16:creationId xmlns:a16="http://schemas.microsoft.com/office/drawing/2014/main" id="{BD4CAD61-102C-4C41-DF44-6D153D19FD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188" y="3033692"/>
            <a:ext cx="322028" cy="322028"/>
          </a:xfrm>
          <a:prstGeom prst="rect">
            <a:avLst/>
          </a:prstGeom>
        </p:spPr>
      </p:pic>
      <p:pic>
        <p:nvPicPr>
          <p:cNvPr id="31" name="Picture 30">
            <a:extLst>
              <a:ext uri="{FF2B5EF4-FFF2-40B4-BE49-F238E27FC236}">
                <a16:creationId xmlns:a16="http://schemas.microsoft.com/office/drawing/2014/main" id="{9E242E89-D31D-84CA-3199-4AC295B02A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188" y="4679445"/>
            <a:ext cx="322028" cy="322028"/>
          </a:xfrm>
          <a:prstGeom prst="rect">
            <a:avLst/>
          </a:prstGeom>
        </p:spPr>
      </p:pic>
      <p:sp>
        <p:nvSpPr>
          <p:cNvPr id="3" name="TextBox 2">
            <a:extLst>
              <a:ext uri="{FF2B5EF4-FFF2-40B4-BE49-F238E27FC236}">
                <a16:creationId xmlns:a16="http://schemas.microsoft.com/office/drawing/2014/main" id="{700CB214-77D6-3739-6DF3-5278106AF7C8}"/>
              </a:ext>
            </a:extLst>
          </p:cNvPr>
          <p:cNvSpPr txBox="1"/>
          <p:nvPr/>
        </p:nvSpPr>
        <p:spPr>
          <a:xfrm>
            <a:off x="3617650" y="597548"/>
            <a:ext cx="4572000" cy="584775"/>
          </a:xfrm>
          <a:prstGeom prst="rect">
            <a:avLst/>
          </a:prstGeom>
          <a:noFill/>
        </p:spPr>
        <p:txBody>
          <a:bodyPr wrap="square">
            <a:spAutoFit/>
          </a:bodyPr>
          <a:lstStyle/>
          <a:p>
            <a:r>
              <a:rPr lang="en-US" sz="3200" b="1" dirty="0">
                <a:solidFill>
                  <a:srgbClr val="610215"/>
                </a:solidFill>
                <a:latin typeface="Times New Roman" panose="02020603050405020304" pitchFamily="18" charset="0"/>
                <a:cs typeface="Times New Roman" panose="02020603050405020304" pitchFamily="18" charset="0"/>
              </a:rPr>
              <a:t>Availability</a:t>
            </a:r>
            <a:r>
              <a:rPr lang="en-US" sz="2800" b="1" dirty="0">
                <a:solidFill>
                  <a:srgbClr val="610215"/>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799478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7A859F1-51DD-19EC-EB88-DB51E66F31E5}"/>
              </a:ext>
            </a:extLst>
          </p:cNvPr>
          <p:cNvPicPr>
            <a:picLocks noChangeAspect="1"/>
          </p:cNvPicPr>
          <p:nvPr/>
        </p:nvPicPr>
        <p:blipFill>
          <a:blip r:embed="rId2"/>
          <a:stretch>
            <a:fillRect/>
          </a:stretch>
        </p:blipFill>
        <p:spPr>
          <a:xfrm>
            <a:off x="6226641" y="1915305"/>
            <a:ext cx="2281805" cy="2590894"/>
          </a:xfrm>
          <a:prstGeom prst="rect">
            <a:avLst/>
          </a:prstGeom>
        </p:spPr>
      </p:pic>
      <p:sp>
        <p:nvSpPr>
          <p:cNvPr id="34" name="TextBox 33">
            <a:extLst>
              <a:ext uri="{FF2B5EF4-FFF2-40B4-BE49-F238E27FC236}">
                <a16:creationId xmlns:a16="http://schemas.microsoft.com/office/drawing/2014/main" id="{CA83E779-FE7D-4457-381B-436B06201026}"/>
              </a:ext>
            </a:extLst>
          </p:cNvPr>
          <p:cNvSpPr txBox="1"/>
          <p:nvPr/>
        </p:nvSpPr>
        <p:spPr>
          <a:xfrm>
            <a:off x="635554" y="2406419"/>
            <a:ext cx="4691456" cy="1323439"/>
          </a:xfrm>
          <a:prstGeom prst="rect">
            <a:avLst/>
          </a:prstGeom>
          <a:noFill/>
        </p:spPr>
        <p:txBody>
          <a:bodyPr wrap="square" rtlCol="0">
            <a:spAutoFit/>
          </a:bodyPr>
          <a:lstStyle/>
          <a:p>
            <a:pPr algn="ctr"/>
            <a:r>
              <a:rPr lang="en-US" sz="2000" dirty="0">
                <a:solidFill>
                  <a:schemeClr val="tx2"/>
                </a:solidFill>
                <a:latin typeface="Times New Roman" panose="02020603050405020304" pitchFamily="18" charset="0"/>
                <a:cs typeface="Times New Roman" panose="02020603050405020304" pitchFamily="18" charset="0"/>
              </a:rPr>
              <a:t>Appointments are reserved times for a student(s) that has been booked. This record holds details of appointment time, modality, subject, consultant, and reason data.</a:t>
            </a:r>
          </a:p>
        </p:txBody>
      </p:sp>
      <p:sp>
        <p:nvSpPr>
          <p:cNvPr id="39" name="TextBox 38">
            <a:extLst>
              <a:ext uri="{FF2B5EF4-FFF2-40B4-BE49-F238E27FC236}">
                <a16:creationId xmlns:a16="http://schemas.microsoft.com/office/drawing/2014/main" id="{17B2B406-6512-C99E-5540-D3AA7EE13967}"/>
              </a:ext>
            </a:extLst>
          </p:cNvPr>
          <p:cNvSpPr txBox="1"/>
          <p:nvPr/>
        </p:nvSpPr>
        <p:spPr>
          <a:xfrm>
            <a:off x="2789387" y="5667375"/>
            <a:ext cx="3535911" cy="369332"/>
          </a:xfrm>
          <a:prstGeom prst="rect">
            <a:avLst/>
          </a:prstGeom>
          <a:noFill/>
        </p:spPr>
        <p:txBody>
          <a:bodyPr wrap="square">
            <a:spAutoFit/>
          </a:bodyPr>
          <a:lstStyle/>
          <a:p>
            <a:r>
              <a:rPr lang="en-US" sz="1800" dirty="0">
                <a:solidFill>
                  <a:schemeClr val="tx2"/>
                </a:solidFill>
                <a:latin typeface="Times New Roman" panose="02020603050405020304" pitchFamily="18" charset="0"/>
                <a:cs typeface="Times New Roman" panose="02020603050405020304" pitchFamily="18" charset="0"/>
              </a:rPr>
              <a:t>Note: Appointments are NOT visits.</a:t>
            </a:r>
          </a:p>
        </p:txBody>
      </p:sp>
      <p:sp>
        <p:nvSpPr>
          <p:cNvPr id="3" name="TextBox 2">
            <a:extLst>
              <a:ext uri="{FF2B5EF4-FFF2-40B4-BE49-F238E27FC236}">
                <a16:creationId xmlns:a16="http://schemas.microsoft.com/office/drawing/2014/main" id="{7124D758-B81F-9B7A-80E8-4C4EA817E5BC}"/>
              </a:ext>
            </a:extLst>
          </p:cNvPr>
          <p:cNvSpPr txBox="1"/>
          <p:nvPr/>
        </p:nvSpPr>
        <p:spPr>
          <a:xfrm>
            <a:off x="3183669" y="687069"/>
            <a:ext cx="2747346" cy="584775"/>
          </a:xfrm>
          <a:prstGeom prst="rect">
            <a:avLst/>
          </a:prstGeom>
          <a:noFill/>
        </p:spPr>
        <p:txBody>
          <a:bodyPr wrap="square">
            <a:spAutoFit/>
          </a:bodyPr>
          <a:lstStyle/>
          <a:p>
            <a:r>
              <a:rPr lang="en-US" sz="3200" b="1" dirty="0">
                <a:solidFill>
                  <a:srgbClr val="610215"/>
                </a:solidFill>
                <a:latin typeface="Times New Roman" panose="02020603050405020304" pitchFamily="18" charset="0"/>
                <a:cs typeface="Times New Roman" panose="02020603050405020304" pitchFamily="18" charset="0"/>
              </a:rPr>
              <a:t>Appointments</a:t>
            </a:r>
            <a:endParaRPr lang="en-US" sz="1800" b="1" dirty="0">
              <a:solidFill>
                <a:srgbClr val="61021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33230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red line presentation (widescreen).potx" id="{8018D45A-0B59-4186-B046-1FF8092889B6}" vid="{86C2525B-C90B-4FD6-8D61-5E85FA833A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red line presentation (widescreen)</Template>
  <TotalTime>1620</TotalTime>
  <Words>1287</Words>
  <Application>Microsoft Office PowerPoint</Application>
  <PresentationFormat>On-screen Show (4:3)</PresentationFormat>
  <Paragraphs>123</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Cambria</vt:lpstr>
      <vt:lpstr>Times New Roman</vt:lpstr>
      <vt:lpstr>Red Line Business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iliana visser</dc:creator>
  <cp:lastModifiedBy>Sasha Contreras</cp:lastModifiedBy>
  <cp:revision>64</cp:revision>
  <dcterms:created xsi:type="dcterms:W3CDTF">2021-11-08T16:00:51Z</dcterms:created>
  <dcterms:modified xsi:type="dcterms:W3CDTF">2025-03-05T18:13:40Z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