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6" r:id="rId3"/>
    <p:sldId id="257" r:id="rId4"/>
    <p:sldId id="271" r:id="rId5"/>
    <p:sldId id="272" r:id="rId6"/>
    <p:sldId id="273" r:id="rId7"/>
    <p:sldId id="274" r:id="rId8"/>
    <p:sldId id="277" r:id="rId9"/>
    <p:sldId id="276" r:id="rId10"/>
    <p:sldId id="275" r:id="rId11"/>
    <p:sldId id="278" r:id="rId12"/>
    <p:sldId id="279" r:id="rId13"/>
    <p:sldId id="265" r:id="rId14"/>
  </p:sldIdLst>
  <p:sldSz cx="18288000" cy="10287000"/>
  <p:notesSz cx="6858000" cy="9144000"/>
  <p:embeddedFontLst>
    <p:embeddedFont>
      <p:font typeface="Arimo" panose="020B0604020202020204" charset="0"/>
      <p:regular r:id="rId15"/>
    </p:embeddedFont>
    <p:embeddedFont>
      <p:font typeface="Arimo Bold" panose="020B0604020202020204" charset="0"/>
      <p:regular r:id="rId16"/>
    </p:embeddedFont>
    <p:embeddedFont>
      <p:font typeface="Montaser Arabic Bold" panose="020B0604020202020204" charset="-78"/>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02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5" d="100"/>
          <a:sy n="75" d="100"/>
        </p:scale>
        <p:origin x="47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hyperlink" Target="https://www.go-redrock.com/" TargetMode="Externa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hyperlink" Target="https://www.go-redrock.com/" TargetMode="Externa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p:cNvGrpSpPr/>
        <p:nvPr/>
      </p:nvGrpSpPr>
      <p:grpSpPr>
        <a:xfrm>
          <a:off x="0" y="0"/>
          <a:ext cx="0" cy="0"/>
          <a:chOff x="0" y="0"/>
          <a:chExt cx="0" cy="0"/>
        </a:xfrm>
      </p:grpSpPr>
      <p:grpSp>
        <p:nvGrpSpPr>
          <p:cNvPr id="2" name="Group 2"/>
          <p:cNvGrpSpPr/>
          <p:nvPr/>
        </p:nvGrpSpPr>
        <p:grpSpPr>
          <a:xfrm>
            <a:off x="0" y="9462840"/>
            <a:ext cx="18288000" cy="845387"/>
            <a:chOff x="0" y="0"/>
            <a:chExt cx="4816593" cy="222653"/>
          </a:xfrm>
        </p:grpSpPr>
        <p:sp>
          <p:nvSpPr>
            <p:cNvPr id="3" name="Freeform 3"/>
            <p:cNvSpPr/>
            <p:nvPr/>
          </p:nvSpPr>
          <p:spPr>
            <a:xfrm>
              <a:off x="0" y="0"/>
              <a:ext cx="4816592" cy="222653"/>
            </a:xfrm>
            <a:custGeom>
              <a:avLst/>
              <a:gdLst/>
              <a:ahLst/>
              <a:cxnLst/>
              <a:rect l="l" t="t" r="r" b="b"/>
              <a:pathLst>
                <a:path w="4816592" h="222653">
                  <a:moveTo>
                    <a:pt x="0" y="0"/>
                  </a:moveTo>
                  <a:lnTo>
                    <a:pt x="4816592" y="0"/>
                  </a:lnTo>
                  <a:lnTo>
                    <a:pt x="4816592" y="222653"/>
                  </a:lnTo>
                  <a:lnTo>
                    <a:pt x="0" y="222653"/>
                  </a:lnTo>
                  <a:close/>
                </a:path>
              </a:pathLst>
            </a:custGeom>
            <a:solidFill>
              <a:srgbClr val="000000"/>
            </a:solidFill>
          </p:spPr>
        </p:sp>
        <p:sp>
          <p:nvSpPr>
            <p:cNvPr id="4" name="TextBox 4"/>
            <p:cNvSpPr txBox="1"/>
            <p:nvPr/>
          </p:nvSpPr>
          <p:spPr>
            <a:xfrm>
              <a:off x="0" y="-38100"/>
              <a:ext cx="4816593" cy="26075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flipH="1">
            <a:off x="11308831" y="-4970"/>
            <a:ext cx="6982301" cy="10313197"/>
          </a:xfrm>
          <a:custGeom>
            <a:avLst/>
            <a:gdLst/>
            <a:ahLst/>
            <a:cxnLst/>
            <a:rect l="l" t="t" r="r" b="b"/>
            <a:pathLst>
              <a:path w="6982301" h="10287000">
                <a:moveTo>
                  <a:pt x="6982301" y="0"/>
                </a:moveTo>
                <a:lnTo>
                  <a:pt x="0" y="0"/>
                </a:lnTo>
                <a:lnTo>
                  <a:pt x="0" y="10287000"/>
                </a:lnTo>
                <a:lnTo>
                  <a:pt x="6982301" y="10287000"/>
                </a:lnTo>
                <a:lnTo>
                  <a:pt x="6982301"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6" name="Group 6"/>
          <p:cNvGrpSpPr/>
          <p:nvPr/>
        </p:nvGrpSpPr>
        <p:grpSpPr>
          <a:xfrm>
            <a:off x="1028700" y="7563876"/>
            <a:ext cx="7146368" cy="1003385"/>
            <a:chOff x="0" y="0"/>
            <a:chExt cx="2894485" cy="406400"/>
          </a:xfrm>
        </p:grpSpPr>
        <p:sp>
          <p:nvSpPr>
            <p:cNvPr id="7" name="Freeform 7"/>
            <p:cNvSpPr/>
            <p:nvPr/>
          </p:nvSpPr>
          <p:spPr>
            <a:xfrm>
              <a:off x="0" y="0"/>
              <a:ext cx="2894485" cy="406400"/>
            </a:xfrm>
            <a:custGeom>
              <a:avLst/>
              <a:gdLst/>
              <a:ahLst/>
              <a:cxnLst/>
              <a:rect l="l" t="t" r="r" b="b"/>
              <a:pathLst>
                <a:path w="2894485" h="406400">
                  <a:moveTo>
                    <a:pt x="2691285" y="0"/>
                  </a:moveTo>
                  <a:lnTo>
                    <a:pt x="0" y="0"/>
                  </a:lnTo>
                  <a:lnTo>
                    <a:pt x="0" y="406400"/>
                  </a:lnTo>
                  <a:lnTo>
                    <a:pt x="2691285" y="406400"/>
                  </a:lnTo>
                  <a:lnTo>
                    <a:pt x="2894485" y="203200"/>
                  </a:lnTo>
                  <a:lnTo>
                    <a:pt x="2691285" y="0"/>
                  </a:lnTo>
                  <a:close/>
                </a:path>
              </a:pathLst>
            </a:custGeom>
            <a:solidFill>
              <a:srgbClr val="000000"/>
            </a:solidFill>
          </p:spPr>
        </p:sp>
        <p:sp>
          <p:nvSpPr>
            <p:cNvPr id="8" name="TextBox 8"/>
            <p:cNvSpPr txBox="1"/>
            <p:nvPr/>
          </p:nvSpPr>
          <p:spPr>
            <a:xfrm>
              <a:off x="0" y="-38100"/>
              <a:ext cx="2780185" cy="444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9649319" y="1338510"/>
            <a:ext cx="7609981" cy="7609981"/>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AFA"/>
            </a:solidFill>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9959741" y="1648932"/>
            <a:ext cx="6989137" cy="6989137"/>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36757" r="-13054"/>
              </a:stretch>
            </a:blipFill>
          </p:spPr>
        </p:sp>
      </p:grpSp>
      <p:grpSp>
        <p:nvGrpSpPr>
          <p:cNvPr id="14" name="Group 14"/>
          <p:cNvGrpSpPr/>
          <p:nvPr/>
        </p:nvGrpSpPr>
        <p:grpSpPr>
          <a:xfrm>
            <a:off x="-1543050" y="8743950"/>
            <a:ext cx="3086100" cy="3086100"/>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761515"/>
            </a:solidFill>
          </p:spPr>
        </p:sp>
        <p:sp>
          <p:nvSpPr>
            <p:cNvPr id="16" name="TextBox 16"/>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a:off x="127591" y="148818"/>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5"/>
            <a:stretch>
              <a:fillRect/>
            </a:stretch>
          </a:blipFill>
        </p:spPr>
      </p:sp>
      <p:sp>
        <p:nvSpPr>
          <p:cNvPr id="19" name="TextBox 19"/>
          <p:cNvSpPr txBox="1"/>
          <p:nvPr/>
        </p:nvSpPr>
        <p:spPr>
          <a:xfrm>
            <a:off x="80420" y="2878698"/>
            <a:ext cx="8989691" cy="2000548"/>
          </a:xfrm>
          <a:prstGeom prst="rect">
            <a:avLst/>
          </a:prstGeom>
        </p:spPr>
        <p:txBody>
          <a:bodyPr wrap="square" lIns="0" tIns="0" rIns="0" bIns="0" rtlCol="0" anchor="t">
            <a:spAutoFit/>
          </a:bodyPr>
          <a:lstStyle/>
          <a:p>
            <a:pPr algn="ctr">
              <a:spcBef>
                <a:spcPts val="1200"/>
              </a:spcBef>
            </a:pPr>
            <a:r>
              <a:rPr lang="en-US" sz="6000" b="1" dirty="0">
                <a:solidFill>
                  <a:srgbClr val="000000"/>
                </a:solidFill>
                <a:latin typeface="Montaser Arabic Bold"/>
                <a:ea typeface="Montaser Arabic Bold"/>
                <a:cs typeface="Montaser Arabic Bold"/>
                <a:sym typeface="Montaser Arabic Bold"/>
              </a:rPr>
              <a:t>Personalizing </a:t>
            </a:r>
          </a:p>
          <a:p>
            <a:pPr algn="ctr">
              <a:spcBef>
                <a:spcPts val="1200"/>
              </a:spcBef>
            </a:pPr>
            <a:r>
              <a:rPr lang="en-US" sz="6000" b="1" dirty="0" err="1">
                <a:solidFill>
                  <a:srgbClr val="000000"/>
                </a:solidFill>
                <a:latin typeface="Montaser Arabic Bold"/>
                <a:ea typeface="Montaser Arabic Bold"/>
                <a:cs typeface="Montaser Arabic Bold"/>
                <a:sym typeface="Montaser Arabic Bold"/>
              </a:rPr>
              <a:t>TracCloud</a:t>
            </a:r>
            <a:endParaRPr lang="en-US" sz="6000" b="1" dirty="0">
              <a:solidFill>
                <a:srgbClr val="000000"/>
              </a:solidFill>
              <a:latin typeface="Montaser Arabic Bold"/>
              <a:ea typeface="Montaser Arabic Bold"/>
              <a:cs typeface="Montaser Arabic Bold"/>
              <a:sym typeface="Montaser Arabic Bold"/>
            </a:endParaRPr>
          </a:p>
        </p:txBody>
      </p:sp>
      <p:sp>
        <p:nvSpPr>
          <p:cNvPr id="20" name="TextBox 20"/>
          <p:cNvSpPr txBox="1"/>
          <p:nvPr/>
        </p:nvSpPr>
        <p:spPr>
          <a:xfrm>
            <a:off x="1028700" y="5870646"/>
            <a:ext cx="8115300" cy="1215526"/>
          </a:xfrm>
          <a:prstGeom prst="rect">
            <a:avLst/>
          </a:prstGeom>
        </p:spPr>
        <p:txBody>
          <a:bodyPr wrap="square" lIns="0" tIns="0" rIns="0" bIns="0" rtlCol="0" anchor="t">
            <a:spAutoFit/>
          </a:bodyPr>
          <a:lstStyle/>
          <a:p>
            <a:pPr algn="l">
              <a:lnSpc>
                <a:spcPts val="4988"/>
              </a:lnSpc>
              <a:spcBef>
                <a:spcPct val="0"/>
              </a:spcBef>
            </a:pPr>
            <a:r>
              <a:rPr lang="en-US" sz="3200" dirty="0">
                <a:solidFill>
                  <a:srgbClr val="000000"/>
                </a:solidFill>
                <a:latin typeface="Arimo"/>
                <a:ea typeface="Arimo"/>
                <a:cs typeface="Arimo"/>
                <a:sym typeface="Arimo"/>
              </a:rPr>
              <a:t>Customizing your theme, messages, and more with twig and html</a:t>
            </a:r>
          </a:p>
        </p:txBody>
      </p:sp>
      <p:sp>
        <p:nvSpPr>
          <p:cNvPr id="21" name="TextBox 21"/>
          <p:cNvSpPr txBox="1"/>
          <p:nvPr/>
        </p:nvSpPr>
        <p:spPr>
          <a:xfrm>
            <a:off x="1509035" y="7629837"/>
            <a:ext cx="6132463" cy="714876"/>
          </a:xfrm>
          <a:prstGeom prst="rect">
            <a:avLst/>
          </a:prstGeom>
        </p:spPr>
        <p:txBody>
          <a:bodyPr lIns="0" tIns="0" rIns="0" bIns="0" rtlCol="0" anchor="t">
            <a:spAutoFit/>
          </a:bodyPr>
          <a:lstStyle/>
          <a:p>
            <a:pPr algn="l">
              <a:lnSpc>
                <a:spcPts val="6148"/>
              </a:lnSpc>
              <a:spcBef>
                <a:spcPct val="0"/>
              </a:spcBef>
            </a:pPr>
            <a:r>
              <a:rPr lang="en-US" sz="4391" dirty="0">
                <a:solidFill>
                  <a:srgbClr val="FEFAFA"/>
                </a:solidFill>
                <a:latin typeface="Arimo"/>
                <a:ea typeface="Arimo"/>
                <a:cs typeface="Arimo"/>
                <a:sym typeface="Arimo"/>
              </a:rPr>
              <a:t>Erick Martinez</a:t>
            </a:r>
          </a:p>
        </p:txBody>
      </p:sp>
      <p:sp>
        <p:nvSpPr>
          <p:cNvPr id="22" name="TextBox 22"/>
          <p:cNvSpPr txBox="1"/>
          <p:nvPr/>
        </p:nvSpPr>
        <p:spPr>
          <a:xfrm>
            <a:off x="2657035" y="9510256"/>
            <a:ext cx="7891780" cy="133333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Arimo Bold"/>
                <a:ea typeface="Arimo Bold"/>
                <a:cs typeface="Arimo Bold"/>
                <a:sym typeface="Arimo Bold"/>
              </a:rPr>
              <a:t>2026 Virtual </a:t>
            </a:r>
            <a:r>
              <a:rPr lang="en-US" sz="3756" b="1" dirty="0" err="1">
                <a:solidFill>
                  <a:srgbClr val="FEFAFA"/>
                </a:solidFill>
                <a:latin typeface="Arimo Bold"/>
                <a:ea typeface="Arimo Bold"/>
                <a:cs typeface="Arimo Bold"/>
                <a:sym typeface="Arimo Bold"/>
              </a:rPr>
              <a:t>TracCloud</a:t>
            </a:r>
            <a:r>
              <a:rPr lang="en-US" sz="3756" b="1" dirty="0">
                <a:solidFill>
                  <a:srgbClr val="FEFAFA"/>
                </a:solidFill>
                <a:latin typeface="Arimo Bold"/>
                <a:ea typeface="Arimo Bold"/>
                <a:cs typeface="Arimo Bold"/>
                <a:sym typeface="Arimo Bold"/>
              </a:rPr>
              <a:t> Conference</a:t>
            </a:r>
          </a:p>
          <a:p>
            <a:pPr algn="ctr">
              <a:lnSpc>
                <a:spcPts val="5259"/>
              </a:lnSpc>
              <a:spcBef>
                <a:spcPct val="0"/>
              </a:spcBef>
            </a:pPr>
            <a:endParaRPr lang="en-US" sz="3756" b="1" dirty="0">
              <a:solidFill>
                <a:srgbClr val="FEFAFA"/>
              </a:solidFill>
              <a:latin typeface="Arimo Bold"/>
              <a:ea typeface="Arimo Bold"/>
              <a:cs typeface="Arimo Bold"/>
              <a:sym typeface="Arimo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a:extLst>
            <a:ext uri="{FF2B5EF4-FFF2-40B4-BE49-F238E27FC236}">
              <a16:creationId xmlns:a16="http://schemas.microsoft.com/office/drawing/2014/main" id="{743E9B92-0DFE-1095-8F42-77DD221D9A3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D61F549-269C-3DDC-AB2A-675FD5CF93FE}"/>
              </a:ext>
            </a:extLst>
          </p:cNvPr>
          <p:cNvGrpSpPr/>
          <p:nvPr/>
        </p:nvGrpSpPr>
        <p:grpSpPr>
          <a:xfrm>
            <a:off x="0" y="9462840"/>
            <a:ext cx="18288000" cy="935802"/>
            <a:chOff x="0" y="0"/>
            <a:chExt cx="4816593" cy="246466"/>
          </a:xfrm>
        </p:grpSpPr>
        <p:sp>
          <p:nvSpPr>
            <p:cNvPr id="3" name="Freeform 3">
              <a:extLst>
                <a:ext uri="{FF2B5EF4-FFF2-40B4-BE49-F238E27FC236}">
                  <a16:creationId xmlns:a16="http://schemas.microsoft.com/office/drawing/2014/main" id="{4EFE7902-2BE1-38BF-CA38-2D06284291FA}"/>
                </a:ext>
              </a:extLst>
            </p:cNvPr>
            <p:cNvSpPr/>
            <p:nvPr/>
          </p:nvSpPr>
          <p:spPr>
            <a:xfrm>
              <a:off x="0" y="0"/>
              <a:ext cx="4816592" cy="246466"/>
            </a:xfrm>
            <a:custGeom>
              <a:avLst/>
              <a:gdLst/>
              <a:ahLst/>
              <a:cxnLst/>
              <a:rect l="l" t="t" r="r" b="b"/>
              <a:pathLst>
                <a:path w="4816592" h="246466">
                  <a:moveTo>
                    <a:pt x="0" y="0"/>
                  </a:moveTo>
                  <a:lnTo>
                    <a:pt x="4816592" y="0"/>
                  </a:lnTo>
                  <a:lnTo>
                    <a:pt x="4816592" y="246466"/>
                  </a:lnTo>
                  <a:lnTo>
                    <a:pt x="0" y="246466"/>
                  </a:lnTo>
                  <a:close/>
                </a:path>
              </a:pathLst>
            </a:custGeom>
            <a:solidFill>
              <a:srgbClr val="000000"/>
            </a:solidFill>
          </p:spPr>
        </p:sp>
        <p:sp>
          <p:nvSpPr>
            <p:cNvPr id="4" name="TextBox 4">
              <a:extLst>
                <a:ext uri="{FF2B5EF4-FFF2-40B4-BE49-F238E27FC236}">
                  <a16:creationId xmlns:a16="http://schemas.microsoft.com/office/drawing/2014/main" id="{8A381853-F61C-3FC2-906E-DED9A1B65695}"/>
                </a:ext>
              </a:extLst>
            </p:cNvPr>
            <p:cNvSpPr txBox="1"/>
            <p:nvPr/>
          </p:nvSpPr>
          <p:spPr>
            <a:xfrm>
              <a:off x="0" y="-38100"/>
              <a:ext cx="4816593" cy="284566"/>
            </a:xfrm>
            <a:prstGeom prst="rect">
              <a:avLst/>
            </a:prstGeom>
          </p:spPr>
          <p:txBody>
            <a:bodyPr lIns="50800" tIns="50800" rIns="50800" bIns="50800" rtlCol="0" anchor="ctr"/>
            <a:lstStyle/>
            <a:p>
              <a:pPr algn="ctr">
                <a:lnSpc>
                  <a:spcPts val="2659"/>
                </a:lnSpc>
              </a:pPr>
              <a:endParaRPr/>
            </a:p>
          </p:txBody>
        </p:sp>
      </p:grpSp>
      <p:sp>
        <p:nvSpPr>
          <p:cNvPr id="5" name="TextBox 5">
            <a:extLst>
              <a:ext uri="{FF2B5EF4-FFF2-40B4-BE49-F238E27FC236}">
                <a16:creationId xmlns:a16="http://schemas.microsoft.com/office/drawing/2014/main" id="{C2ED1A0A-AE28-B979-5B76-A33E9DB6EAF0}"/>
              </a:ext>
            </a:extLst>
          </p:cNvPr>
          <p:cNvSpPr txBox="1"/>
          <p:nvPr/>
        </p:nvSpPr>
        <p:spPr>
          <a:xfrm>
            <a:off x="2491590" y="9463343"/>
            <a:ext cx="7891780" cy="1333330"/>
          </a:xfrm>
          <a:prstGeom prst="rect">
            <a:avLst/>
          </a:prstGeom>
        </p:spPr>
        <p:txBody>
          <a:bodyPr lIns="0" tIns="0" rIns="0" bIns="0" rtlCol="0" anchor="t">
            <a:spAutoFit/>
          </a:bodyPr>
          <a:lstStyle/>
          <a:p>
            <a:pPr algn="ctr">
              <a:lnSpc>
                <a:spcPts val="5259"/>
              </a:lnSpc>
              <a:spcBef>
                <a:spcPct val="0"/>
              </a:spcBef>
            </a:pPr>
            <a:r>
              <a:rPr lang="en-US" sz="3756" b="1">
                <a:solidFill>
                  <a:srgbClr val="FEFAFA"/>
                </a:solidFill>
                <a:latin typeface="Arimo Bold"/>
                <a:ea typeface="Arimo Bold"/>
                <a:cs typeface="Arimo Bold"/>
                <a:sym typeface="Arimo Bold"/>
              </a:rPr>
              <a:t>2026 Virtual TracCloud Conference</a:t>
            </a:r>
          </a:p>
          <a:p>
            <a:pPr algn="ctr">
              <a:lnSpc>
                <a:spcPts val="5259"/>
              </a:lnSpc>
              <a:spcBef>
                <a:spcPct val="0"/>
              </a:spcBef>
            </a:pPr>
            <a:endParaRPr lang="en-US" sz="3756" b="1">
              <a:solidFill>
                <a:srgbClr val="FEFAFA"/>
              </a:solidFill>
              <a:latin typeface="Arimo Bold"/>
              <a:ea typeface="Arimo Bold"/>
              <a:cs typeface="Arimo Bold"/>
              <a:sym typeface="Arimo Bold"/>
            </a:endParaRPr>
          </a:p>
        </p:txBody>
      </p:sp>
      <p:grpSp>
        <p:nvGrpSpPr>
          <p:cNvPr id="6" name="Group 6">
            <a:extLst>
              <a:ext uri="{FF2B5EF4-FFF2-40B4-BE49-F238E27FC236}">
                <a16:creationId xmlns:a16="http://schemas.microsoft.com/office/drawing/2014/main" id="{11459C33-4691-258A-1207-EACCF9AC0C7C}"/>
              </a:ext>
            </a:extLst>
          </p:cNvPr>
          <p:cNvGrpSpPr/>
          <p:nvPr/>
        </p:nvGrpSpPr>
        <p:grpSpPr>
          <a:xfrm>
            <a:off x="-1543050" y="8743950"/>
            <a:ext cx="3086100" cy="3086100"/>
            <a:chOff x="0" y="0"/>
            <a:chExt cx="812800" cy="812800"/>
          </a:xfrm>
        </p:grpSpPr>
        <p:sp>
          <p:nvSpPr>
            <p:cNvPr id="7" name="Freeform 7">
              <a:extLst>
                <a:ext uri="{FF2B5EF4-FFF2-40B4-BE49-F238E27FC236}">
                  <a16:creationId xmlns:a16="http://schemas.microsoft.com/office/drawing/2014/main" id="{F68167A2-2B1C-A32E-92D0-726F07140681}"/>
                </a:ext>
              </a:extLst>
            </p:cNvPr>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761515"/>
            </a:solidFill>
          </p:spPr>
        </p:sp>
        <p:sp>
          <p:nvSpPr>
            <p:cNvPr id="8" name="TextBox 8">
              <a:extLst>
                <a:ext uri="{FF2B5EF4-FFF2-40B4-BE49-F238E27FC236}">
                  <a16:creationId xmlns:a16="http://schemas.microsoft.com/office/drawing/2014/main" id="{7D46CCA5-6F7E-52E9-E541-CD39AA033BBD}"/>
                </a:ext>
              </a:extLst>
            </p:cNvPr>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sp>
        <p:nvSpPr>
          <p:cNvPr id="9" name="Freeform 9">
            <a:extLst>
              <a:ext uri="{FF2B5EF4-FFF2-40B4-BE49-F238E27FC236}">
                <a16:creationId xmlns:a16="http://schemas.microsoft.com/office/drawing/2014/main" id="{17EDB5E7-4DBF-B37B-9088-8895B94C92A7}"/>
              </a:ext>
            </a:extLst>
          </p:cNvPr>
          <p:cNvSpPr/>
          <p:nvPr/>
        </p:nvSpPr>
        <p:spPr>
          <a:xfrm flipH="1" flipV="1">
            <a:off x="11305694" y="0"/>
            <a:ext cx="6982301" cy="10398642"/>
          </a:xfrm>
          <a:custGeom>
            <a:avLst/>
            <a:gdLst/>
            <a:ahLst/>
            <a:cxnLst/>
            <a:rect l="l" t="t" r="r" b="b"/>
            <a:pathLst>
              <a:path w="6982301" h="10287000">
                <a:moveTo>
                  <a:pt x="6982301" y="10287000"/>
                </a:moveTo>
                <a:lnTo>
                  <a:pt x="0" y="10287000"/>
                </a:lnTo>
                <a:lnTo>
                  <a:pt x="0" y="0"/>
                </a:lnTo>
                <a:lnTo>
                  <a:pt x="6982301" y="0"/>
                </a:lnTo>
                <a:lnTo>
                  <a:pt x="6982301" y="102870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TextBox 13">
            <a:extLst>
              <a:ext uri="{FF2B5EF4-FFF2-40B4-BE49-F238E27FC236}">
                <a16:creationId xmlns:a16="http://schemas.microsoft.com/office/drawing/2014/main" id="{4FB4CA5C-AE58-9117-EAF8-ECCC3D0D102E}"/>
              </a:ext>
            </a:extLst>
          </p:cNvPr>
          <p:cNvSpPr txBox="1"/>
          <p:nvPr/>
        </p:nvSpPr>
        <p:spPr>
          <a:xfrm>
            <a:off x="2420694" y="1466101"/>
            <a:ext cx="8764425" cy="1477328"/>
          </a:xfrm>
          <a:prstGeom prst="rect">
            <a:avLst/>
          </a:prstGeom>
        </p:spPr>
        <p:txBody>
          <a:bodyPr wrap="square" lIns="0" tIns="0" rIns="0" bIns="0" rtlCol="0" anchor="t">
            <a:spAutoFit/>
          </a:bodyPr>
          <a:lstStyle/>
          <a:p>
            <a:pPr algn="ctr">
              <a:spcBef>
                <a:spcPts val="1200"/>
              </a:spcBef>
            </a:pPr>
            <a:r>
              <a:rPr lang="en-US" sz="4800" b="1" dirty="0">
                <a:solidFill>
                  <a:srgbClr val="000000"/>
                </a:solidFill>
                <a:latin typeface="Montaser Arabic Bold"/>
                <a:ea typeface="Montaser Arabic Bold"/>
                <a:cs typeface="Montaser Arabic Bold"/>
                <a:sym typeface="Montaser Arabic Bold"/>
              </a:rPr>
              <a:t>Typical HTML Usage in </a:t>
            </a:r>
            <a:r>
              <a:rPr lang="en-US" sz="4800" b="1" dirty="0" err="1">
                <a:solidFill>
                  <a:srgbClr val="000000"/>
                </a:solidFill>
                <a:latin typeface="Montaser Arabic Bold"/>
                <a:ea typeface="Montaser Arabic Bold"/>
                <a:cs typeface="Montaser Arabic Bold"/>
                <a:sym typeface="Montaser Arabic Bold"/>
              </a:rPr>
              <a:t>TracCloud</a:t>
            </a:r>
            <a:endParaRPr lang="en-US" sz="4800" b="1" dirty="0">
              <a:solidFill>
                <a:srgbClr val="000000"/>
              </a:solidFill>
              <a:latin typeface="Montaser Arabic Bold"/>
              <a:ea typeface="Montaser Arabic Bold"/>
              <a:cs typeface="Montaser Arabic Bold"/>
              <a:sym typeface="Montaser Arabic Bold"/>
            </a:endParaRPr>
          </a:p>
        </p:txBody>
      </p:sp>
      <p:sp>
        <p:nvSpPr>
          <p:cNvPr id="16" name="Freeform 16">
            <a:extLst>
              <a:ext uri="{FF2B5EF4-FFF2-40B4-BE49-F238E27FC236}">
                <a16:creationId xmlns:a16="http://schemas.microsoft.com/office/drawing/2014/main" id="{50FC9A9B-C3F0-26E1-2E5B-1F47CB3A76A7}"/>
              </a:ext>
            </a:extLst>
          </p:cNvPr>
          <p:cNvSpPr/>
          <p:nvPr/>
        </p:nvSpPr>
        <p:spPr>
          <a:xfrm>
            <a:off x="127591" y="148818"/>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4"/>
            <a:stretch>
              <a:fillRect/>
            </a:stretch>
          </a:blipFill>
        </p:spPr>
      </p:sp>
      <p:sp>
        <p:nvSpPr>
          <p:cNvPr id="11" name="Title 10">
            <a:extLst>
              <a:ext uri="{FF2B5EF4-FFF2-40B4-BE49-F238E27FC236}">
                <a16:creationId xmlns:a16="http://schemas.microsoft.com/office/drawing/2014/main" id="{8F1A38D9-1E07-F1CF-2B68-E5A1B87051C9}"/>
              </a:ext>
            </a:extLst>
          </p:cNvPr>
          <p:cNvSpPr>
            <a:spLocks noGrp="1"/>
          </p:cNvSpPr>
          <p:nvPr>
            <p:ph type="title"/>
          </p:nvPr>
        </p:nvSpPr>
        <p:spPr>
          <a:xfrm>
            <a:off x="2016666" y="3534550"/>
            <a:ext cx="4095407" cy="922338"/>
          </a:xfrm>
        </p:spPr>
        <p:txBody>
          <a:bodyPr/>
          <a:lstStyle/>
          <a:p>
            <a:r>
              <a:rPr lang="en-US" dirty="0"/>
              <a:t>What You Enter</a:t>
            </a:r>
          </a:p>
        </p:txBody>
      </p:sp>
      <p:sp>
        <p:nvSpPr>
          <p:cNvPr id="12" name="Content Placeholder 11">
            <a:extLst>
              <a:ext uri="{FF2B5EF4-FFF2-40B4-BE49-F238E27FC236}">
                <a16:creationId xmlns:a16="http://schemas.microsoft.com/office/drawing/2014/main" id="{BEB7B7FE-57C5-5ED0-BAAD-A35DC9CEA901}"/>
              </a:ext>
            </a:extLst>
          </p:cNvPr>
          <p:cNvSpPr>
            <a:spLocks noGrp="1"/>
          </p:cNvSpPr>
          <p:nvPr>
            <p:ph sz="half" idx="1"/>
          </p:nvPr>
        </p:nvSpPr>
        <p:spPr>
          <a:xfrm>
            <a:off x="2016666" y="4746176"/>
            <a:ext cx="4420814" cy="4525963"/>
          </a:xfrm>
        </p:spPr>
        <p:txBody>
          <a:bodyPr>
            <a:normAutofit fontScale="92500"/>
          </a:bodyPr>
          <a:lstStyle/>
          <a:p>
            <a:pPr>
              <a:spcBef>
                <a:spcPts val="1200"/>
              </a:spcBef>
            </a:pPr>
            <a:r>
              <a:rPr lang="en-US" i="1" dirty="0">
                <a:latin typeface="Arimo" panose="020B0604020202020204" charset="0"/>
                <a:ea typeface="Arimo" panose="020B0604020202020204" charset="0"/>
                <a:cs typeface="Arimo" panose="020B0604020202020204" charset="0"/>
              </a:rPr>
              <a:t>&lt;b&gt;</a:t>
            </a:r>
            <a:r>
              <a:rPr lang="en-US" dirty="0">
                <a:solidFill>
                  <a:schemeClr val="bg1">
                    <a:lumMod val="50000"/>
                  </a:schemeClr>
                </a:solidFill>
                <a:latin typeface="Arimo" panose="020B0604020202020204" charset="0"/>
                <a:ea typeface="Arimo" panose="020B0604020202020204" charset="0"/>
                <a:cs typeface="Arimo" panose="020B0604020202020204" charset="0"/>
              </a:rPr>
              <a:t>Hello!</a:t>
            </a:r>
            <a:r>
              <a:rPr lang="en-US" i="1" dirty="0">
                <a:latin typeface="Arimo" panose="020B0604020202020204" charset="0"/>
                <a:ea typeface="Arimo" panose="020B0604020202020204" charset="0"/>
                <a:cs typeface="Arimo" panose="020B0604020202020204" charset="0"/>
              </a:rPr>
              <a:t>&lt;/b&gt;</a:t>
            </a:r>
          </a:p>
          <a:p>
            <a:pPr>
              <a:spcBef>
                <a:spcPts val="1200"/>
              </a:spcBef>
            </a:pPr>
            <a:r>
              <a:rPr lang="en-US" i="1" dirty="0">
                <a:latin typeface="Arimo" panose="020B0604020202020204" charset="0"/>
                <a:ea typeface="Arimo" panose="020B0604020202020204" charset="0"/>
                <a:cs typeface="Arimo" panose="020B0604020202020204" charset="0"/>
              </a:rPr>
              <a:t>&lt;</a:t>
            </a:r>
            <a:r>
              <a:rPr lang="en-US" i="1" dirty="0" err="1">
                <a:latin typeface="Arimo" panose="020B0604020202020204" charset="0"/>
                <a:ea typeface="Arimo" panose="020B0604020202020204" charset="0"/>
                <a:cs typeface="Arimo" panose="020B0604020202020204" charset="0"/>
              </a:rPr>
              <a:t>i</a:t>
            </a:r>
            <a:r>
              <a:rPr lang="en-US" i="1" dirty="0">
                <a:latin typeface="Arimo" panose="020B0604020202020204" charset="0"/>
                <a:ea typeface="Arimo" panose="020B0604020202020204" charset="0"/>
                <a:cs typeface="Arimo" panose="020B0604020202020204" charset="0"/>
              </a:rPr>
              <a:t>&gt;</a:t>
            </a:r>
            <a:r>
              <a:rPr lang="en-US" dirty="0">
                <a:solidFill>
                  <a:schemeClr val="bg1">
                    <a:lumMod val="50000"/>
                  </a:schemeClr>
                </a:solidFill>
                <a:latin typeface="Arimo" panose="020B0604020202020204" charset="0"/>
                <a:ea typeface="Arimo" panose="020B0604020202020204" charset="0"/>
                <a:cs typeface="Arimo" panose="020B0604020202020204" charset="0"/>
              </a:rPr>
              <a:t>Here’s a link:</a:t>
            </a:r>
            <a:r>
              <a:rPr lang="en-US" i="1" dirty="0">
                <a:latin typeface="Arimo" panose="020B0604020202020204" charset="0"/>
                <a:ea typeface="Arimo" panose="020B0604020202020204" charset="0"/>
                <a:cs typeface="Arimo" panose="020B0604020202020204" charset="0"/>
              </a:rPr>
              <a:t>&lt;/</a:t>
            </a:r>
            <a:r>
              <a:rPr lang="en-US" i="1" dirty="0" err="1">
                <a:latin typeface="Arimo" panose="020B0604020202020204" charset="0"/>
                <a:ea typeface="Arimo" panose="020B0604020202020204" charset="0"/>
                <a:cs typeface="Arimo" panose="020B0604020202020204" charset="0"/>
              </a:rPr>
              <a:t>i</a:t>
            </a:r>
            <a:r>
              <a:rPr lang="en-US" i="1" dirty="0">
                <a:latin typeface="Arimo" panose="020B0604020202020204" charset="0"/>
                <a:ea typeface="Arimo" panose="020B0604020202020204" charset="0"/>
                <a:cs typeface="Arimo" panose="020B0604020202020204" charset="0"/>
              </a:rPr>
              <a:t>&gt;</a:t>
            </a:r>
          </a:p>
          <a:p>
            <a:pPr>
              <a:spcBef>
                <a:spcPts val="1200"/>
              </a:spcBef>
            </a:pPr>
            <a:r>
              <a:rPr lang="en-US" i="1" dirty="0">
                <a:latin typeface="Arimo" panose="020B0604020202020204" charset="0"/>
                <a:ea typeface="Arimo" panose="020B0604020202020204" charset="0"/>
                <a:cs typeface="Arimo" panose="020B0604020202020204" charset="0"/>
              </a:rPr>
              <a:t>&lt;a </a:t>
            </a:r>
            <a:r>
              <a:rPr lang="en-US" i="1" dirty="0" err="1">
                <a:latin typeface="Arimo" panose="020B0604020202020204" charset="0"/>
                <a:ea typeface="Arimo" panose="020B0604020202020204" charset="0"/>
                <a:cs typeface="Arimo" panose="020B0604020202020204" charset="0"/>
              </a:rPr>
              <a:t>href</a:t>
            </a:r>
            <a:r>
              <a:rPr lang="en-US" i="1" dirty="0">
                <a:latin typeface="Arimo" panose="020B0604020202020204" charset="0"/>
                <a:ea typeface="Arimo" panose="020B0604020202020204" charset="0"/>
                <a:cs typeface="Arimo" panose="020B0604020202020204" charset="0"/>
              </a:rPr>
              <a:t>=“</a:t>
            </a:r>
            <a:r>
              <a:rPr lang="en-US" i="1" dirty="0">
                <a:solidFill>
                  <a:schemeClr val="bg1">
                    <a:lumMod val="50000"/>
                  </a:schemeClr>
                </a:solidFill>
                <a:latin typeface="Arimo" panose="020B0604020202020204" charset="0"/>
                <a:ea typeface="Arimo" panose="020B0604020202020204" charset="0"/>
                <a:cs typeface="Arimo" panose="020B0604020202020204" charset="0"/>
              </a:rPr>
              <a:t>https://www.go-redrock.com</a:t>
            </a:r>
            <a:r>
              <a:rPr lang="en-US" i="1" dirty="0">
                <a:latin typeface="Arimo" panose="020B0604020202020204" charset="0"/>
                <a:ea typeface="Arimo" panose="020B0604020202020204" charset="0"/>
                <a:cs typeface="Arimo" panose="020B0604020202020204" charset="0"/>
              </a:rPr>
              <a:t>”&gt;</a:t>
            </a:r>
            <a:r>
              <a:rPr lang="en-US" dirty="0">
                <a:solidFill>
                  <a:schemeClr val="bg1">
                    <a:lumMod val="50000"/>
                  </a:schemeClr>
                </a:solidFill>
                <a:latin typeface="Arimo" panose="020B0604020202020204" charset="0"/>
                <a:ea typeface="Arimo" panose="020B0604020202020204" charset="0"/>
                <a:cs typeface="Arimo" panose="020B0604020202020204" charset="0"/>
              </a:rPr>
              <a:t>Clickable link</a:t>
            </a:r>
            <a:r>
              <a:rPr lang="en-US" i="1" dirty="0">
                <a:latin typeface="Arimo" panose="020B0604020202020204" charset="0"/>
                <a:ea typeface="Arimo" panose="020B0604020202020204" charset="0"/>
                <a:cs typeface="Arimo" panose="020B0604020202020204" charset="0"/>
              </a:rPr>
              <a:t>&lt;/a&gt;</a:t>
            </a:r>
          </a:p>
          <a:p>
            <a:pPr>
              <a:spcBef>
                <a:spcPts val="1200"/>
              </a:spcBef>
            </a:pPr>
            <a:r>
              <a:rPr lang="en-US" i="1" dirty="0">
                <a:latin typeface="Arimo" panose="020B0604020202020204" charset="0"/>
                <a:ea typeface="Arimo" panose="020B0604020202020204" charset="0"/>
                <a:cs typeface="Arimo" panose="020B0604020202020204" charset="0"/>
              </a:rPr>
              <a:t>&lt;</a:t>
            </a:r>
            <a:r>
              <a:rPr lang="en-US" i="1" dirty="0" err="1">
                <a:latin typeface="Arimo" panose="020B0604020202020204" charset="0"/>
                <a:ea typeface="Arimo" panose="020B0604020202020204" charset="0"/>
                <a:cs typeface="Arimo" panose="020B0604020202020204" charset="0"/>
              </a:rPr>
              <a:t>img</a:t>
            </a:r>
            <a:r>
              <a:rPr lang="en-US" i="1" dirty="0">
                <a:latin typeface="Arimo" panose="020B0604020202020204" charset="0"/>
                <a:ea typeface="Arimo" panose="020B0604020202020204" charset="0"/>
                <a:cs typeface="Arimo" panose="020B0604020202020204" charset="0"/>
              </a:rPr>
              <a:t> </a:t>
            </a:r>
            <a:r>
              <a:rPr lang="en-US" i="1" dirty="0" err="1">
                <a:latin typeface="Arimo" panose="020B0604020202020204" charset="0"/>
                <a:ea typeface="Arimo" panose="020B0604020202020204" charset="0"/>
                <a:cs typeface="Arimo" panose="020B0604020202020204" charset="0"/>
              </a:rPr>
              <a:t>src</a:t>
            </a:r>
            <a:r>
              <a:rPr lang="en-US" i="1" dirty="0">
                <a:latin typeface="Arimo" panose="020B0604020202020204" charset="0"/>
                <a:ea typeface="Arimo" panose="020B0604020202020204" charset="0"/>
                <a:cs typeface="Arimo" panose="020B0604020202020204" charset="0"/>
              </a:rPr>
              <a:t>=“</a:t>
            </a:r>
            <a:r>
              <a:rPr lang="en-US" i="1" dirty="0">
                <a:solidFill>
                  <a:schemeClr val="bg1">
                    <a:lumMod val="50000"/>
                  </a:schemeClr>
                </a:solidFill>
                <a:latin typeface="Arimo" panose="020B0604020202020204" charset="0"/>
                <a:ea typeface="Arimo" panose="020B0604020202020204" charset="0"/>
                <a:cs typeface="Arimo" panose="020B0604020202020204" charset="0"/>
              </a:rPr>
              <a:t>https://www.go-redrock.com/wp-content/uploads/2021/07/TutorTrac_icon_burgundy_gradient-01.png</a:t>
            </a:r>
            <a:r>
              <a:rPr lang="en-US" i="1" dirty="0">
                <a:latin typeface="Arimo" panose="020B0604020202020204" charset="0"/>
                <a:ea typeface="Arimo" panose="020B0604020202020204" charset="0"/>
                <a:cs typeface="Arimo" panose="020B0604020202020204" charset="0"/>
              </a:rPr>
              <a:t>”&gt;</a:t>
            </a:r>
          </a:p>
        </p:txBody>
      </p:sp>
      <p:sp>
        <p:nvSpPr>
          <p:cNvPr id="15" name="Content Placeholder 14">
            <a:extLst>
              <a:ext uri="{FF2B5EF4-FFF2-40B4-BE49-F238E27FC236}">
                <a16:creationId xmlns:a16="http://schemas.microsoft.com/office/drawing/2014/main" id="{26075FD2-74A6-79AC-1BAD-9323F72AAFA7}"/>
              </a:ext>
            </a:extLst>
          </p:cNvPr>
          <p:cNvSpPr>
            <a:spLocks noGrp="1"/>
          </p:cNvSpPr>
          <p:nvPr>
            <p:ph sz="half" idx="2"/>
          </p:nvPr>
        </p:nvSpPr>
        <p:spPr>
          <a:xfrm>
            <a:off x="7124698" y="4746177"/>
            <a:ext cx="4038600" cy="4525963"/>
          </a:xfrm>
        </p:spPr>
        <p:txBody>
          <a:bodyPr>
            <a:normAutofit fontScale="92500"/>
          </a:bodyPr>
          <a:lstStyle/>
          <a:p>
            <a:pPr>
              <a:spcBef>
                <a:spcPts val="1200"/>
              </a:spcBef>
            </a:pPr>
            <a:r>
              <a:rPr lang="en-US" b="1" dirty="0">
                <a:latin typeface="Arimo" panose="020B0604020202020204" charset="0"/>
                <a:ea typeface="Arimo" panose="020B0604020202020204" charset="0"/>
                <a:cs typeface="Arimo" panose="020B0604020202020204" charset="0"/>
              </a:rPr>
              <a:t>Hello!</a:t>
            </a:r>
          </a:p>
          <a:p>
            <a:pPr>
              <a:spcBef>
                <a:spcPts val="1200"/>
              </a:spcBef>
            </a:pPr>
            <a:r>
              <a:rPr lang="en-US" i="1" dirty="0">
                <a:latin typeface="Arimo" panose="020B0604020202020204" charset="0"/>
                <a:ea typeface="Arimo" panose="020B0604020202020204" charset="0"/>
                <a:cs typeface="Arimo" panose="020B0604020202020204" charset="0"/>
              </a:rPr>
              <a:t>Here’s a link:</a:t>
            </a:r>
          </a:p>
          <a:p>
            <a:pPr>
              <a:spcBef>
                <a:spcPts val="1200"/>
              </a:spcBef>
            </a:pPr>
            <a:r>
              <a:rPr lang="en-US" dirty="0">
                <a:latin typeface="Arimo" panose="020B0604020202020204" charset="0"/>
                <a:ea typeface="Arimo" panose="020B0604020202020204" charset="0"/>
                <a:cs typeface="Arimo" panose="020B0604020202020204" charset="0"/>
                <a:hlinkClick r:id="rId5"/>
              </a:rPr>
              <a:t>Clickable link</a:t>
            </a:r>
            <a:endParaRPr lang="en-US" dirty="0">
              <a:latin typeface="Arimo" panose="020B0604020202020204" charset="0"/>
              <a:ea typeface="Arimo" panose="020B0604020202020204" charset="0"/>
              <a:cs typeface="Arimo" panose="020B0604020202020204" charset="0"/>
            </a:endParaRPr>
          </a:p>
        </p:txBody>
      </p:sp>
      <p:sp>
        <p:nvSpPr>
          <p:cNvPr id="17" name="Title 10">
            <a:extLst>
              <a:ext uri="{FF2B5EF4-FFF2-40B4-BE49-F238E27FC236}">
                <a16:creationId xmlns:a16="http://schemas.microsoft.com/office/drawing/2014/main" id="{E3FC475D-9756-F669-0F2E-FCF97C5D2A42}"/>
              </a:ext>
            </a:extLst>
          </p:cNvPr>
          <p:cNvSpPr txBox="1">
            <a:spLocks/>
          </p:cNvSpPr>
          <p:nvPr/>
        </p:nvSpPr>
        <p:spPr>
          <a:xfrm>
            <a:off x="6802906" y="3534550"/>
            <a:ext cx="4095407" cy="9223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How It Displays</a:t>
            </a:r>
          </a:p>
        </p:txBody>
      </p:sp>
      <p:pic>
        <p:nvPicPr>
          <p:cNvPr id="18" name="Picture 17">
            <a:extLst>
              <a:ext uri="{FF2B5EF4-FFF2-40B4-BE49-F238E27FC236}">
                <a16:creationId xmlns:a16="http://schemas.microsoft.com/office/drawing/2014/main" id="{68271B6C-B750-4F24-139C-C149B781B885}"/>
              </a:ext>
            </a:extLst>
          </p:cNvPr>
          <p:cNvPicPr>
            <a:picLocks noChangeAspect="1"/>
          </p:cNvPicPr>
          <p:nvPr/>
        </p:nvPicPr>
        <p:blipFill>
          <a:blip r:embed="rId6"/>
          <a:stretch>
            <a:fillRect/>
          </a:stretch>
        </p:blipFill>
        <p:spPr>
          <a:xfrm>
            <a:off x="7124693" y="6850472"/>
            <a:ext cx="2176237" cy="2176237"/>
          </a:xfrm>
          <a:prstGeom prst="rect">
            <a:avLst/>
          </a:prstGeom>
        </p:spPr>
      </p:pic>
    </p:spTree>
    <p:extLst>
      <p:ext uri="{BB962C8B-B14F-4D97-AF65-F5344CB8AC3E}">
        <p14:creationId xmlns:p14="http://schemas.microsoft.com/office/powerpoint/2010/main" val="3561682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a:extLst>
            <a:ext uri="{FF2B5EF4-FFF2-40B4-BE49-F238E27FC236}">
              <a16:creationId xmlns:a16="http://schemas.microsoft.com/office/drawing/2014/main" id="{BFCC0828-B650-72C7-D312-40766332122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B47FBBB-E6F0-482F-2ABC-2530100D49D9}"/>
              </a:ext>
            </a:extLst>
          </p:cNvPr>
          <p:cNvGrpSpPr/>
          <p:nvPr/>
        </p:nvGrpSpPr>
        <p:grpSpPr>
          <a:xfrm>
            <a:off x="0" y="9462840"/>
            <a:ext cx="18288000" cy="935802"/>
            <a:chOff x="0" y="0"/>
            <a:chExt cx="4816593" cy="246466"/>
          </a:xfrm>
        </p:grpSpPr>
        <p:sp>
          <p:nvSpPr>
            <p:cNvPr id="3" name="Freeform 3">
              <a:extLst>
                <a:ext uri="{FF2B5EF4-FFF2-40B4-BE49-F238E27FC236}">
                  <a16:creationId xmlns:a16="http://schemas.microsoft.com/office/drawing/2014/main" id="{EB19AC19-4382-4394-5249-D12BDF032273}"/>
                </a:ext>
              </a:extLst>
            </p:cNvPr>
            <p:cNvSpPr/>
            <p:nvPr/>
          </p:nvSpPr>
          <p:spPr>
            <a:xfrm>
              <a:off x="0" y="0"/>
              <a:ext cx="4816592" cy="246466"/>
            </a:xfrm>
            <a:custGeom>
              <a:avLst/>
              <a:gdLst/>
              <a:ahLst/>
              <a:cxnLst/>
              <a:rect l="l" t="t" r="r" b="b"/>
              <a:pathLst>
                <a:path w="4816592" h="246466">
                  <a:moveTo>
                    <a:pt x="0" y="0"/>
                  </a:moveTo>
                  <a:lnTo>
                    <a:pt x="4816592" y="0"/>
                  </a:lnTo>
                  <a:lnTo>
                    <a:pt x="4816592" y="246466"/>
                  </a:lnTo>
                  <a:lnTo>
                    <a:pt x="0" y="246466"/>
                  </a:lnTo>
                  <a:close/>
                </a:path>
              </a:pathLst>
            </a:custGeom>
            <a:solidFill>
              <a:srgbClr val="000000"/>
            </a:solidFill>
          </p:spPr>
        </p:sp>
        <p:sp>
          <p:nvSpPr>
            <p:cNvPr id="4" name="TextBox 4">
              <a:extLst>
                <a:ext uri="{FF2B5EF4-FFF2-40B4-BE49-F238E27FC236}">
                  <a16:creationId xmlns:a16="http://schemas.microsoft.com/office/drawing/2014/main" id="{DFCDB4DF-D7C6-5D66-D643-B953105A8DDA}"/>
                </a:ext>
              </a:extLst>
            </p:cNvPr>
            <p:cNvSpPr txBox="1"/>
            <p:nvPr/>
          </p:nvSpPr>
          <p:spPr>
            <a:xfrm>
              <a:off x="0" y="-38100"/>
              <a:ext cx="4816593" cy="284566"/>
            </a:xfrm>
            <a:prstGeom prst="rect">
              <a:avLst/>
            </a:prstGeom>
          </p:spPr>
          <p:txBody>
            <a:bodyPr lIns="50800" tIns="50800" rIns="50800" bIns="50800" rtlCol="0" anchor="ctr"/>
            <a:lstStyle/>
            <a:p>
              <a:pPr algn="ctr">
                <a:lnSpc>
                  <a:spcPts val="2659"/>
                </a:lnSpc>
              </a:pPr>
              <a:endParaRPr/>
            </a:p>
          </p:txBody>
        </p:sp>
      </p:grpSp>
      <p:sp>
        <p:nvSpPr>
          <p:cNvPr id="5" name="TextBox 5">
            <a:extLst>
              <a:ext uri="{FF2B5EF4-FFF2-40B4-BE49-F238E27FC236}">
                <a16:creationId xmlns:a16="http://schemas.microsoft.com/office/drawing/2014/main" id="{38CE899A-BDB3-0CEC-3EDA-9B5216B1F24B}"/>
              </a:ext>
            </a:extLst>
          </p:cNvPr>
          <p:cNvSpPr txBox="1"/>
          <p:nvPr/>
        </p:nvSpPr>
        <p:spPr>
          <a:xfrm>
            <a:off x="2491590" y="9463343"/>
            <a:ext cx="7891780" cy="1333330"/>
          </a:xfrm>
          <a:prstGeom prst="rect">
            <a:avLst/>
          </a:prstGeom>
        </p:spPr>
        <p:txBody>
          <a:bodyPr lIns="0" tIns="0" rIns="0" bIns="0" rtlCol="0" anchor="t">
            <a:spAutoFit/>
          </a:bodyPr>
          <a:lstStyle/>
          <a:p>
            <a:pPr algn="ctr">
              <a:lnSpc>
                <a:spcPts val="5259"/>
              </a:lnSpc>
              <a:spcBef>
                <a:spcPct val="0"/>
              </a:spcBef>
            </a:pPr>
            <a:r>
              <a:rPr lang="en-US" sz="3756" b="1">
                <a:solidFill>
                  <a:srgbClr val="FEFAFA"/>
                </a:solidFill>
                <a:latin typeface="Arimo Bold"/>
                <a:ea typeface="Arimo Bold"/>
                <a:cs typeface="Arimo Bold"/>
                <a:sym typeface="Arimo Bold"/>
              </a:rPr>
              <a:t>2026 Virtual TracCloud Conference</a:t>
            </a:r>
          </a:p>
          <a:p>
            <a:pPr algn="ctr">
              <a:lnSpc>
                <a:spcPts val="5259"/>
              </a:lnSpc>
              <a:spcBef>
                <a:spcPct val="0"/>
              </a:spcBef>
            </a:pPr>
            <a:endParaRPr lang="en-US" sz="3756" b="1">
              <a:solidFill>
                <a:srgbClr val="FEFAFA"/>
              </a:solidFill>
              <a:latin typeface="Arimo Bold"/>
              <a:ea typeface="Arimo Bold"/>
              <a:cs typeface="Arimo Bold"/>
              <a:sym typeface="Arimo Bold"/>
            </a:endParaRPr>
          </a:p>
        </p:txBody>
      </p:sp>
      <p:grpSp>
        <p:nvGrpSpPr>
          <p:cNvPr id="6" name="Group 6">
            <a:extLst>
              <a:ext uri="{FF2B5EF4-FFF2-40B4-BE49-F238E27FC236}">
                <a16:creationId xmlns:a16="http://schemas.microsoft.com/office/drawing/2014/main" id="{1CD28051-92A6-0160-27DC-A477DD734ECD}"/>
              </a:ext>
            </a:extLst>
          </p:cNvPr>
          <p:cNvGrpSpPr/>
          <p:nvPr/>
        </p:nvGrpSpPr>
        <p:grpSpPr>
          <a:xfrm>
            <a:off x="-1543050" y="8743950"/>
            <a:ext cx="3086100" cy="3086100"/>
            <a:chOff x="0" y="0"/>
            <a:chExt cx="812800" cy="812800"/>
          </a:xfrm>
        </p:grpSpPr>
        <p:sp>
          <p:nvSpPr>
            <p:cNvPr id="7" name="Freeform 7">
              <a:extLst>
                <a:ext uri="{FF2B5EF4-FFF2-40B4-BE49-F238E27FC236}">
                  <a16:creationId xmlns:a16="http://schemas.microsoft.com/office/drawing/2014/main" id="{385FB744-F6F5-0ED5-65E1-FBD9A975D082}"/>
                </a:ext>
              </a:extLst>
            </p:cNvPr>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761515"/>
            </a:solidFill>
          </p:spPr>
        </p:sp>
        <p:sp>
          <p:nvSpPr>
            <p:cNvPr id="8" name="TextBox 8">
              <a:extLst>
                <a:ext uri="{FF2B5EF4-FFF2-40B4-BE49-F238E27FC236}">
                  <a16:creationId xmlns:a16="http://schemas.microsoft.com/office/drawing/2014/main" id="{BFB76F3D-4CC6-0363-9ACE-21C53CBEEE24}"/>
                </a:ext>
              </a:extLst>
            </p:cNvPr>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sp>
        <p:nvSpPr>
          <p:cNvPr id="9" name="Freeform 9">
            <a:extLst>
              <a:ext uri="{FF2B5EF4-FFF2-40B4-BE49-F238E27FC236}">
                <a16:creationId xmlns:a16="http://schemas.microsoft.com/office/drawing/2014/main" id="{32272993-61FC-6AE1-617F-C6778DE14C06}"/>
              </a:ext>
            </a:extLst>
          </p:cNvPr>
          <p:cNvSpPr/>
          <p:nvPr/>
        </p:nvSpPr>
        <p:spPr>
          <a:xfrm flipH="1" flipV="1">
            <a:off x="11305699" y="0"/>
            <a:ext cx="6982301" cy="10287000"/>
          </a:xfrm>
          <a:custGeom>
            <a:avLst/>
            <a:gdLst/>
            <a:ahLst/>
            <a:cxnLst/>
            <a:rect l="l" t="t" r="r" b="b"/>
            <a:pathLst>
              <a:path w="6982301" h="10287000">
                <a:moveTo>
                  <a:pt x="6982301" y="10287000"/>
                </a:moveTo>
                <a:lnTo>
                  <a:pt x="0" y="10287000"/>
                </a:lnTo>
                <a:lnTo>
                  <a:pt x="0" y="0"/>
                </a:lnTo>
                <a:lnTo>
                  <a:pt x="6982301" y="0"/>
                </a:lnTo>
                <a:lnTo>
                  <a:pt x="6982301" y="102870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TextBox 13">
            <a:extLst>
              <a:ext uri="{FF2B5EF4-FFF2-40B4-BE49-F238E27FC236}">
                <a16:creationId xmlns:a16="http://schemas.microsoft.com/office/drawing/2014/main" id="{4ED71980-3164-7B55-EC02-2D3DFB5A5941}"/>
              </a:ext>
            </a:extLst>
          </p:cNvPr>
          <p:cNvSpPr txBox="1"/>
          <p:nvPr/>
        </p:nvSpPr>
        <p:spPr>
          <a:xfrm>
            <a:off x="3276492" y="1417944"/>
            <a:ext cx="8764425" cy="1477328"/>
          </a:xfrm>
          <a:prstGeom prst="rect">
            <a:avLst/>
          </a:prstGeom>
        </p:spPr>
        <p:txBody>
          <a:bodyPr wrap="square" lIns="0" tIns="0" rIns="0" bIns="0" rtlCol="0" anchor="t">
            <a:spAutoFit/>
          </a:bodyPr>
          <a:lstStyle/>
          <a:p>
            <a:pPr algn="ctr">
              <a:spcBef>
                <a:spcPts val="1200"/>
              </a:spcBef>
            </a:pPr>
            <a:r>
              <a:rPr lang="en-US" sz="4800" b="1" dirty="0">
                <a:solidFill>
                  <a:srgbClr val="000000"/>
                </a:solidFill>
                <a:latin typeface="Montaser Arabic Bold"/>
                <a:ea typeface="Montaser Arabic Bold"/>
                <a:cs typeface="Montaser Arabic Bold"/>
                <a:sym typeface="Montaser Arabic Bold"/>
              </a:rPr>
              <a:t>Typical TWIG Usage in </a:t>
            </a:r>
            <a:r>
              <a:rPr lang="en-US" sz="4800" b="1" dirty="0" err="1">
                <a:solidFill>
                  <a:srgbClr val="000000"/>
                </a:solidFill>
                <a:latin typeface="Montaser Arabic Bold"/>
                <a:ea typeface="Montaser Arabic Bold"/>
                <a:cs typeface="Montaser Arabic Bold"/>
                <a:sym typeface="Montaser Arabic Bold"/>
              </a:rPr>
              <a:t>TracCloud</a:t>
            </a:r>
            <a:endParaRPr lang="en-US" sz="4800" b="1" dirty="0">
              <a:solidFill>
                <a:srgbClr val="000000"/>
              </a:solidFill>
              <a:latin typeface="Montaser Arabic Bold"/>
              <a:ea typeface="Montaser Arabic Bold"/>
              <a:cs typeface="Montaser Arabic Bold"/>
              <a:sym typeface="Montaser Arabic Bold"/>
            </a:endParaRPr>
          </a:p>
        </p:txBody>
      </p:sp>
      <p:sp>
        <p:nvSpPr>
          <p:cNvPr id="16" name="Freeform 16">
            <a:extLst>
              <a:ext uri="{FF2B5EF4-FFF2-40B4-BE49-F238E27FC236}">
                <a16:creationId xmlns:a16="http://schemas.microsoft.com/office/drawing/2014/main" id="{B3967CE7-325B-DD6B-3216-97AA27B1BC57}"/>
              </a:ext>
            </a:extLst>
          </p:cNvPr>
          <p:cNvSpPr/>
          <p:nvPr/>
        </p:nvSpPr>
        <p:spPr>
          <a:xfrm>
            <a:off x="127591" y="148818"/>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4"/>
            <a:stretch>
              <a:fillRect/>
            </a:stretch>
          </a:blipFill>
        </p:spPr>
      </p:sp>
      <p:sp>
        <p:nvSpPr>
          <p:cNvPr id="11" name="Title 10">
            <a:extLst>
              <a:ext uri="{FF2B5EF4-FFF2-40B4-BE49-F238E27FC236}">
                <a16:creationId xmlns:a16="http://schemas.microsoft.com/office/drawing/2014/main" id="{BD0B7A7E-944A-FE81-D7B6-9FE0DA866DC1}"/>
              </a:ext>
            </a:extLst>
          </p:cNvPr>
          <p:cNvSpPr>
            <a:spLocks noGrp="1"/>
          </p:cNvSpPr>
          <p:nvPr>
            <p:ph type="title"/>
          </p:nvPr>
        </p:nvSpPr>
        <p:spPr>
          <a:xfrm>
            <a:off x="2886895" y="3038829"/>
            <a:ext cx="4095407" cy="922338"/>
          </a:xfrm>
        </p:spPr>
        <p:txBody>
          <a:bodyPr/>
          <a:lstStyle/>
          <a:p>
            <a:r>
              <a:rPr lang="en-US" dirty="0"/>
              <a:t>What You Enter</a:t>
            </a:r>
          </a:p>
        </p:txBody>
      </p:sp>
      <p:sp>
        <p:nvSpPr>
          <p:cNvPr id="12" name="Content Placeholder 11">
            <a:extLst>
              <a:ext uri="{FF2B5EF4-FFF2-40B4-BE49-F238E27FC236}">
                <a16:creationId xmlns:a16="http://schemas.microsoft.com/office/drawing/2014/main" id="{729E295F-C7E4-CBA6-3BD0-9D28EE28E912}"/>
              </a:ext>
            </a:extLst>
          </p:cNvPr>
          <p:cNvSpPr>
            <a:spLocks noGrp="1"/>
          </p:cNvSpPr>
          <p:nvPr>
            <p:ph sz="half" idx="1"/>
          </p:nvPr>
        </p:nvSpPr>
        <p:spPr>
          <a:xfrm>
            <a:off x="2782117" y="4010245"/>
            <a:ext cx="4876588" cy="4525963"/>
          </a:xfrm>
        </p:spPr>
        <p:txBody>
          <a:bodyPr>
            <a:normAutofit/>
          </a:bodyPr>
          <a:lstStyle/>
          <a:p>
            <a:r>
              <a:rPr lang="en-US" dirty="0">
                <a:latin typeface="Arimo" panose="020B0604020202020204" charset="0"/>
                <a:ea typeface="Arimo" panose="020B0604020202020204" charset="0"/>
                <a:cs typeface="Arimo" panose="020B0604020202020204" charset="0"/>
              </a:rPr>
              <a:t>Hi </a:t>
            </a:r>
            <a:r>
              <a:rPr lang="en-US" i="1" dirty="0">
                <a:solidFill>
                  <a:schemeClr val="bg1">
                    <a:lumMod val="50000"/>
                  </a:schemeClr>
                </a:solidFill>
                <a:latin typeface="Arimo" panose="020B0604020202020204" charset="0"/>
                <a:ea typeface="Arimo" panose="020B0604020202020204" charset="0"/>
                <a:cs typeface="Arimo" panose="020B0604020202020204" charset="0"/>
              </a:rPr>
              <a:t>{{</a:t>
            </a:r>
            <a:r>
              <a:rPr lang="en-US" i="1" dirty="0" err="1">
                <a:solidFill>
                  <a:schemeClr val="bg1">
                    <a:lumMod val="50000"/>
                  </a:schemeClr>
                </a:solidFill>
                <a:latin typeface="Arimo" panose="020B0604020202020204" charset="0"/>
                <a:ea typeface="Arimo" panose="020B0604020202020204" charset="0"/>
                <a:cs typeface="Arimo" panose="020B0604020202020204" charset="0"/>
              </a:rPr>
              <a:t>Student.First_Name</a:t>
            </a:r>
            <a:r>
              <a:rPr lang="en-US" i="1" dirty="0">
                <a:solidFill>
                  <a:schemeClr val="bg1">
                    <a:lumMod val="50000"/>
                  </a:schemeClr>
                </a:solidFill>
                <a:latin typeface="Arimo" panose="020B0604020202020204" charset="0"/>
                <a:ea typeface="Arimo" panose="020B0604020202020204" charset="0"/>
                <a:cs typeface="Arimo" panose="020B0604020202020204" charset="0"/>
              </a:rPr>
              <a:t>}}</a:t>
            </a:r>
            <a:r>
              <a:rPr lang="en-US" dirty="0">
                <a:solidFill>
                  <a:schemeClr val="tx2"/>
                </a:solidFill>
                <a:latin typeface="Arimo" panose="020B0604020202020204" charset="0"/>
                <a:ea typeface="Arimo" panose="020B0604020202020204" charset="0"/>
                <a:cs typeface="Arimo" panose="020B0604020202020204" charset="0"/>
              </a:rPr>
              <a:t>!</a:t>
            </a:r>
          </a:p>
          <a:p>
            <a:r>
              <a:rPr lang="en-US" dirty="0">
                <a:latin typeface="Arimo" panose="020B0604020202020204" charset="0"/>
                <a:ea typeface="Arimo" panose="020B0604020202020204" charset="0"/>
                <a:cs typeface="Arimo" panose="020B0604020202020204" charset="0"/>
              </a:rPr>
              <a:t>You have missed </a:t>
            </a:r>
            <a:br>
              <a:rPr lang="en-US" dirty="0">
                <a:latin typeface="Arimo" panose="020B0604020202020204" charset="0"/>
                <a:ea typeface="Arimo" panose="020B0604020202020204" charset="0"/>
                <a:cs typeface="Arimo" panose="020B0604020202020204" charset="0"/>
              </a:rPr>
            </a:br>
            <a:r>
              <a:rPr lang="en-US" i="1" dirty="0">
                <a:solidFill>
                  <a:schemeClr val="bg1">
                    <a:lumMod val="50000"/>
                  </a:schemeClr>
                </a:solidFill>
                <a:latin typeface="Arimo" panose="020B0604020202020204" charset="0"/>
                <a:ea typeface="Arimo" panose="020B0604020202020204" charset="0"/>
                <a:cs typeface="Arimo" panose="020B0604020202020204" charset="0"/>
              </a:rPr>
              <a:t>{{</a:t>
            </a:r>
            <a:r>
              <a:rPr lang="en-US" i="1" dirty="0" err="1">
                <a:solidFill>
                  <a:schemeClr val="bg1">
                    <a:lumMod val="50000"/>
                  </a:schemeClr>
                </a:solidFill>
                <a:latin typeface="Arimo" panose="020B0604020202020204" charset="0"/>
                <a:ea typeface="Arimo" panose="020B0604020202020204" charset="0"/>
                <a:cs typeface="Arimo" panose="020B0604020202020204" charset="0"/>
              </a:rPr>
              <a:t>CalcMissedAppointments</a:t>
            </a:r>
            <a:br>
              <a:rPr lang="en-US" i="1" dirty="0">
                <a:solidFill>
                  <a:schemeClr val="bg1">
                    <a:lumMod val="50000"/>
                  </a:schemeClr>
                </a:solidFill>
                <a:latin typeface="Arimo" panose="020B0604020202020204" charset="0"/>
                <a:ea typeface="Arimo" panose="020B0604020202020204" charset="0"/>
                <a:cs typeface="Arimo" panose="020B0604020202020204" charset="0"/>
              </a:rPr>
            </a:br>
            <a:r>
              <a:rPr lang="en-US" i="1" dirty="0">
                <a:solidFill>
                  <a:schemeClr val="bg1">
                    <a:lumMod val="50000"/>
                  </a:schemeClr>
                </a:solidFill>
                <a:latin typeface="Arimo" panose="020B0604020202020204" charset="0"/>
                <a:ea typeface="Arimo" panose="020B0604020202020204" charset="0"/>
                <a:cs typeface="Arimo" panose="020B0604020202020204" charset="0"/>
              </a:rPr>
              <a:t>(</a:t>
            </a:r>
            <a:r>
              <a:rPr lang="en-US" i="1" dirty="0" err="1">
                <a:solidFill>
                  <a:schemeClr val="bg1">
                    <a:lumMod val="50000"/>
                  </a:schemeClr>
                </a:solidFill>
                <a:latin typeface="Arimo" panose="020B0604020202020204" charset="0"/>
                <a:ea typeface="Arimo" panose="020B0604020202020204" charset="0"/>
                <a:cs typeface="Arimo" panose="020B0604020202020204" charset="0"/>
              </a:rPr>
              <a:t>Student.Sequence</a:t>
            </a:r>
            <a:r>
              <a:rPr lang="en-US" i="1" dirty="0">
                <a:solidFill>
                  <a:schemeClr val="bg1">
                    <a:lumMod val="50000"/>
                  </a:schemeClr>
                </a:solidFill>
                <a:latin typeface="Arimo" panose="020B0604020202020204" charset="0"/>
                <a:ea typeface="Arimo" panose="020B0604020202020204" charset="0"/>
                <a:cs typeface="Arimo" panose="020B0604020202020204" charset="0"/>
              </a:rPr>
              <a:t>, </a:t>
            </a:r>
            <a:r>
              <a:rPr lang="en-US" i="1" dirty="0" err="1">
                <a:solidFill>
                  <a:schemeClr val="bg1">
                    <a:lumMod val="50000"/>
                  </a:schemeClr>
                </a:solidFill>
                <a:latin typeface="Arimo" panose="020B0604020202020204" charset="0"/>
                <a:ea typeface="Arimo" panose="020B0604020202020204" charset="0"/>
                <a:cs typeface="Arimo" panose="020B0604020202020204" charset="0"/>
              </a:rPr>
              <a:t>Center.ProfileID</a:t>
            </a:r>
            <a:r>
              <a:rPr lang="en-US" i="1" dirty="0">
                <a:solidFill>
                  <a:schemeClr val="bg1">
                    <a:lumMod val="50000"/>
                  </a:schemeClr>
                </a:solidFill>
                <a:latin typeface="Arimo" panose="020B0604020202020204" charset="0"/>
                <a:ea typeface="Arimo" panose="020B0604020202020204" charset="0"/>
                <a:cs typeface="Arimo" panose="020B0604020202020204" charset="0"/>
              </a:rPr>
              <a:t>)}}</a:t>
            </a:r>
            <a:br>
              <a:rPr lang="en-US" dirty="0">
                <a:latin typeface="Arimo" panose="020B0604020202020204" charset="0"/>
                <a:ea typeface="Arimo" panose="020B0604020202020204" charset="0"/>
                <a:cs typeface="Arimo" panose="020B0604020202020204" charset="0"/>
              </a:rPr>
            </a:br>
            <a:r>
              <a:rPr lang="en-US" dirty="0">
                <a:latin typeface="Arimo" panose="020B0604020202020204" charset="0"/>
                <a:ea typeface="Arimo" panose="020B0604020202020204" charset="0"/>
                <a:cs typeface="Arimo" panose="020B0604020202020204" charset="0"/>
              </a:rPr>
              <a:t>appointments this semester.</a:t>
            </a:r>
          </a:p>
        </p:txBody>
      </p:sp>
      <p:sp>
        <p:nvSpPr>
          <p:cNvPr id="15" name="Content Placeholder 14">
            <a:extLst>
              <a:ext uri="{FF2B5EF4-FFF2-40B4-BE49-F238E27FC236}">
                <a16:creationId xmlns:a16="http://schemas.microsoft.com/office/drawing/2014/main" id="{39528776-BC55-D6C9-5668-97F2F2E2EC3A}"/>
              </a:ext>
            </a:extLst>
          </p:cNvPr>
          <p:cNvSpPr>
            <a:spLocks noGrp="1"/>
          </p:cNvSpPr>
          <p:nvPr>
            <p:ph sz="half" idx="2"/>
          </p:nvPr>
        </p:nvSpPr>
        <p:spPr>
          <a:xfrm>
            <a:off x="8364069" y="4010246"/>
            <a:ext cx="4038600" cy="4525963"/>
          </a:xfrm>
        </p:spPr>
        <p:txBody>
          <a:bodyPr>
            <a:normAutofit/>
          </a:bodyPr>
          <a:lstStyle/>
          <a:p>
            <a:pPr>
              <a:spcBef>
                <a:spcPts val="1200"/>
              </a:spcBef>
            </a:pPr>
            <a:r>
              <a:rPr lang="en-US" b="1" dirty="0">
                <a:latin typeface="Arimo" panose="020B0604020202020204" charset="0"/>
                <a:ea typeface="Arimo" panose="020B0604020202020204" charset="0"/>
                <a:cs typeface="Arimo" panose="020B0604020202020204" charset="0"/>
              </a:rPr>
              <a:t>Hello!</a:t>
            </a:r>
          </a:p>
          <a:p>
            <a:pPr>
              <a:spcBef>
                <a:spcPts val="1200"/>
              </a:spcBef>
            </a:pPr>
            <a:r>
              <a:rPr lang="en-US" i="1" dirty="0">
                <a:latin typeface="Arimo" panose="020B0604020202020204" charset="0"/>
                <a:ea typeface="Arimo" panose="020B0604020202020204" charset="0"/>
                <a:cs typeface="Arimo" panose="020B0604020202020204" charset="0"/>
              </a:rPr>
              <a:t>Here’s a link:</a:t>
            </a:r>
          </a:p>
          <a:p>
            <a:pPr>
              <a:spcBef>
                <a:spcPts val="1200"/>
              </a:spcBef>
            </a:pPr>
            <a:r>
              <a:rPr lang="en-US" dirty="0">
                <a:latin typeface="Arimo" panose="020B0604020202020204" charset="0"/>
                <a:ea typeface="Arimo" panose="020B0604020202020204" charset="0"/>
                <a:cs typeface="Arimo" panose="020B0604020202020204" charset="0"/>
                <a:hlinkClick r:id="rId5"/>
              </a:rPr>
              <a:t>Clickable link</a:t>
            </a:r>
            <a:endParaRPr lang="en-US" dirty="0">
              <a:latin typeface="Arimo" panose="020B0604020202020204" charset="0"/>
              <a:ea typeface="Arimo" panose="020B0604020202020204" charset="0"/>
              <a:cs typeface="Arimo" panose="020B0604020202020204" charset="0"/>
            </a:endParaRPr>
          </a:p>
        </p:txBody>
      </p:sp>
      <p:sp>
        <p:nvSpPr>
          <p:cNvPr id="17" name="Title 10">
            <a:extLst>
              <a:ext uri="{FF2B5EF4-FFF2-40B4-BE49-F238E27FC236}">
                <a16:creationId xmlns:a16="http://schemas.microsoft.com/office/drawing/2014/main" id="{2FF3F901-9F92-D4B0-4CB3-2E200FCD178D}"/>
              </a:ext>
            </a:extLst>
          </p:cNvPr>
          <p:cNvSpPr txBox="1">
            <a:spLocks/>
          </p:cNvSpPr>
          <p:nvPr/>
        </p:nvSpPr>
        <p:spPr>
          <a:xfrm>
            <a:off x="8464709" y="3007614"/>
            <a:ext cx="3837321" cy="9223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How It Displays</a:t>
            </a:r>
          </a:p>
        </p:txBody>
      </p:sp>
      <p:sp>
        <p:nvSpPr>
          <p:cNvPr id="10" name="TextBox 9">
            <a:extLst>
              <a:ext uri="{FF2B5EF4-FFF2-40B4-BE49-F238E27FC236}">
                <a16:creationId xmlns:a16="http://schemas.microsoft.com/office/drawing/2014/main" id="{6C1E17EF-55E0-B15B-5565-AEC691DB47D1}"/>
              </a:ext>
            </a:extLst>
          </p:cNvPr>
          <p:cNvSpPr txBox="1"/>
          <p:nvPr/>
        </p:nvSpPr>
        <p:spPr>
          <a:xfrm>
            <a:off x="2943829" y="8332425"/>
            <a:ext cx="9429750" cy="830997"/>
          </a:xfrm>
          <a:prstGeom prst="rect">
            <a:avLst/>
          </a:prstGeom>
          <a:noFill/>
        </p:spPr>
        <p:txBody>
          <a:bodyPr wrap="square" rtlCol="0">
            <a:spAutoFit/>
          </a:bodyPr>
          <a:lstStyle/>
          <a:p>
            <a:r>
              <a:rPr lang="en-US" sz="2400" dirty="0">
                <a:latin typeface="Arimo" panose="020B0604020202020204" charset="0"/>
                <a:ea typeface="Arimo" panose="020B0604020202020204" charset="0"/>
                <a:cs typeface="Arimo" panose="020B0604020202020204" charset="0"/>
              </a:rPr>
              <a:t>A list of tags and more can be found on our wiki.</a:t>
            </a:r>
          </a:p>
          <a:p>
            <a:r>
              <a:rPr lang="en-US" sz="2400" dirty="0">
                <a:latin typeface="Arimo" panose="020B0604020202020204" charset="0"/>
                <a:ea typeface="Arimo" panose="020B0604020202020204" charset="0"/>
                <a:cs typeface="Arimo" panose="020B0604020202020204" charset="0"/>
              </a:rPr>
              <a:t>wiki.go-redrock.com/index.php/</a:t>
            </a:r>
            <a:r>
              <a:rPr lang="en-US" sz="2400" dirty="0" err="1">
                <a:latin typeface="Arimo" panose="020B0604020202020204" charset="0"/>
                <a:ea typeface="Arimo" panose="020B0604020202020204" charset="0"/>
                <a:cs typeface="Arimo" panose="020B0604020202020204" charset="0"/>
              </a:rPr>
              <a:t>TracCloudGuideProfilePrefsTwig</a:t>
            </a:r>
            <a:endParaRPr lang="en-US" sz="2400" dirty="0">
              <a:latin typeface="Arimo" panose="020B0604020202020204" charset="0"/>
              <a:ea typeface="Arimo" panose="020B0604020202020204" charset="0"/>
              <a:cs typeface="Arimo" panose="020B0604020202020204" charset="0"/>
            </a:endParaRPr>
          </a:p>
        </p:txBody>
      </p:sp>
    </p:spTree>
    <p:extLst>
      <p:ext uri="{BB962C8B-B14F-4D97-AF65-F5344CB8AC3E}">
        <p14:creationId xmlns:p14="http://schemas.microsoft.com/office/powerpoint/2010/main" val="1354650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a:extLst>
            <a:ext uri="{FF2B5EF4-FFF2-40B4-BE49-F238E27FC236}">
              <a16:creationId xmlns:a16="http://schemas.microsoft.com/office/drawing/2014/main" id="{8048E728-1BC6-F239-1BB9-3DC33006B13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804AFDF-EA50-09F6-D25C-38C79833941D}"/>
              </a:ext>
            </a:extLst>
          </p:cNvPr>
          <p:cNvGrpSpPr/>
          <p:nvPr/>
        </p:nvGrpSpPr>
        <p:grpSpPr>
          <a:xfrm>
            <a:off x="0" y="9462840"/>
            <a:ext cx="18288000" cy="935802"/>
            <a:chOff x="0" y="0"/>
            <a:chExt cx="4816593" cy="246466"/>
          </a:xfrm>
        </p:grpSpPr>
        <p:sp>
          <p:nvSpPr>
            <p:cNvPr id="3" name="Freeform 3">
              <a:extLst>
                <a:ext uri="{FF2B5EF4-FFF2-40B4-BE49-F238E27FC236}">
                  <a16:creationId xmlns:a16="http://schemas.microsoft.com/office/drawing/2014/main" id="{E064652D-6759-DA2B-AA5C-AF37441483F7}"/>
                </a:ext>
              </a:extLst>
            </p:cNvPr>
            <p:cNvSpPr/>
            <p:nvPr/>
          </p:nvSpPr>
          <p:spPr>
            <a:xfrm>
              <a:off x="0" y="0"/>
              <a:ext cx="4816592" cy="246466"/>
            </a:xfrm>
            <a:custGeom>
              <a:avLst/>
              <a:gdLst/>
              <a:ahLst/>
              <a:cxnLst/>
              <a:rect l="l" t="t" r="r" b="b"/>
              <a:pathLst>
                <a:path w="4816592" h="246466">
                  <a:moveTo>
                    <a:pt x="0" y="0"/>
                  </a:moveTo>
                  <a:lnTo>
                    <a:pt x="4816592" y="0"/>
                  </a:lnTo>
                  <a:lnTo>
                    <a:pt x="4816592" y="246466"/>
                  </a:lnTo>
                  <a:lnTo>
                    <a:pt x="0" y="246466"/>
                  </a:lnTo>
                  <a:close/>
                </a:path>
              </a:pathLst>
            </a:custGeom>
            <a:solidFill>
              <a:srgbClr val="000000"/>
            </a:solidFill>
          </p:spPr>
        </p:sp>
        <p:sp>
          <p:nvSpPr>
            <p:cNvPr id="4" name="TextBox 4">
              <a:extLst>
                <a:ext uri="{FF2B5EF4-FFF2-40B4-BE49-F238E27FC236}">
                  <a16:creationId xmlns:a16="http://schemas.microsoft.com/office/drawing/2014/main" id="{3E8A81B8-66C4-1789-FE7A-BFE796FDE251}"/>
                </a:ext>
              </a:extLst>
            </p:cNvPr>
            <p:cNvSpPr txBox="1"/>
            <p:nvPr/>
          </p:nvSpPr>
          <p:spPr>
            <a:xfrm>
              <a:off x="0" y="-38100"/>
              <a:ext cx="4816593" cy="284566"/>
            </a:xfrm>
            <a:prstGeom prst="rect">
              <a:avLst/>
            </a:prstGeom>
          </p:spPr>
          <p:txBody>
            <a:bodyPr lIns="50800" tIns="50800" rIns="50800" bIns="50800" rtlCol="0" anchor="ctr"/>
            <a:lstStyle/>
            <a:p>
              <a:pPr algn="ctr">
                <a:lnSpc>
                  <a:spcPts val="2659"/>
                </a:lnSpc>
              </a:pPr>
              <a:endParaRPr/>
            </a:p>
          </p:txBody>
        </p:sp>
      </p:grpSp>
      <p:sp>
        <p:nvSpPr>
          <p:cNvPr id="5" name="TextBox 5">
            <a:extLst>
              <a:ext uri="{FF2B5EF4-FFF2-40B4-BE49-F238E27FC236}">
                <a16:creationId xmlns:a16="http://schemas.microsoft.com/office/drawing/2014/main" id="{2225950F-D895-007F-B390-24DFC4089E97}"/>
              </a:ext>
            </a:extLst>
          </p:cNvPr>
          <p:cNvSpPr txBox="1"/>
          <p:nvPr/>
        </p:nvSpPr>
        <p:spPr>
          <a:xfrm>
            <a:off x="2491590" y="9463343"/>
            <a:ext cx="7891780" cy="1333330"/>
          </a:xfrm>
          <a:prstGeom prst="rect">
            <a:avLst/>
          </a:prstGeom>
        </p:spPr>
        <p:txBody>
          <a:bodyPr lIns="0" tIns="0" rIns="0" bIns="0" rtlCol="0" anchor="t">
            <a:spAutoFit/>
          </a:bodyPr>
          <a:lstStyle/>
          <a:p>
            <a:pPr algn="ctr">
              <a:lnSpc>
                <a:spcPts val="5259"/>
              </a:lnSpc>
              <a:spcBef>
                <a:spcPct val="0"/>
              </a:spcBef>
            </a:pPr>
            <a:r>
              <a:rPr lang="en-US" sz="3756" b="1">
                <a:solidFill>
                  <a:srgbClr val="FEFAFA"/>
                </a:solidFill>
                <a:latin typeface="Arimo Bold"/>
                <a:ea typeface="Arimo Bold"/>
                <a:cs typeface="Arimo Bold"/>
                <a:sym typeface="Arimo Bold"/>
              </a:rPr>
              <a:t>2026 Virtual TracCloud Conference</a:t>
            </a:r>
          </a:p>
          <a:p>
            <a:pPr algn="ctr">
              <a:lnSpc>
                <a:spcPts val="5259"/>
              </a:lnSpc>
              <a:spcBef>
                <a:spcPct val="0"/>
              </a:spcBef>
            </a:pPr>
            <a:endParaRPr lang="en-US" sz="3756" b="1">
              <a:solidFill>
                <a:srgbClr val="FEFAFA"/>
              </a:solidFill>
              <a:latin typeface="Arimo Bold"/>
              <a:ea typeface="Arimo Bold"/>
              <a:cs typeface="Arimo Bold"/>
              <a:sym typeface="Arimo Bold"/>
            </a:endParaRPr>
          </a:p>
        </p:txBody>
      </p:sp>
      <p:grpSp>
        <p:nvGrpSpPr>
          <p:cNvPr id="6" name="Group 6">
            <a:extLst>
              <a:ext uri="{FF2B5EF4-FFF2-40B4-BE49-F238E27FC236}">
                <a16:creationId xmlns:a16="http://schemas.microsoft.com/office/drawing/2014/main" id="{F19F4879-B5D8-FA5C-E765-B24D39960ED0}"/>
              </a:ext>
            </a:extLst>
          </p:cNvPr>
          <p:cNvGrpSpPr/>
          <p:nvPr/>
        </p:nvGrpSpPr>
        <p:grpSpPr>
          <a:xfrm>
            <a:off x="-1543050" y="8743950"/>
            <a:ext cx="3086100" cy="3086100"/>
            <a:chOff x="0" y="0"/>
            <a:chExt cx="812800" cy="812800"/>
          </a:xfrm>
        </p:grpSpPr>
        <p:sp>
          <p:nvSpPr>
            <p:cNvPr id="7" name="Freeform 7">
              <a:extLst>
                <a:ext uri="{FF2B5EF4-FFF2-40B4-BE49-F238E27FC236}">
                  <a16:creationId xmlns:a16="http://schemas.microsoft.com/office/drawing/2014/main" id="{2BE6AEF9-629B-399B-445C-2DB76963EDD4}"/>
                </a:ext>
              </a:extLst>
            </p:cNvPr>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761515"/>
            </a:solidFill>
          </p:spPr>
        </p:sp>
        <p:sp>
          <p:nvSpPr>
            <p:cNvPr id="8" name="TextBox 8">
              <a:extLst>
                <a:ext uri="{FF2B5EF4-FFF2-40B4-BE49-F238E27FC236}">
                  <a16:creationId xmlns:a16="http://schemas.microsoft.com/office/drawing/2014/main" id="{77BFA2A3-3903-0428-3C86-2D17D846FD40}"/>
                </a:ext>
              </a:extLst>
            </p:cNvPr>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sp>
        <p:nvSpPr>
          <p:cNvPr id="9" name="Freeform 9">
            <a:extLst>
              <a:ext uri="{FF2B5EF4-FFF2-40B4-BE49-F238E27FC236}">
                <a16:creationId xmlns:a16="http://schemas.microsoft.com/office/drawing/2014/main" id="{8AAAE26B-AEE2-E086-1A3F-1AFD6290E1B7}"/>
              </a:ext>
            </a:extLst>
          </p:cNvPr>
          <p:cNvSpPr/>
          <p:nvPr/>
        </p:nvSpPr>
        <p:spPr>
          <a:xfrm flipH="1" flipV="1">
            <a:off x="11305694" y="0"/>
            <a:ext cx="6982301" cy="10398642"/>
          </a:xfrm>
          <a:custGeom>
            <a:avLst/>
            <a:gdLst/>
            <a:ahLst/>
            <a:cxnLst/>
            <a:rect l="l" t="t" r="r" b="b"/>
            <a:pathLst>
              <a:path w="6982301" h="10287000">
                <a:moveTo>
                  <a:pt x="6982301" y="10287000"/>
                </a:moveTo>
                <a:lnTo>
                  <a:pt x="0" y="10287000"/>
                </a:lnTo>
                <a:lnTo>
                  <a:pt x="0" y="0"/>
                </a:lnTo>
                <a:lnTo>
                  <a:pt x="6982301" y="0"/>
                </a:lnTo>
                <a:lnTo>
                  <a:pt x="6982301" y="102870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TextBox 13">
            <a:extLst>
              <a:ext uri="{FF2B5EF4-FFF2-40B4-BE49-F238E27FC236}">
                <a16:creationId xmlns:a16="http://schemas.microsoft.com/office/drawing/2014/main" id="{FCADE711-0BB1-745D-5069-2F888BC046D8}"/>
              </a:ext>
            </a:extLst>
          </p:cNvPr>
          <p:cNvSpPr txBox="1"/>
          <p:nvPr/>
        </p:nvSpPr>
        <p:spPr>
          <a:xfrm>
            <a:off x="2055223" y="1329391"/>
            <a:ext cx="8764425" cy="738664"/>
          </a:xfrm>
          <a:prstGeom prst="rect">
            <a:avLst/>
          </a:prstGeom>
        </p:spPr>
        <p:txBody>
          <a:bodyPr wrap="square" lIns="0" tIns="0" rIns="0" bIns="0" rtlCol="0" anchor="t">
            <a:spAutoFit/>
          </a:bodyPr>
          <a:lstStyle/>
          <a:p>
            <a:pPr algn="ctr">
              <a:spcBef>
                <a:spcPts val="1200"/>
              </a:spcBef>
            </a:pPr>
            <a:r>
              <a:rPr lang="en-US" sz="4800" b="1" dirty="0">
                <a:solidFill>
                  <a:srgbClr val="000000"/>
                </a:solidFill>
                <a:latin typeface="Montaser Arabic Bold"/>
                <a:ea typeface="Montaser Arabic Bold"/>
                <a:cs typeface="Montaser Arabic Bold"/>
                <a:sym typeface="Montaser Arabic Bold"/>
              </a:rPr>
              <a:t>Additional TWIG Examples</a:t>
            </a:r>
          </a:p>
        </p:txBody>
      </p:sp>
      <p:sp>
        <p:nvSpPr>
          <p:cNvPr id="16" name="Freeform 16">
            <a:extLst>
              <a:ext uri="{FF2B5EF4-FFF2-40B4-BE49-F238E27FC236}">
                <a16:creationId xmlns:a16="http://schemas.microsoft.com/office/drawing/2014/main" id="{F0415622-F852-73E7-AA30-7894AC494253}"/>
              </a:ext>
            </a:extLst>
          </p:cNvPr>
          <p:cNvSpPr/>
          <p:nvPr/>
        </p:nvSpPr>
        <p:spPr>
          <a:xfrm>
            <a:off x="127591" y="148818"/>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4"/>
            <a:stretch>
              <a:fillRect/>
            </a:stretch>
          </a:blipFill>
        </p:spPr>
      </p:sp>
      <p:sp>
        <p:nvSpPr>
          <p:cNvPr id="11" name="Title 10">
            <a:extLst>
              <a:ext uri="{FF2B5EF4-FFF2-40B4-BE49-F238E27FC236}">
                <a16:creationId xmlns:a16="http://schemas.microsoft.com/office/drawing/2014/main" id="{4B10E1D6-4CDB-BA6F-2FE4-EFFDC9C84A4F}"/>
              </a:ext>
            </a:extLst>
          </p:cNvPr>
          <p:cNvSpPr>
            <a:spLocks noGrp="1"/>
          </p:cNvSpPr>
          <p:nvPr>
            <p:ph type="title"/>
          </p:nvPr>
        </p:nvSpPr>
        <p:spPr>
          <a:xfrm>
            <a:off x="1596132" y="2470221"/>
            <a:ext cx="4095407" cy="922338"/>
          </a:xfrm>
        </p:spPr>
        <p:txBody>
          <a:bodyPr/>
          <a:lstStyle/>
          <a:p>
            <a:r>
              <a:rPr lang="en-US" dirty="0"/>
              <a:t>What You Enter</a:t>
            </a:r>
          </a:p>
        </p:txBody>
      </p:sp>
      <p:sp>
        <p:nvSpPr>
          <p:cNvPr id="12" name="Content Placeholder 11">
            <a:extLst>
              <a:ext uri="{FF2B5EF4-FFF2-40B4-BE49-F238E27FC236}">
                <a16:creationId xmlns:a16="http://schemas.microsoft.com/office/drawing/2014/main" id="{4912D95B-632E-950E-F8DA-0FCF6B3781DF}"/>
              </a:ext>
            </a:extLst>
          </p:cNvPr>
          <p:cNvSpPr>
            <a:spLocks noGrp="1"/>
          </p:cNvSpPr>
          <p:nvPr>
            <p:ph sz="half" idx="1"/>
          </p:nvPr>
        </p:nvSpPr>
        <p:spPr>
          <a:xfrm>
            <a:off x="850237" y="3794725"/>
            <a:ext cx="5587198" cy="4525963"/>
          </a:xfrm>
        </p:spPr>
        <p:txBody>
          <a:bodyPr>
            <a:normAutofit/>
          </a:bodyPr>
          <a:lstStyle/>
          <a:p>
            <a:pPr>
              <a:spcBef>
                <a:spcPts val="1200"/>
              </a:spcBef>
            </a:pPr>
            <a:r>
              <a:rPr lang="en-US" sz="2400" i="1" dirty="0">
                <a:solidFill>
                  <a:schemeClr val="bg1">
                    <a:lumMod val="50000"/>
                  </a:schemeClr>
                </a:solidFill>
                <a:latin typeface="Arimo" panose="020B0604020202020204" charset="0"/>
                <a:ea typeface="Arimo" panose="020B0604020202020204" charset="0"/>
                <a:cs typeface="Arimo" panose="020B0604020202020204" charset="0"/>
              </a:rPr>
              <a:t>{% if Appointment.CustomData.cf_99 == "Blocked" %} </a:t>
            </a:r>
            <a:r>
              <a:rPr lang="en-US" sz="2400" dirty="0">
                <a:latin typeface="Arimo" panose="020B0604020202020204" charset="0"/>
                <a:ea typeface="Arimo" panose="020B0604020202020204" charset="0"/>
                <a:cs typeface="Arimo" panose="020B0604020202020204" charset="0"/>
              </a:rPr>
              <a:t>You have been blocked from booking appointments. Reach out to</a:t>
            </a:r>
            <a:r>
              <a:rPr lang="en-US" sz="2400" i="1" dirty="0">
                <a:solidFill>
                  <a:schemeClr val="bg1">
                    <a:lumMod val="50000"/>
                  </a:schemeClr>
                </a:solidFill>
                <a:latin typeface="Arimo" panose="020B0604020202020204" charset="0"/>
                <a:ea typeface="Arimo" panose="020B0604020202020204" charset="0"/>
                <a:cs typeface="Arimo" panose="020B0604020202020204" charset="0"/>
              </a:rPr>
              <a:t>[…]</a:t>
            </a:r>
            <a:br>
              <a:rPr lang="en-US" sz="2400" i="1" dirty="0">
                <a:solidFill>
                  <a:schemeClr val="bg1">
                    <a:lumMod val="50000"/>
                  </a:schemeClr>
                </a:solidFill>
                <a:latin typeface="Arimo" panose="020B0604020202020204" charset="0"/>
                <a:ea typeface="Arimo" panose="020B0604020202020204" charset="0"/>
                <a:cs typeface="Arimo" panose="020B0604020202020204" charset="0"/>
              </a:rPr>
            </a:br>
            <a:r>
              <a:rPr lang="en-US" sz="2400" i="1" dirty="0">
                <a:solidFill>
                  <a:schemeClr val="bg1">
                    <a:lumMod val="50000"/>
                  </a:schemeClr>
                </a:solidFill>
                <a:latin typeface="Arimo" panose="020B0604020202020204" charset="0"/>
                <a:ea typeface="Arimo" panose="020B0604020202020204" charset="0"/>
                <a:cs typeface="Arimo" panose="020B0604020202020204" charset="0"/>
              </a:rPr>
              <a:t>{% endif %}</a:t>
            </a:r>
          </a:p>
          <a:p>
            <a:pPr>
              <a:spcBef>
                <a:spcPts val="1200"/>
              </a:spcBef>
            </a:pPr>
            <a:r>
              <a:rPr lang="en-US" sz="2400" i="1" dirty="0">
                <a:solidFill>
                  <a:schemeClr val="bg1">
                    <a:lumMod val="50000"/>
                  </a:schemeClr>
                </a:solidFill>
                <a:latin typeface="Arimo" panose="020B0604020202020204" charset="0"/>
                <a:ea typeface="Arimo" panose="020B0604020202020204" charset="0"/>
                <a:cs typeface="Arimo" panose="020B0604020202020204" charset="0"/>
              </a:rPr>
              <a:t>{% if </a:t>
            </a:r>
            <a:r>
              <a:rPr lang="en-US" sz="2400" i="1" dirty="0" err="1">
                <a:solidFill>
                  <a:schemeClr val="bg1">
                    <a:lumMod val="50000"/>
                  </a:schemeClr>
                </a:solidFill>
                <a:latin typeface="Arimo" panose="020B0604020202020204" charset="0"/>
                <a:ea typeface="Arimo" panose="020B0604020202020204" charset="0"/>
                <a:cs typeface="Arimo" panose="020B0604020202020204" charset="0"/>
              </a:rPr>
              <a:t>Student.Cell_Phone</a:t>
            </a:r>
            <a:r>
              <a:rPr lang="en-US" sz="2400" i="1" dirty="0">
                <a:solidFill>
                  <a:schemeClr val="bg1">
                    <a:lumMod val="50000"/>
                  </a:schemeClr>
                </a:solidFill>
                <a:latin typeface="Arimo" panose="020B0604020202020204" charset="0"/>
                <a:ea typeface="Arimo" panose="020B0604020202020204" charset="0"/>
                <a:cs typeface="Arimo" panose="020B0604020202020204" charset="0"/>
              </a:rPr>
              <a:t> == "" %}</a:t>
            </a:r>
            <a:br>
              <a:rPr lang="en-US" sz="2400" dirty="0">
                <a:latin typeface="Arimo" panose="020B0604020202020204" charset="0"/>
                <a:ea typeface="Arimo" panose="020B0604020202020204" charset="0"/>
                <a:cs typeface="Arimo" panose="020B0604020202020204" charset="0"/>
              </a:rPr>
            </a:br>
            <a:r>
              <a:rPr lang="en-US" sz="2400" dirty="0">
                <a:latin typeface="Arimo" panose="020B0604020202020204" charset="0"/>
                <a:ea typeface="Arimo" panose="020B0604020202020204" charset="0"/>
                <a:cs typeface="Arimo" panose="020B0604020202020204" charset="0"/>
              </a:rPr>
              <a:t>You have not entered a cell phone yet, click on “Edit Bio” to update this. </a:t>
            </a:r>
            <a:r>
              <a:rPr lang="en-US" sz="2400" i="1" dirty="0">
                <a:solidFill>
                  <a:schemeClr val="bg1">
                    <a:lumMod val="50000"/>
                  </a:schemeClr>
                </a:solidFill>
                <a:latin typeface="Arimo" panose="020B0604020202020204" charset="0"/>
                <a:ea typeface="Arimo" panose="020B0604020202020204" charset="0"/>
                <a:cs typeface="Arimo" panose="020B0604020202020204" charset="0"/>
              </a:rPr>
              <a:t>{% endif %}</a:t>
            </a:r>
          </a:p>
        </p:txBody>
      </p:sp>
      <p:sp>
        <p:nvSpPr>
          <p:cNvPr id="15" name="Content Placeholder 14">
            <a:extLst>
              <a:ext uri="{FF2B5EF4-FFF2-40B4-BE49-F238E27FC236}">
                <a16:creationId xmlns:a16="http://schemas.microsoft.com/office/drawing/2014/main" id="{737D978C-0829-1056-CD3B-B9F263CA2A2B}"/>
              </a:ext>
            </a:extLst>
          </p:cNvPr>
          <p:cNvSpPr>
            <a:spLocks noGrp="1"/>
          </p:cNvSpPr>
          <p:nvPr>
            <p:ph sz="half" idx="2"/>
          </p:nvPr>
        </p:nvSpPr>
        <p:spPr>
          <a:xfrm>
            <a:off x="7124697" y="3794725"/>
            <a:ext cx="4038600" cy="4525963"/>
          </a:xfrm>
        </p:spPr>
        <p:txBody>
          <a:bodyPr>
            <a:normAutofit/>
          </a:bodyPr>
          <a:lstStyle/>
          <a:p>
            <a:pPr>
              <a:spcBef>
                <a:spcPts val="1200"/>
              </a:spcBef>
            </a:pPr>
            <a:r>
              <a:rPr lang="en-US" sz="2400" dirty="0">
                <a:latin typeface="Arimo" panose="020B0604020202020204" charset="0"/>
                <a:ea typeface="Arimo" panose="020B0604020202020204" charset="0"/>
                <a:cs typeface="Arimo" panose="020B0604020202020204" charset="0"/>
              </a:rPr>
              <a:t>You have been blocked… </a:t>
            </a:r>
            <a:r>
              <a:rPr lang="en-US" sz="2400" dirty="0">
                <a:solidFill>
                  <a:srgbClr val="610215"/>
                </a:solidFill>
                <a:latin typeface="Arimo" panose="020B0604020202020204" charset="0"/>
                <a:ea typeface="Arimo" panose="020B0604020202020204" charset="0"/>
                <a:cs typeface="Arimo" panose="020B0604020202020204" charset="0"/>
              </a:rPr>
              <a:t>[Only displays if the criteria is met.]</a:t>
            </a:r>
            <a:br>
              <a:rPr lang="en-US" sz="2400" dirty="0">
                <a:latin typeface="Arimo" panose="020B0604020202020204" charset="0"/>
                <a:ea typeface="Arimo" panose="020B0604020202020204" charset="0"/>
                <a:cs typeface="Arimo" panose="020B0604020202020204" charset="0"/>
              </a:rPr>
            </a:br>
            <a:br>
              <a:rPr lang="en-US" sz="2400" dirty="0">
                <a:latin typeface="Arimo" panose="020B0604020202020204" charset="0"/>
                <a:ea typeface="Arimo" panose="020B0604020202020204" charset="0"/>
                <a:cs typeface="Arimo" panose="020B0604020202020204" charset="0"/>
              </a:rPr>
            </a:br>
            <a:endParaRPr lang="en-US" sz="2400" dirty="0">
              <a:latin typeface="Arimo" panose="020B0604020202020204" charset="0"/>
              <a:ea typeface="Arimo" panose="020B0604020202020204" charset="0"/>
              <a:cs typeface="Arimo" panose="020B0604020202020204" charset="0"/>
            </a:endParaRPr>
          </a:p>
          <a:p>
            <a:pPr>
              <a:spcBef>
                <a:spcPts val="1200"/>
              </a:spcBef>
            </a:pPr>
            <a:r>
              <a:rPr lang="en-US" sz="2400" dirty="0">
                <a:latin typeface="Arimo" panose="020B0604020202020204" charset="0"/>
                <a:ea typeface="Arimo" panose="020B0604020202020204" charset="0"/>
                <a:cs typeface="Arimo" panose="020B0604020202020204" charset="0"/>
              </a:rPr>
              <a:t>You have not entered a cell phone… </a:t>
            </a:r>
            <a:r>
              <a:rPr lang="en-US" sz="2400" dirty="0">
                <a:solidFill>
                  <a:srgbClr val="610215"/>
                </a:solidFill>
                <a:latin typeface="Arimo" panose="020B0604020202020204" charset="0"/>
                <a:ea typeface="Arimo" panose="020B0604020202020204" charset="0"/>
                <a:cs typeface="Arimo" panose="020B0604020202020204" charset="0"/>
              </a:rPr>
              <a:t>[Only displays if this field is blank.]</a:t>
            </a:r>
          </a:p>
        </p:txBody>
      </p:sp>
      <p:sp>
        <p:nvSpPr>
          <p:cNvPr id="17" name="Title 10">
            <a:extLst>
              <a:ext uri="{FF2B5EF4-FFF2-40B4-BE49-F238E27FC236}">
                <a16:creationId xmlns:a16="http://schemas.microsoft.com/office/drawing/2014/main" id="{7ECB3471-8FC7-74D4-CE0B-FF848589978A}"/>
              </a:ext>
            </a:extLst>
          </p:cNvPr>
          <p:cNvSpPr txBox="1">
            <a:spLocks/>
          </p:cNvSpPr>
          <p:nvPr/>
        </p:nvSpPr>
        <p:spPr>
          <a:xfrm>
            <a:off x="7096294" y="2470221"/>
            <a:ext cx="4095407" cy="9223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How It Displays</a:t>
            </a:r>
          </a:p>
        </p:txBody>
      </p:sp>
      <p:sp>
        <p:nvSpPr>
          <p:cNvPr id="10" name="TextBox 9">
            <a:extLst>
              <a:ext uri="{FF2B5EF4-FFF2-40B4-BE49-F238E27FC236}">
                <a16:creationId xmlns:a16="http://schemas.microsoft.com/office/drawing/2014/main" id="{57B588D9-E384-977D-FB75-08819741D204}"/>
              </a:ext>
            </a:extLst>
          </p:cNvPr>
          <p:cNvSpPr txBox="1"/>
          <p:nvPr/>
        </p:nvSpPr>
        <p:spPr>
          <a:xfrm>
            <a:off x="2267432" y="8441237"/>
            <a:ext cx="9429750" cy="830997"/>
          </a:xfrm>
          <a:prstGeom prst="rect">
            <a:avLst/>
          </a:prstGeom>
          <a:noFill/>
        </p:spPr>
        <p:txBody>
          <a:bodyPr wrap="square" rtlCol="0">
            <a:spAutoFit/>
          </a:bodyPr>
          <a:lstStyle/>
          <a:p>
            <a:r>
              <a:rPr lang="en-US" sz="2400" dirty="0">
                <a:latin typeface="Arimo" panose="020B0604020202020204" charset="0"/>
                <a:ea typeface="Arimo" panose="020B0604020202020204" charset="0"/>
                <a:cs typeface="Arimo" panose="020B0604020202020204" charset="0"/>
              </a:rPr>
              <a:t>A list of tags and more can be found on our wiki.</a:t>
            </a:r>
          </a:p>
          <a:p>
            <a:r>
              <a:rPr lang="en-US" sz="2400" dirty="0">
                <a:latin typeface="Arimo" panose="020B0604020202020204" charset="0"/>
                <a:ea typeface="Arimo" panose="020B0604020202020204" charset="0"/>
                <a:cs typeface="Arimo" panose="020B0604020202020204" charset="0"/>
              </a:rPr>
              <a:t>wiki.go-redrock.com/index.php/</a:t>
            </a:r>
            <a:r>
              <a:rPr lang="en-US" sz="2400" dirty="0" err="1">
                <a:latin typeface="Arimo" panose="020B0604020202020204" charset="0"/>
                <a:ea typeface="Arimo" panose="020B0604020202020204" charset="0"/>
                <a:cs typeface="Arimo" panose="020B0604020202020204" charset="0"/>
              </a:rPr>
              <a:t>TracCloudGuideProfilePrefsTwig</a:t>
            </a:r>
            <a:endParaRPr lang="en-US" sz="2400" dirty="0">
              <a:latin typeface="Arimo" panose="020B0604020202020204" charset="0"/>
              <a:ea typeface="Arimo" panose="020B0604020202020204" charset="0"/>
              <a:cs typeface="Arimo" panose="020B0604020202020204" charset="0"/>
            </a:endParaRPr>
          </a:p>
        </p:txBody>
      </p:sp>
    </p:spTree>
    <p:extLst>
      <p:ext uri="{BB962C8B-B14F-4D97-AF65-F5344CB8AC3E}">
        <p14:creationId xmlns:p14="http://schemas.microsoft.com/office/powerpoint/2010/main" val="3679273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p:cNvGrpSpPr/>
        <p:nvPr/>
      </p:nvGrpSpPr>
      <p:grpSpPr>
        <a:xfrm>
          <a:off x="0" y="0"/>
          <a:ext cx="0" cy="0"/>
          <a:chOff x="0" y="0"/>
          <a:chExt cx="0" cy="0"/>
        </a:xfrm>
      </p:grpSpPr>
      <p:grpSp>
        <p:nvGrpSpPr>
          <p:cNvPr id="2" name="Group 2"/>
          <p:cNvGrpSpPr/>
          <p:nvPr/>
        </p:nvGrpSpPr>
        <p:grpSpPr>
          <a:xfrm>
            <a:off x="0" y="9462840"/>
            <a:ext cx="18288000" cy="935802"/>
            <a:chOff x="0" y="0"/>
            <a:chExt cx="4816593" cy="246466"/>
          </a:xfrm>
        </p:grpSpPr>
        <p:sp>
          <p:nvSpPr>
            <p:cNvPr id="3" name="Freeform 3"/>
            <p:cNvSpPr/>
            <p:nvPr/>
          </p:nvSpPr>
          <p:spPr>
            <a:xfrm>
              <a:off x="0" y="0"/>
              <a:ext cx="4816592" cy="246466"/>
            </a:xfrm>
            <a:custGeom>
              <a:avLst/>
              <a:gdLst/>
              <a:ahLst/>
              <a:cxnLst/>
              <a:rect l="l" t="t" r="r" b="b"/>
              <a:pathLst>
                <a:path w="4816592" h="246466">
                  <a:moveTo>
                    <a:pt x="0" y="0"/>
                  </a:moveTo>
                  <a:lnTo>
                    <a:pt x="4816592" y="0"/>
                  </a:lnTo>
                  <a:lnTo>
                    <a:pt x="4816592" y="246466"/>
                  </a:lnTo>
                  <a:lnTo>
                    <a:pt x="0" y="246466"/>
                  </a:lnTo>
                  <a:close/>
                </a:path>
              </a:pathLst>
            </a:custGeom>
            <a:solidFill>
              <a:srgbClr val="000000"/>
            </a:solidFill>
          </p:spPr>
        </p:sp>
        <p:sp>
          <p:nvSpPr>
            <p:cNvPr id="4" name="TextBox 4"/>
            <p:cNvSpPr txBox="1"/>
            <p:nvPr/>
          </p:nvSpPr>
          <p:spPr>
            <a:xfrm>
              <a:off x="0" y="-38100"/>
              <a:ext cx="4816593" cy="284566"/>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450798" y="9443561"/>
            <a:ext cx="7891780" cy="1333330"/>
          </a:xfrm>
          <a:prstGeom prst="rect">
            <a:avLst/>
          </a:prstGeom>
        </p:spPr>
        <p:txBody>
          <a:bodyPr lIns="0" tIns="0" rIns="0" bIns="0" rtlCol="0" anchor="t">
            <a:spAutoFit/>
          </a:bodyPr>
          <a:lstStyle/>
          <a:p>
            <a:pPr algn="ctr">
              <a:lnSpc>
                <a:spcPts val="5259"/>
              </a:lnSpc>
              <a:spcBef>
                <a:spcPct val="0"/>
              </a:spcBef>
            </a:pPr>
            <a:r>
              <a:rPr lang="en-US" sz="3756" b="1">
                <a:solidFill>
                  <a:srgbClr val="FEFAFA"/>
                </a:solidFill>
                <a:latin typeface="Arimo Bold"/>
                <a:ea typeface="Arimo Bold"/>
                <a:cs typeface="Arimo Bold"/>
                <a:sym typeface="Arimo Bold"/>
              </a:rPr>
              <a:t>2026 Virtual TracCloud Conference</a:t>
            </a:r>
          </a:p>
          <a:p>
            <a:pPr algn="ctr">
              <a:lnSpc>
                <a:spcPts val="5259"/>
              </a:lnSpc>
              <a:spcBef>
                <a:spcPct val="0"/>
              </a:spcBef>
            </a:pPr>
            <a:endParaRPr lang="en-US" sz="3756" b="1">
              <a:solidFill>
                <a:srgbClr val="FEFAFA"/>
              </a:solidFill>
              <a:latin typeface="Arimo Bold"/>
              <a:ea typeface="Arimo Bold"/>
              <a:cs typeface="Arimo Bold"/>
              <a:sym typeface="Arimo Bold"/>
            </a:endParaRPr>
          </a:p>
        </p:txBody>
      </p:sp>
      <p:sp>
        <p:nvSpPr>
          <p:cNvPr id="6" name="Freeform 6"/>
          <p:cNvSpPr/>
          <p:nvPr/>
        </p:nvSpPr>
        <p:spPr>
          <a:xfrm flipH="1">
            <a:off x="9342578" y="-4760421"/>
            <a:ext cx="10213437" cy="15047421"/>
          </a:xfrm>
          <a:custGeom>
            <a:avLst/>
            <a:gdLst/>
            <a:ahLst/>
            <a:cxnLst/>
            <a:rect l="l" t="t" r="r" b="b"/>
            <a:pathLst>
              <a:path w="10213437" h="15047421">
                <a:moveTo>
                  <a:pt x="10213438" y="0"/>
                </a:moveTo>
                <a:lnTo>
                  <a:pt x="0" y="0"/>
                </a:lnTo>
                <a:lnTo>
                  <a:pt x="0" y="15047421"/>
                </a:lnTo>
                <a:lnTo>
                  <a:pt x="10213438" y="15047421"/>
                </a:lnTo>
                <a:lnTo>
                  <a:pt x="10213438"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7" name="Group 7"/>
          <p:cNvGrpSpPr/>
          <p:nvPr/>
        </p:nvGrpSpPr>
        <p:grpSpPr>
          <a:xfrm>
            <a:off x="1028700" y="7563876"/>
            <a:ext cx="7146368" cy="1003385"/>
            <a:chOff x="0" y="0"/>
            <a:chExt cx="2894485" cy="406400"/>
          </a:xfrm>
        </p:grpSpPr>
        <p:sp>
          <p:nvSpPr>
            <p:cNvPr id="8" name="Freeform 8"/>
            <p:cNvSpPr/>
            <p:nvPr/>
          </p:nvSpPr>
          <p:spPr>
            <a:xfrm>
              <a:off x="0" y="0"/>
              <a:ext cx="2894485" cy="406400"/>
            </a:xfrm>
            <a:custGeom>
              <a:avLst/>
              <a:gdLst/>
              <a:ahLst/>
              <a:cxnLst/>
              <a:rect l="l" t="t" r="r" b="b"/>
              <a:pathLst>
                <a:path w="2894485" h="406400">
                  <a:moveTo>
                    <a:pt x="2691285" y="0"/>
                  </a:moveTo>
                  <a:lnTo>
                    <a:pt x="0" y="0"/>
                  </a:lnTo>
                  <a:lnTo>
                    <a:pt x="0" y="406400"/>
                  </a:lnTo>
                  <a:lnTo>
                    <a:pt x="2691285" y="406400"/>
                  </a:lnTo>
                  <a:lnTo>
                    <a:pt x="2894485" y="203200"/>
                  </a:lnTo>
                  <a:lnTo>
                    <a:pt x="2691285" y="0"/>
                  </a:lnTo>
                  <a:close/>
                </a:path>
              </a:pathLst>
            </a:custGeom>
            <a:solidFill>
              <a:srgbClr val="000000"/>
            </a:solidFill>
          </p:spPr>
        </p:sp>
        <p:sp>
          <p:nvSpPr>
            <p:cNvPr id="9" name="TextBox 9"/>
            <p:cNvSpPr txBox="1"/>
            <p:nvPr/>
          </p:nvSpPr>
          <p:spPr>
            <a:xfrm>
              <a:off x="0" y="-38100"/>
              <a:ext cx="2780185" cy="444500"/>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a:off x="9649319" y="1338510"/>
            <a:ext cx="7609981" cy="7609981"/>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AFA"/>
            </a:solidFill>
          </p:spPr>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9959741" y="1648932"/>
            <a:ext cx="6989137" cy="6989137"/>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25046" r="-25046"/>
              </a:stretch>
            </a:blipFill>
          </p:spPr>
        </p:sp>
      </p:grpSp>
      <p:grpSp>
        <p:nvGrpSpPr>
          <p:cNvPr id="15" name="Group 15"/>
          <p:cNvGrpSpPr/>
          <p:nvPr/>
        </p:nvGrpSpPr>
        <p:grpSpPr>
          <a:xfrm>
            <a:off x="-1543050" y="8743950"/>
            <a:ext cx="3086100" cy="3086100"/>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761515"/>
            </a:solidFill>
          </p:spPr>
        </p:sp>
        <p:sp>
          <p:nvSpPr>
            <p:cNvPr id="17" name="TextBox 17"/>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sp>
        <p:nvSpPr>
          <p:cNvPr id="18" name="Freeform 18"/>
          <p:cNvSpPr/>
          <p:nvPr/>
        </p:nvSpPr>
        <p:spPr>
          <a:xfrm>
            <a:off x="8458808" y="1028700"/>
            <a:ext cx="1370385" cy="465931"/>
          </a:xfrm>
          <a:custGeom>
            <a:avLst/>
            <a:gdLst/>
            <a:ahLst/>
            <a:cxnLst/>
            <a:rect l="l" t="t" r="r" b="b"/>
            <a:pathLst>
              <a:path w="1370385" h="465931">
                <a:moveTo>
                  <a:pt x="0" y="0"/>
                </a:moveTo>
                <a:lnTo>
                  <a:pt x="1370384" y="0"/>
                </a:lnTo>
                <a:lnTo>
                  <a:pt x="1370384" y="465931"/>
                </a:lnTo>
                <a:lnTo>
                  <a:pt x="0" y="46593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9" name="TextBox 19"/>
          <p:cNvSpPr txBox="1"/>
          <p:nvPr/>
        </p:nvSpPr>
        <p:spPr>
          <a:xfrm>
            <a:off x="1028700" y="1751090"/>
            <a:ext cx="7430108" cy="2321481"/>
          </a:xfrm>
          <a:prstGeom prst="rect">
            <a:avLst/>
          </a:prstGeom>
        </p:spPr>
        <p:txBody>
          <a:bodyPr lIns="0" tIns="0" rIns="0" bIns="0" rtlCol="0" anchor="t">
            <a:spAutoFit/>
          </a:bodyPr>
          <a:lstStyle/>
          <a:p>
            <a:pPr algn="l">
              <a:lnSpc>
                <a:spcPts val="19000"/>
              </a:lnSpc>
              <a:spcBef>
                <a:spcPct val="0"/>
              </a:spcBef>
            </a:pPr>
            <a:r>
              <a:rPr lang="en-US" sz="13572" b="1">
                <a:solidFill>
                  <a:srgbClr val="000000"/>
                </a:solidFill>
                <a:latin typeface="Montaser Arabic Bold"/>
                <a:ea typeface="Montaser Arabic Bold"/>
                <a:cs typeface="Montaser Arabic Bold"/>
                <a:sym typeface="Montaser Arabic Bold"/>
              </a:rPr>
              <a:t>THANK</a:t>
            </a:r>
          </a:p>
        </p:txBody>
      </p:sp>
      <p:sp>
        <p:nvSpPr>
          <p:cNvPr id="20" name="TextBox 20"/>
          <p:cNvSpPr txBox="1"/>
          <p:nvPr/>
        </p:nvSpPr>
        <p:spPr>
          <a:xfrm>
            <a:off x="1028700" y="3237479"/>
            <a:ext cx="7430108" cy="2321481"/>
          </a:xfrm>
          <a:prstGeom prst="rect">
            <a:avLst/>
          </a:prstGeom>
        </p:spPr>
        <p:txBody>
          <a:bodyPr lIns="0" tIns="0" rIns="0" bIns="0" rtlCol="0" anchor="t">
            <a:spAutoFit/>
          </a:bodyPr>
          <a:lstStyle/>
          <a:p>
            <a:pPr algn="l">
              <a:lnSpc>
                <a:spcPts val="19000"/>
              </a:lnSpc>
              <a:spcBef>
                <a:spcPct val="0"/>
              </a:spcBef>
            </a:pPr>
            <a:r>
              <a:rPr lang="en-US" sz="13572" b="1">
                <a:solidFill>
                  <a:srgbClr val="000000"/>
                </a:solidFill>
                <a:latin typeface="Montaser Arabic Bold"/>
                <a:ea typeface="Montaser Arabic Bold"/>
                <a:cs typeface="Montaser Arabic Bold"/>
                <a:sym typeface="Montaser Arabic Bold"/>
              </a:rPr>
              <a:t>YOU</a:t>
            </a:r>
          </a:p>
        </p:txBody>
      </p:sp>
      <p:sp>
        <p:nvSpPr>
          <p:cNvPr id="21" name="TextBox 21"/>
          <p:cNvSpPr txBox="1"/>
          <p:nvPr/>
        </p:nvSpPr>
        <p:spPr>
          <a:xfrm>
            <a:off x="1028700" y="5492285"/>
            <a:ext cx="7146368" cy="1104134"/>
          </a:xfrm>
          <a:prstGeom prst="rect">
            <a:avLst/>
          </a:prstGeom>
        </p:spPr>
        <p:txBody>
          <a:bodyPr lIns="0" tIns="0" rIns="0" bIns="0" rtlCol="0" anchor="t">
            <a:spAutoFit/>
          </a:bodyPr>
          <a:lstStyle/>
          <a:p>
            <a:pPr algn="l">
              <a:lnSpc>
                <a:spcPts val="4395"/>
              </a:lnSpc>
              <a:spcBef>
                <a:spcPct val="0"/>
              </a:spcBef>
            </a:pPr>
            <a:r>
              <a:rPr lang="en-US" sz="3139">
                <a:solidFill>
                  <a:srgbClr val="000000"/>
                </a:solidFill>
                <a:latin typeface="Arimo"/>
                <a:ea typeface="Arimo"/>
                <a:cs typeface="Arimo"/>
                <a:sym typeface="Arimo"/>
              </a:rPr>
              <a:t>I appreciate your participation and look forward to any questions or discussions.</a:t>
            </a:r>
          </a:p>
        </p:txBody>
      </p:sp>
      <p:sp>
        <p:nvSpPr>
          <p:cNvPr id="22" name="TextBox 22"/>
          <p:cNvSpPr txBox="1"/>
          <p:nvPr/>
        </p:nvSpPr>
        <p:spPr>
          <a:xfrm>
            <a:off x="1509035" y="7629837"/>
            <a:ext cx="6132463" cy="714876"/>
          </a:xfrm>
          <a:prstGeom prst="rect">
            <a:avLst/>
          </a:prstGeom>
        </p:spPr>
        <p:txBody>
          <a:bodyPr lIns="0" tIns="0" rIns="0" bIns="0" rtlCol="0" anchor="t">
            <a:spAutoFit/>
          </a:bodyPr>
          <a:lstStyle/>
          <a:p>
            <a:pPr algn="ctr">
              <a:lnSpc>
                <a:spcPts val="6148"/>
              </a:lnSpc>
              <a:spcBef>
                <a:spcPct val="0"/>
              </a:spcBef>
            </a:pPr>
            <a:r>
              <a:rPr lang="en-US" sz="4391" b="1" dirty="0">
                <a:solidFill>
                  <a:srgbClr val="FEFAFA"/>
                </a:solidFill>
                <a:latin typeface="Arimo Bold"/>
                <a:ea typeface="Arimo Bold"/>
                <a:cs typeface="Arimo Bold"/>
                <a:sym typeface="Arimo Bold"/>
              </a:rPr>
              <a:t>Questions</a:t>
            </a:r>
          </a:p>
        </p:txBody>
      </p:sp>
      <p:sp>
        <p:nvSpPr>
          <p:cNvPr id="23" name="Freeform 23"/>
          <p:cNvSpPr/>
          <p:nvPr/>
        </p:nvSpPr>
        <p:spPr>
          <a:xfrm>
            <a:off x="127591" y="148818"/>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7"/>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a:extLst>
            <a:ext uri="{FF2B5EF4-FFF2-40B4-BE49-F238E27FC236}">
              <a16:creationId xmlns:a16="http://schemas.microsoft.com/office/drawing/2014/main" id="{3055B58D-5B93-0E74-3221-DE6534D0B51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226696C-3A76-3D3B-BDDB-796A8FC84D96}"/>
              </a:ext>
            </a:extLst>
          </p:cNvPr>
          <p:cNvGrpSpPr/>
          <p:nvPr/>
        </p:nvGrpSpPr>
        <p:grpSpPr>
          <a:xfrm>
            <a:off x="0" y="9462840"/>
            <a:ext cx="18288000" cy="845387"/>
            <a:chOff x="0" y="0"/>
            <a:chExt cx="4816593" cy="222653"/>
          </a:xfrm>
        </p:grpSpPr>
        <p:sp>
          <p:nvSpPr>
            <p:cNvPr id="3" name="Freeform 3">
              <a:extLst>
                <a:ext uri="{FF2B5EF4-FFF2-40B4-BE49-F238E27FC236}">
                  <a16:creationId xmlns:a16="http://schemas.microsoft.com/office/drawing/2014/main" id="{37F645A7-458C-D39B-69D5-CF1400038ABE}"/>
                </a:ext>
              </a:extLst>
            </p:cNvPr>
            <p:cNvSpPr/>
            <p:nvPr/>
          </p:nvSpPr>
          <p:spPr>
            <a:xfrm>
              <a:off x="0" y="0"/>
              <a:ext cx="4816592" cy="222653"/>
            </a:xfrm>
            <a:custGeom>
              <a:avLst/>
              <a:gdLst/>
              <a:ahLst/>
              <a:cxnLst/>
              <a:rect l="l" t="t" r="r" b="b"/>
              <a:pathLst>
                <a:path w="4816592" h="222653">
                  <a:moveTo>
                    <a:pt x="0" y="0"/>
                  </a:moveTo>
                  <a:lnTo>
                    <a:pt x="4816592" y="0"/>
                  </a:lnTo>
                  <a:lnTo>
                    <a:pt x="4816592" y="222653"/>
                  </a:lnTo>
                  <a:lnTo>
                    <a:pt x="0" y="222653"/>
                  </a:lnTo>
                  <a:close/>
                </a:path>
              </a:pathLst>
            </a:custGeom>
            <a:solidFill>
              <a:srgbClr val="000000"/>
            </a:solidFill>
          </p:spPr>
        </p:sp>
        <p:sp>
          <p:nvSpPr>
            <p:cNvPr id="4" name="TextBox 4">
              <a:extLst>
                <a:ext uri="{FF2B5EF4-FFF2-40B4-BE49-F238E27FC236}">
                  <a16:creationId xmlns:a16="http://schemas.microsoft.com/office/drawing/2014/main" id="{511AE916-6AFE-3366-123B-C66A6ECC1FE1}"/>
                </a:ext>
              </a:extLst>
            </p:cNvPr>
            <p:cNvSpPr txBox="1"/>
            <p:nvPr/>
          </p:nvSpPr>
          <p:spPr>
            <a:xfrm>
              <a:off x="0" y="-38100"/>
              <a:ext cx="4816593" cy="260753"/>
            </a:xfrm>
            <a:prstGeom prst="rect">
              <a:avLst/>
            </a:prstGeom>
          </p:spPr>
          <p:txBody>
            <a:bodyPr lIns="50800" tIns="50800" rIns="50800" bIns="50800" rtlCol="0" anchor="ctr"/>
            <a:lstStyle/>
            <a:p>
              <a:pPr algn="ctr">
                <a:lnSpc>
                  <a:spcPts val="2659"/>
                </a:lnSpc>
              </a:pPr>
              <a:endParaRPr/>
            </a:p>
          </p:txBody>
        </p:sp>
      </p:grpSp>
      <p:sp>
        <p:nvSpPr>
          <p:cNvPr id="5" name="Freeform 5">
            <a:extLst>
              <a:ext uri="{FF2B5EF4-FFF2-40B4-BE49-F238E27FC236}">
                <a16:creationId xmlns:a16="http://schemas.microsoft.com/office/drawing/2014/main" id="{CE3543D3-81B6-0E86-C44B-7B7C8131A18B}"/>
              </a:ext>
            </a:extLst>
          </p:cNvPr>
          <p:cNvSpPr/>
          <p:nvPr/>
        </p:nvSpPr>
        <p:spPr>
          <a:xfrm flipH="1">
            <a:off x="11308831" y="-4970"/>
            <a:ext cx="6982301" cy="10313197"/>
          </a:xfrm>
          <a:custGeom>
            <a:avLst/>
            <a:gdLst/>
            <a:ahLst/>
            <a:cxnLst/>
            <a:rect l="l" t="t" r="r" b="b"/>
            <a:pathLst>
              <a:path w="6982301" h="10287000">
                <a:moveTo>
                  <a:pt x="6982301" y="0"/>
                </a:moveTo>
                <a:lnTo>
                  <a:pt x="0" y="0"/>
                </a:lnTo>
                <a:lnTo>
                  <a:pt x="0" y="10287000"/>
                </a:lnTo>
                <a:lnTo>
                  <a:pt x="6982301" y="10287000"/>
                </a:lnTo>
                <a:lnTo>
                  <a:pt x="6982301"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9" name="Group 9">
            <a:extLst>
              <a:ext uri="{FF2B5EF4-FFF2-40B4-BE49-F238E27FC236}">
                <a16:creationId xmlns:a16="http://schemas.microsoft.com/office/drawing/2014/main" id="{1ECD6EF3-0429-C3C4-41DB-979253E4896E}"/>
              </a:ext>
            </a:extLst>
          </p:cNvPr>
          <p:cNvGrpSpPr/>
          <p:nvPr/>
        </p:nvGrpSpPr>
        <p:grpSpPr>
          <a:xfrm>
            <a:off x="9649319" y="1338510"/>
            <a:ext cx="7609981" cy="7609981"/>
            <a:chOff x="0" y="0"/>
            <a:chExt cx="812800" cy="812800"/>
          </a:xfrm>
        </p:grpSpPr>
        <p:sp>
          <p:nvSpPr>
            <p:cNvPr id="10" name="Freeform 10">
              <a:extLst>
                <a:ext uri="{FF2B5EF4-FFF2-40B4-BE49-F238E27FC236}">
                  <a16:creationId xmlns:a16="http://schemas.microsoft.com/office/drawing/2014/main" id="{C2A541D4-EEB1-1307-C03F-A00C7F661F5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AFA"/>
            </a:solidFill>
          </p:spPr>
        </p:sp>
        <p:sp>
          <p:nvSpPr>
            <p:cNvPr id="11" name="TextBox 11">
              <a:extLst>
                <a:ext uri="{FF2B5EF4-FFF2-40B4-BE49-F238E27FC236}">
                  <a16:creationId xmlns:a16="http://schemas.microsoft.com/office/drawing/2014/main" id="{F19E093B-7346-C0A5-21D5-E5EDC27DF9DA}"/>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2" name="Group 12">
            <a:extLst>
              <a:ext uri="{FF2B5EF4-FFF2-40B4-BE49-F238E27FC236}">
                <a16:creationId xmlns:a16="http://schemas.microsoft.com/office/drawing/2014/main" id="{7D61E61D-2B1D-BD49-34FB-72BEB51C95E1}"/>
              </a:ext>
            </a:extLst>
          </p:cNvPr>
          <p:cNvGrpSpPr/>
          <p:nvPr/>
        </p:nvGrpSpPr>
        <p:grpSpPr>
          <a:xfrm>
            <a:off x="9959741" y="1648932"/>
            <a:ext cx="6989137" cy="6989137"/>
            <a:chOff x="0" y="0"/>
            <a:chExt cx="812800" cy="812800"/>
          </a:xfrm>
        </p:grpSpPr>
        <p:sp>
          <p:nvSpPr>
            <p:cNvPr id="13" name="Freeform 13">
              <a:extLst>
                <a:ext uri="{FF2B5EF4-FFF2-40B4-BE49-F238E27FC236}">
                  <a16:creationId xmlns:a16="http://schemas.microsoft.com/office/drawing/2014/main" id="{BDDDC918-E238-76C4-7093-DA2F0F3EC7B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36757" r="-13054"/>
              </a:stretch>
            </a:blipFill>
          </p:spPr>
        </p:sp>
      </p:grpSp>
      <p:grpSp>
        <p:nvGrpSpPr>
          <p:cNvPr id="14" name="Group 14">
            <a:extLst>
              <a:ext uri="{FF2B5EF4-FFF2-40B4-BE49-F238E27FC236}">
                <a16:creationId xmlns:a16="http://schemas.microsoft.com/office/drawing/2014/main" id="{4B7C3D64-65E2-4BF2-26FD-89EB6AFB59BB}"/>
              </a:ext>
            </a:extLst>
          </p:cNvPr>
          <p:cNvGrpSpPr/>
          <p:nvPr/>
        </p:nvGrpSpPr>
        <p:grpSpPr>
          <a:xfrm>
            <a:off x="-1543050" y="8743950"/>
            <a:ext cx="3086100" cy="3086100"/>
            <a:chOff x="0" y="0"/>
            <a:chExt cx="812800" cy="812800"/>
          </a:xfrm>
        </p:grpSpPr>
        <p:sp>
          <p:nvSpPr>
            <p:cNvPr id="15" name="Freeform 15">
              <a:extLst>
                <a:ext uri="{FF2B5EF4-FFF2-40B4-BE49-F238E27FC236}">
                  <a16:creationId xmlns:a16="http://schemas.microsoft.com/office/drawing/2014/main" id="{40C61AE7-7352-3400-D656-6F7107E38878}"/>
                </a:ext>
              </a:extLst>
            </p:cNvPr>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761515"/>
            </a:solidFill>
          </p:spPr>
        </p:sp>
        <p:sp>
          <p:nvSpPr>
            <p:cNvPr id="16" name="TextBox 16">
              <a:extLst>
                <a:ext uri="{FF2B5EF4-FFF2-40B4-BE49-F238E27FC236}">
                  <a16:creationId xmlns:a16="http://schemas.microsoft.com/office/drawing/2014/main" id="{4E48C4B0-8D9E-8226-8BD6-811D3172233A}"/>
                </a:ext>
              </a:extLst>
            </p:cNvPr>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sp>
        <p:nvSpPr>
          <p:cNvPr id="17" name="Freeform 17">
            <a:extLst>
              <a:ext uri="{FF2B5EF4-FFF2-40B4-BE49-F238E27FC236}">
                <a16:creationId xmlns:a16="http://schemas.microsoft.com/office/drawing/2014/main" id="{75ADCB59-8507-AA50-79B6-A886F5A30D78}"/>
              </a:ext>
            </a:extLst>
          </p:cNvPr>
          <p:cNvSpPr/>
          <p:nvPr/>
        </p:nvSpPr>
        <p:spPr>
          <a:xfrm>
            <a:off x="127591" y="148818"/>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5"/>
            <a:stretch>
              <a:fillRect/>
            </a:stretch>
          </a:blipFill>
        </p:spPr>
      </p:sp>
      <p:sp>
        <p:nvSpPr>
          <p:cNvPr id="19" name="TextBox 19">
            <a:extLst>
              <a:ext uri="{FF2B5EF4-FFF2-40B4-BE49-F238E27FC236}">
                <a16:creationId xmlns:a16="http://schemas.microsoft.com/office/drawing/2014/main" id="{F720E75A-BF9D-BFD7-A7BE-34973AF0B25F}"/>
              </a:ext>
            </a:extLst>
          </p:cNvPr>
          <p:cNvSpPr txBox="1"/>
          <p:nvPr/>
        </p:nvSpPr>
        <p:spPr>
          <a:xfrm>
            <a:off x="1874090" y="2356188"/>
            <a:ext cx="6310216" cy="923330"/>
          </a:xfrm>
          <a:prstGeom prst="rect">
            <a:avLst/>
          </a:prstGeom>
        </p:spPr>
        <p:txBody>
          <a:bodyPr wrap="square" lIns="0" tIns="0" rIns="0" bIns="0" rtlCol="0" anchor="t">
            <a:spAutoFit/>
          </a:bodyPr>
          <a:lstStyle/>
          <a:p>
            <a:pPr algn="ctr">
              <a:spcBef>
                <a:spcPts val="1200"/>
              </a:spcBef>
            </a:pPr>
            <a:r>
              <a:rPr lang="en-US" sz="6000" b="1" dirty="0">
                <a:solidFill>
                  <a:srgbClr val="000000"/>
                </a:solidFill>
                <a:latin typeface="Montaser Arabic Bold"/>
                <a:ea typeface="Montaser Arabic Bold"/>
                <a:cs typeface="Montaser Arabic Bold"/>
                <a:sym typeface="Montaser Arabic Bold"/>
              </a:rPr>
              <a:t>What’s new</a:t>
            </a:r>
          </a:p>
        </p:txBody>
      </p:sp>
      <p:sp>
        <p:nvSpPr>
          <p:cNvPr id="21" name="TextBox 21">
            <a:extLst>
              <a:ext uri="{FF2B5EF4-FFF2-40B4-BE49-F238E27FC236}">
                <a16:creationId xmlns:a16="http://schemas.microsoft.com/office/drawing/2014/main" id="{4344086A-402F-BA81-ADFE-EE69D22F0E20}"/>
              </a:ext>
            </a:extLst>
          </p:cNvPr>
          <p:cNvSpPr txBox="1"/>
          <p:nvPr/>
        </p:nvSpPr>
        <p:spPr>
          <a:xfrm>
            <a:off x="1509035" y="7629837"/>
            <a:ext cx="6132463" cy="714876"/>
          </a:xfrm>
          <a:prstGeom prst="rect">
            <a:avLst/>
          </a:prstGeom>
        </p:spPr>
        <p:txBody>
          <a:bodyPr lIns="0" tIns="0" rIns="0" bIns="0" rtlCol="0" anchor="t">
            <a:spAutoFit/>
          </a:bodyPr>
          <a:lstStyle/>
          <a:p>
            <a:pPr algn="l">
              <a:lnSpc>
                <a:spcPts val="6148"/>
              </a:lnSpc>
              <a:spcBef>
                <a:spcPct val="0"/>
              </a:spcBef>
            </a:pPr>
            <a:r>
              <a:rPr lang="en-US" sz="4391" dirty="0">
                <a:solidFill>
                  <a:srgbClr val="FEFAFA"/>
                </a:solidFill>
                <a:latin typeface="Arimo"/>
                <a:ea typeface="Arimo"/>
                <a:cs typeface="Arimo"/>
                <a:sym typeface="Arimo"/>
              </a:rPr>
              <a:t>Erick Martinez</a:t>
            </a:r>
          </a:p>
        </p:txBody>
      </p:sp>
      <p:sp>
        <p:nvSpPr>
          <p:cNvPr id="22" name="TextBox 22">
            <a:extLst>
              <a:ext uri="{FF2B5EF4-FFF2-40B4-BE49-F238E27FC236}">
                <a16:creationId xmlns:a16="http://schemas.microsoft.com/office/drawing/2014/main" id="{F039B32D-74D3-1109-05C4-904547A8E42B}"/>
              </a:ext>
            </a:extLst>
          </p:cNvPr>
          <p:cNvSpPr txBox="1"/>
          <p:nvPr/>
        </p:nvSpPr>
        <p:spPr>
          <a:xfrm>
            <a:off x="2657035" y="9510256"/>
            <a:ext cx="7891780" cy="1333330"/>
          </a:xfrm>
          <a:prstGeom prst="rect">
            <a:avLst/>
          </a:prstGeom>
        </p:spPr>
        <p:txBody>
          <a:bodyPr lIns="0" tIns="0" rIns="0" bIns="0" rtlCol="0" anchor="t">
            <a:spAutoFit/>
          </a:bodyPr>
          <a:lstStyle/>
          <a:p>
            <a:pPr algn="ctr">
              <a:lnSpc>
                <a:spcPts val="5259"/>
              </a:lnSpc>
              <a:spcBef>
                <a:spcPct val="0"/>
              </a:spcBef>
            </a:pPr>
            <a:r>
              <a:rPr lang="en-US" sz="3756" b="1" dirty="0">
                <a:solidFill>
                  <a:srgbClr val="FEFAFA"/>
                </a:solidFill>
                <a:latin typeface="Arimo Bold"/>
                <a:ea typeface="Arimo Bold"/>
                <a:cs typeface="Arimo Bold"/>
                <a:sym typeface="Arimo Bold"/>
              </a:rPr>
              <a:t>2026 Virtual </a:t>
            </a:r>
            <a:r>
              <a:rPr lang="en-US" sz="3756" b="1" dirty="0" err="1">
                <a:solidFill>
                  <a:srgbClr val="FEFAFA"/>
                </a:solidFill>
                <a:latin typeface="Arimo Bold"/>
                <a:ea typeface="Arimo Bold"/>
                <a:cs typeface="Arimo Bold"/>
                <a:sym typeface="Arimo Bold"/>
              </a:rPr>
              <a:t>TracCloud</a:t>
            </a:r>
            <a:r>
              <a:rPr lang="en-US" sz="3756" b="1" dirty="0">
                <a:solidFill>
                  <a:srgbClr val="FEFAFA"/>
                </a:solidFill>
                <a:latin typeface="Arimo Bold"/>
                <a:ea typeface="Arimo Bold"/>
                <a:cs typeface="Arimo Bold"/>
                <a:sym typeface="Arimo Bold"/>
              </a:rPr>
              <a:t> Conference</a:t>
            </a:r>
          </a:p>
          <a:p>
            <a:pPr algn="ctr">
              <a:lnSpc>
                <a:spcPts val="5259"/>
              </a:lnSpc>
              <a:spcBef>
                <a:spcPct val="0"/>
              </a:spcBef>
            </a:pPr>
            <a:endParaRPr lang="en-US" sz="3756" b="1" dirty="0">
              <a:solidFill>
                <a:srgbClr val="FEFAFA"/>
              </a:solidFill>
              <a:latin typeface="Arimo Bold"/>
              <a:ea typeface="Arimo Bold"/>
              <a:cs typeface="Arimo Bold"/>
              <a:sym typeface="Arimo Bold"/>
            </a:endParaRPr>
          </a:p>
        </p:txBody>
      </p:sp>
      <p:sp>
        <p:nvSpPr>
          <p:cNvPr id="23" name="Content Placeholder 22">
            <a:extLst>
              <a:ext uri="{FF2B5EF4-FFF2-40B4-BE49-F238E27FC236}">
                <a16:creationId xmlns:a16="http://schemas.microsoft.com/office/drawing/2014/main" id="{F5B1BA46-5DDB-D52E-2586-13DC6FC90999}"/>
              </a:ext>
            </a:extLst>
          </p:cNvPr>
          <p:cNvSpPr>
            <a:spLocks noGrp="1"/>
          </p:cNvSpPr>
          <p:nvPr>
            <p:ph idx="1"/>
          </p:nvPr>
        </p:nvSpPr>
        <p:spPr>
          <a:xfrm>
            <a:off x="914398" y="4339676"/>
            <a:ext cx="8229600" cy="4525963"/>
          </a:xfrm>
        </p:spPr>
        <p:txBody>
          <a:bodyPr>
            <a:normAutofit/>
          </a:bodyPr>
          <a:lstStyle/>
          <a:p>
            <a:r>
              <a:rPr lang="en-US" sz="2800" dirty="0">
                <a:latin typeface="Arimo" panose="020B0604020202020204" charset="0"/>
                <a:ea typeface="Arimo" panose="020B0604020202020204" charset="0"/>
                <a:cs typeface="Arimo" panose="020B0604020202020204" charset="0"/>
              </a:rPr>
              <a:t>Filter Log Listing to only show students who are logged in during class times</a:t>
            </a:r>
          </a:p>
          <a:p>
            <a:r>
              <a:rPr lang="en-US" sz="2800" dirty="0">
                <a:latin typeface="Arimo" panose="020B0604020202020204" charset="0"/>
                <a:ea typeface="Arimo" panose="020B0604020202020204" charset="0"/>
                <a:cs typeface="Arimo" panose="020B0604020202020204" charset="0"/>
              </a:rPr>
              <a:t>Restrict which registrations students are allowed to login for on Kiosk/Log Listings</a:t>
            </a:r>
          </a:p>
          <a:p>
            <a:r>
              <a:rPr lang="en-US" sz="2800" dirty="0">
                <a:latin typeface="Arimo" panose="020B0604020202020204" charset="0"/>
                <a:ea typeface="Arimo" panose="020B0604020202020204" charset="0"/>
                <a:cs typeface="Arimo" panose="020B0604020202020204" charset="0"/>
              </a:rPr>
              <a:t>New “Archive” option for storing current custom field values for student term data history</a:t>
            </a:r>
          </a:p>
          <a:p>
            <a:r>
              <a:rPr lang="en-US" sz="2800" dirty="0">
                <a:latin typeface="Arimo" panose="020B0604020202020204" charset="0"/>
                <a:ea typeface="Arimo" panose="020B0604020202020204" charset="0"/>
                <a:cs typeface="Arimo" panose="020B0604020202020204" charset="0"/>
              </a:rPr>
              <a:t>Anchor panel interface on Student record to handle many custom fields</a:t>
            </a:r>
          </a:p>
          <a:p>
            <a:r>
              <a:rPr lang="en-US" sz="2800" dirty="0">
                <a:latin typeface="Arimo" panose="020B0604020202020204" charset="0"/>
                <a:ea typeface="Arimo" panose="020B0604020202020204" charset="0"/>
                <a:cs typeface="Arimo" panose="020B0604020202020204" charset="0"/>
              </a:rPr>
              <a:t>Peer Tutor classes shown on the Staff Schedule</a:t>
            </a:r>
          </a:p>
        </p:txBody>
      </p:sp>
    </p:spTree>
    <p:extLst>
      <p:ext uri="{BB962C8B-B14F-4D97-AF65-F5344CB8AC3E}">
        <p14:creationId xmlns:p14="http://schemas.microsoft.com/office/powerpoint/2010/main" val="3749854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p:cNvGrpSpPr/>
        <p:nvPr/>
      </p:nvGrpSpPr>
      <p:grpSpPr>
        <a:xfrm>
          <a:off x="0" y="0"/>
          <a:ext cx="0" cy="0"/>
          <a:chOff x="0" y="0"/>
          <a:chExt cx="0" cy="0"/>
        </a:xfrm>
      </p:grpSpPr>
      <p:grpSp>
        <p:nvGrpSpPr>
          <p:cNvPr id="2" name="Group 2"/>
          <p:cNvGrpSpPr/>
          <p:nvPr/>
        </p:nvGrpSpPr>
        <p:grpSpPr>
          <a:xfrm>
            <a:off x="0" y="9462840"/>
            <a:ext cx="18288000" cy="935802"/>
            <a:chOff x="0" y="0"/>
            <a:chExt cx="4816593" cy="246466"/>
          </a:xfrm>
        </p:grpSpPr>
        <p:sp>
          <p:nvSpPr>
            <p:cNvPr id="3" name="Freeform 3"/>
            <p:cNvSpPr/>
            <p:nvPr/>
          </p:nvSpPr>
          <p:spPr>
            <a:xfrm>
              <a:off x="0" y="0"/>
              <a:ext cx="4816592" cy="246466"/>
            </a:xfrm>
            <a:custGeom>
              <a:avLst/>
              <a:gdLst/>
              <a:ahLst/>
              <a:cxnLst/>
              <a:rect l="l" t="t" r="r" b="b"/>
              <a:pathLst>
                <a:path w="4816592" h="246466">
                  <a:moveTo>
                    <a:pt x="0" y="0"/>
                  </a:moveTo>
                  <a:lnTo>
                    <a:pt x="4816592" y="0"/>
                  </a:lnTo>
                  <a:lnTo>
                    <a:pt x="4816592" y="246466"/>
                  </a:lnTo>
                  <a:lnTo>
                    <a:pt x="0" y="246466"/>
                  </a:lnTo>
                  <a:close/>
                </a:path>
              </a:pathLst>
            </a:custGeom>
            <a:solidFill>
              <a:srgbClr val="000000"/>
            </a:solidFill>
          </p:spPr>
        </p:sp>
        <p:sp>
          <p:nvSpPr>
            <p:cNvPr id="4" name="TextBox 4"/>
            <p:cNvSpPr txBox="1"/>
            <p:nvPr/>
          </p:nvSpPr>
          <p:spPr>
            <a:xfrm>
              <a:off x="0" y="-38100"/>
              <a:ext cx="4816593" cy="284566"/>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2491590" y="9463343"/>
            <a:ext cx="7891780" cy="1333330"/>
          </a:xfrm>
          <a:prstGeom prst="rect">
            <a:avLst/>
          </a:prstGeom>
        </p:spPr>
        <p:txBody>
          <a:bodyPr lIns="0" tIns="0" rIns="0" bIns="0" rtlCol="0" anchor="t">
            <a:spAutoFit/>
          </a:bodyPr>
          <a:lstStyle/>
          <a:p>
            <a:pPr algn="ctr">
              <a:lnSpc>
                <a:spcPts val="5259"/>
              </a:lnSpc>
              <a:spcBef>
                <a:spcPct val="0"/>
              </a:spcBef>
            </a:pPr>
            <a:r>
              <a:rPr lang="en-US" sz="3756" b="1">
                <a:solidFill>
                  <a:srgbClr val="FEFAFA"/>
                </a:solidFill>
                <a:latin typeface="Arimo Bold"/>
                <a:ea typeface="Arimo Bold"/>
                <a:cs typeface="Arimo Bold"/>
                <a:sym typeface="Arimo Bold"/>
              </a:rPr>
              <a:t>2026 Virtual TracCloud Conference</a:t>
            </a:r>
          </a:p>
          <a:p>
            <a:pPr algn="ctr">
              <a:lnSpc>
                <a:spcPts val="5259"/>
              </a:lnSpc>
              <a:spcBef>
                <a:spcPct val="0"/>
              </a:spcBef>
            </a:pPr>
            <a:endParaRPr lang="en-US" sz="3756" b="1">
              <a:solidFill>
                <a:srgbClr val="FEFAFA"/>
              </a:solidFill>
              <a:latin typeface="Arimo Bold"/>
              <a:ea typeface="Arimo Bold"/>
              <a:cs typeface="Arimo Bold"/>
              <a:sym typeface="Arimo Bold"/>
            </a:endParaRPr>
          </a:p>
        </p:txBody>
      </p:sp>
      <p:grpSp>
        <p:nvGrpSpPr>
          <p:cNvPr id="6" name="Group 6"/>
          <p:cNvGrpSpPr/>
          <p:nvPr/>
        </p:nvGrpSpPr>
        <p:grpSpPr>
          <a:xfrm>
            <a:off x="-1543050" y="8743950"/>
            <a:ext cx="3086100" cy="3086100"/>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761515"/>
            </a:solidFill>
          </p:spPr>
        </p:sp>
        <p:sp>
          <p:nvSpPr>
            <p:cNvPr id="8" name="TextBox 8"/>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flipH="1" flipV="1">
            <a:off x="11305694" y="0"/>
            <a:ext cx="6982301" cy="10398642"/>
          </a:xfrm>
          <a:custGeom>
            <a:avLst/>
            <a:gdLst/>
            <a:ahLst/>
            <a:cxnLst/>
            <a:rect l="l" t="t" r="r" b="b"/>
            <a:pathLst>
              <a:path w="6982301" h="10287000">
                <a:moveTo>
                  <a:pt x="6982301" y="10287000"/>
                </a:moveTo>
                <a:lnTo>
                  <a:pt x="0" y="10287000"/>
                </a:lnTo>
                <a:lnTo>
                  <a:pt x="0" y="0"/>
                </a:lnTo>
                <a:lnTo>
                  <a:pt x="6982301" y="0"/>
                </a:lnTo>
                <a:lnTo>
                  <a:pt x="6982301" y="102870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TextBox 13"/>
          <p:cNvSpPr txBox="1"/>
          <p:nvPr/>
        </p:nvSpPr>
        <p:spPr>
          <a:xfrm>
            <a:off x="1543050" y="1466101"/>
            <a:ext cx="10417374" cy="1477328"/>
          </a:xfrm>
          <a:prstGeom prst="rect">
            <a:avLst/>
          </a:prstGeom>
        </p:spPr>
        <p:txBody>
          <a:bodyPr wrap="square" lIns="0" tIns="0" rIns="0" bIns="0" rtlCol="0" anchor="t">
            <a:spAutoFit/>
          </a:bodyPr>
          <a:lstStyle/>
          <a:p>
            <a:pPr algn="ctr">
              <a:spcBef>
                <a:spcPts val="1200"/>
              </a:spcBef>
            </a:pPr>
            <a:r>
              <a:rPr lang="en-US" sz="4800" b="1" dirty="0">
                <a:solidFill>
                  <a:srgbClr val="000000"/>
                </a:solidFill>
                <a:latin typeface="Montaser Arabic Bold"/>
                <a:ea typeface="Montaser Arabic Bold"/>
                <a:cs typeface="Montaser Arabic Bold"/>
                <a:sym typeface="Montaser Arabic Bold"/>
              </a:rPr>
              <a:t>How you can personalize </a:t>
            </a:r>
            <a:r>
              <a:rPr lang="en-US" sz="4800" b="1" dirty="0" err="1">
                <a:solidFill>
                  <a:srgbClr val="000000"/>
                </a:solidFill>
                <a:latin typeface="Montaser Arabic Bold"/>
                <a:ea typeface="Montaser Arabic Bold"/>
                <a:cs typeface="Montaser Arabic Bold"/>
                <a:sym typeface="Montaser Arabic Bold"/>
              </a:rPr>
              <a:t>TracCloud</a:t>
            </a:r>
            <a:endParaRPr lang="en-US" sz="4800" b="1" dirty="0">
              <a:solidFill>
                <a:srgbClr val="000000"/>
              </a:solidFill>
              <a:latin typeface="Montaser Arabic Bold"/>
              <a:ea typeface="Montaser Arabic Bold"/>
              <a:cs typeface="Montaser Arabic Bold"/>
              <a:sym typeface="Montaser Arabic Bold"/>
            </a:endParaRPr>
          </a:p>
        </p:txBody>
      </p:sp>
      <p:sp>
        <p:nvSpPr>
          <p:cNvPr id="14" name="TextBox 14"/>
          <p:cNvSpPr txBox="1"/>
          <p:nvPr/>
        </p:nvSpPr>
        <p:spPr>
          <a:xfrm>
            <a:off x="2491590" y="3387856"/>
            <a:ext cx="9133284" cy="4524315"/>
          </a:xfrm>
          <a:prstGeom prst="rect">
            <a:avLst/>
          </a:prstGeom>
        </p:spPr>
        <p:txBody>
          <a:bodyPr lIns="0" tIns="0" rIns="0" bIns="0" rtlCol="0" anchor="t">
            <a:spAutoFit/>
          </a:bodyPr>
          <a:lstStyle/>
          <a:p>
            <a:pPr marL="457200" indent="-457200">
              <a:spcBef>
                <a:spcPts val="1200"/>
              </a:spcBef>
              <a:buFont typeface="Arial" panose="020B0604020202020204" pitchFamily="34" charset="0"/>
              <a:buChar char="•"/>
            </a:pPr>
            <a:r>
              <a:rPr lang="en-US" sz="2800" dirty="0">
                <a:latin typeface="Arimo" panose="020B0604020202020204" charset="0"/>
                <a:ea typeface="Arimo" panose="020B0604020202020204" charset="0"/>
                <a:cs typeface="Arimo" panose="020B0604020202020204" charset="0"/>
              </a:rPr>
              <a:t>Logo and System Theme</a:t>
            </a:r>
          </a:p>
          <a:p>
            <a:pPr marL="457200" indent="-457200">
              <a:spcBef>
                <a:spcPts val="1200"/>
              </a:spcBef>
              <a:buFont typeface="Arial" panose="020B0604020202020204" pitchFamily="34" charset="0"/>
              <a:buChar char="•"/>
            </a:pPr>
            <a:r>
              <a:rPr lang="en-US" sz="2800" dirty="0">
                <a:latin typeface="Arimo" panose="020B0604020202020204" charset="0"/>
                <a:ea typeface="Arimo" panose="020B0604020202020204" charset="0"/>
                <a:cs typeface="Arimo" panose="020B0604020202020204" charset="0"/>
              </a:rPr>
              <a:t>Welcome Message &amp; Announcements</a:t>
            </a:r>
          </a:p>
          <a:p>
            <a:pPr marL="457200" indent="-457200">
              <a:spcBef>
                <a:spcPts val="1200"/>
              </a:spcBef>
              <a:buFont typeface="Arial" panose="020B0604020202020204" pitchFamily="34" charset="0"/>
              <a:buChar char="•"/>
            </a:pPr>
            <a:r>
              <a:rPr lang="en-US" sz="2800" dirty="0">
                <a:latin typeface="Arimo" panose="020B0604020202020204" charset="0"/>
                <a:ea typeface="Arimo" panose="020B0604020202020204" charset="0"/>
                <a:cs typeface="Arimo" panose="020B0604020202020204" charset="0"/>
              </a:rPr>
              <a:t>Center Descriptions</a:t>
            </a:r>
          </a:p>
          <a:p>
            <a:pPr marL="457200" indent="-457200">
              <a:spcBef>
                <a:spcPts val="1200"/>
              </a:spcBef>
              <a:buFont typeface="Arial" panose="020B0604020202020204" pitchFamily="34" charset="0"/>
              <a:buChar char="•"/>
            </a:pPr>
            <a:r>
              <a:rPr lang="en-US" sz="2800" dirty="0">
                <a:latin typeface="Arimo" panose="020B0604020202020204" charset="0"/>
                <a:ea typeface="Arimo" panose="020B0604020202020204" charset="0"/>
                <a:cs typeface="Arimo" panose="020B0604020202020204" charset="0"/>
              </a:rPr>
              <a:t>Kiosk Messages</a:t>
            </a:r>
          </a:p>
          <a:p>
            <a:pPr marL="457200" indent="-457200">
              <a:spcBef>
                <a:spcPts val="1200"/>
              </a:spcBef>
              <a:buFont typeface="Arial" panose="020B0604020202020204" pitchFamily="34" charset="0"/>
              <a:buChar char="•"/>
            </a:pPr>
            <a:r>
              <a:rPr lang="en-US" sz="2800" dirty="0">
                <a:latin typeface="Arimo" panose="020B0604020202020204" charset="0"/>
                <a:ea typeface="Arimo" panose="020B0604020202020204" charset="0"/>
                <a:cs typeface="Arimo" panose="020B0604020202020204" charset="0"/>
              </a:rPr>
              <a:t>Appointment Display</a:t>
            </a:r>
          </a:p>
          <a:p>
            <a:pPr marL="457200" indent="-457200">
              <a:spcBef>
                <a:spcPts val="1200"/>
              </a:spcBef>
              <a:buFont typeface="Arial" panose="020B0604020202020204" pitchFamily="34" charset="0"/>
              <a:buChar char="•"/>
            </a:pPr>
            <a:r>
              <a:rPr lang="en-US" sz="2800" dirty="0">
                <a:latin typeface="Arimo" panose="020B0604020202020204" charset="0"/>
                <a:ea typeface="Arimo" panose="020B0604020202020204" charset="0"/>
                <a:cs typeface="Arimo" panose="020B0604020202020204" charset="0"/>
              </a:rPr>
              <a:t>Emails</a:t>
            </a:r>
          </a:p>
          <a:p>
            <a:pPr marL="457200" indent="-457200">
              <a:spcBef>
                <a:spcPts val="1200"/>
              </a:spcBef>
              <a:buFont typeface="Arial" panose="020B0604020202020204" pitchFamily="34" charset="0"/>
              <a:buChar char="•"/>
            </a:pPr>
            <a:r>
              <a:rPr lang="en-US" sz="2800" dirty="0">
                <a:latin typeface="Arimo" panose="020B0604020202020204" charset="0"/>
                <a:ea typeface="Arimo" panose="020B0604020202020204" charset="0"/>
                <a:cs typeface="Arimo" panose="020B0604020202020204" charset="0"/>
              </a:rPr>
              <a:t>Twig &amp; HTML</a:t>
            </a:r>
          </a:p>
          <a:p>
            <a:pPr marL="457200" indent="-457200">
              <a:spcBef>
                <a:spcPts val="1200"/>
              </a:spcBef>
              <a:buFont typeface="Arial" panose="020B0604020202020204" pitchFamily="34" charset="0"/>
              <a:buChar char="•"/>
            </a:pPr>
            <a:r>
              <a:rPr lang="en-US" sz="2800" dirty="0">
                <a:latin typeface="Arimo" panose="020B0604020202020204" charset="0"/>
                <a:ea typeface="Arimo" panose="020B0604020202020204" charset="0"/>
                <a:cs typeface="Arimo" panose="020B0604020202020204" charset="0"/>
              </a:rPr>
              <a:t>And more…</a:t>
            </a:r>
          </a:p>
        </p:txBody>
      </p:sp>
      <p:sp>
        <p:nvSpPr>
          <p:cNvPr id="16" name="Freeform 16"/>
          <p:cNvSpPr/>
          <p:nvPr/>
        </p:nvSpPr>
        <p:spPr>
          <a:xfrm>
            <a:off x="127591" y="148818"/>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4"/>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a:extLst>
            <a:ext uri="{FF2B5EF4-FFF2-40B4-BE49-F238E27FC236}">
              <a16:creationId xmlns:a16="http://schemas.microsoft.com/office/drawing/2014/main" id="{1A7AF6A1-7B85-DD12-2112-432CD3A3921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5D9FB0E-92E8-489C-B8DD-2E3FCF8E0582}"/>
              </a:ext>
            </a:extLst>
          </p:cNvPr>
          <p:cNvGrpSpPr/>
          <p:nvPr/>
        </p:nvGrpSpPr>
        <p:grpSpPr>
          <a:xfrm>
            <a:off x="0" y="9462840"/>
            <a:ext cx="18288000" cy="935802"/>
            <a:chOff x="0" y="0"/>
            <a:chExt cx="4816593" cy="246466"/>
          </a:xfrm>
        </p:grpSpPr>
        <p:sp>
          <p:nvSpPr>
            <p:cNvPr id="3" name="Freeform 3">
              <a:extLst>
                <a:ext uri="{FF2B5EF4-FFF2-40B4-BE49-F238E27FC236}">
                  <a16:creationId xmlns:a16="http://schemas.microsoft.com/office/drawing/2014/main" id="{388F833A-7D0F-0954-B03C-C128AF486DD9}"/>
                </a:ext>
              </a:extLst>
            </p:cNvPr>
            <p:cNvSpPr/>
            <p:nvPr/>
          </p:nvSpPr>
          <p:spPr>
            <a:xfrm>
              <a:off x="0" y="0"/>
              <a:ext cx="4816592" cy="246466"/>
            </a:xfrm>
            <a:custGeom>
              <a:avLst/>
              <a:gdLst/>
              <a:ahLst/>
              <a:cxnLst/>
              <a:rect l="l" t="t" r="r" b="b"/>
              <a:pathLst>
                <a:path w="4816592" h="246466">
                  <a:moveTo>
                    <a:pt x="0" y="0"/>
                  </a:moveTo>
                  <a:lnTo>
                    <a:pt x="4816592" y="0"/>
                  </a:lnTo>
                  <a:lnTo>
                    <a:pt x="4816592" y="246466"/>
                  </a:lnTo>
                  <a:lnTo>
                    <a:pt x="0" y="246466"/>
                  </a:lnTo>
                  <a:close/>
                </a:path>
              </a:pathLst>
            </a:custGeom>
            <a:solidFill>
              <a:srgbClr val="000000"/>
            </a:solidFill>
          </p:spPr>
        </p:sp>
        <p:sp>
          <p:nvSpPr>
            <p:cNvPr id="4" name="TextBox 4">
              <a:extLst>
                <a:ext uri="{FF2B5EF4-FFF2-40B4-BE49-F238E27FC236}">
                  <a16:creationId xmlns:a16="http://schemas.microsoft.com/office/drawing/2014/main" id="{D62BC25F-2404-77CD-EF15-682CFB303D0A}"/>
                </a:ext>
              </a:extLst>
            </p:cNvPr>
            <p:cNvSpPr txBox="1"/>
            <p:nvPr/>
          </p:nvSpPr>
          <p:spPr>
            <a:xfrm>
              <a:off x="0" y="-38100"/>
              <a:ext cx="4816593" cy="284566"/>
            </a:xfrm>
            <a:prstGeom prst="rect">
              <a:avLst/>
            </a:prstGeom>
          </p:spPr>
          <p:txBody>
            <a:bodyPr lIns="50800" tIns="50800" rIns="50800" bIns="50800" rtlCol="0" anchor="ctr"/>
            <a:lstStyle/>
            <a:p>
              <a:pPr algn="ctr">
                <a:lnSpc>
                  <a:spcPts val="2659"/>
                </a:lnSpc>
              </a:pPr>
              <a:endParaRPr/>
            </a:p>
          </p:txBody>
        </p:sp>
      </p:grpSp>
      <p:sp>
        <p:nvSpPr>
          <p:cNvPr id="5" name="TextBox 5">
            <a:extLst>
              <a:ext uri="{FF2B5EF4-FFF2-40B4-BE49-F238E27FC236}">
                <a16:creationId xmlns:a16="http://schemas.microsoft.com/office/drawing/2014/main" id="{E8E3F965-DB30-5AAA-8777-152FED01BE26}"/>
              </a:ext>
            </a:extLst>
          </p:cNvPr>
          <p:cNvSpPr txBox="1"/>
          <p:nvPr/>
        </p:nvSpPr>
        <p:spPr>
          <a:xfrm>
            <a:off x="2491590" y="9463343"/>
            <a:ext cx="7891780" cy="1333330"/>
          </a:xfrm>
          <a:prstGeom prst="rect">
            <a:avLst/>
          </a:prstGeom>
        </p:spPr>
        <p:txBody>
          <a:bodyPr lIns="0" tIns="0" rIns="0" bIns="0" rtlCol="0" anchor="t">
            <a:spAutoFit/>
          </a:bodyPr>
          <a:lstStyle/>
          <a:p>
            <a:pPr algn="ctr">
              <a:lnSpc>
                <a:spcPts val="5259"/>
              </a:lnSpc>
              <a:spcBef>
                <a:spcPct val="0"/>
              </a:spcBef>
            </a:pPr>
            <a:r>
              <a:rPr lang="en-US" sz="3756" b="1">
                <a:solidFill>
                  <a:srgbClr val="FEFAFA"/>
                </a:solidFill>
                <a:latin typeface="Arimo Bold"/>
                <a:ea typeface="Arimo Bold"/>
                <a:cs typeface="Arimo Bold"/>
                <a:sym typeface="Arimo Bold"/>
              </a:rPr>
              <a:t>2026 Virtual TracCloud Conference</a:t>
            </a:r>
          </a:p>
          <a:p>
            <a:pPr algn="ctr">
              <a:lnSpc>
                <a:spcPts val="5259"/>
              </a:lnSpc>
              <a:spcBef>
                <a:spcPct val="0"/>
              </a:spcBef>
            </a:pPr>
            <a:endParaRPr lang="en-US" sz="3756" b="1">
              <a:solidFill>
                <a:srgbClr val="FEFAFA"/>
              </a:solidFill>
              <a:latin typeface="Arimo Bold"/>
              <a:ea typeface="Arimo Bold"/>
              <a:cs typeface="Arimo Bold"/>
              <a:sym typeface="Arimo Bold"/>
            </a:endParaRPr>
          </a:p>
        </p:txBody>
      </p:sp>
      <p:grpSp>
        <p:nvGrpSpPr>
          <p:cNvPr id="6" name="Group 6">
            <a:extLst>
              <a:ext uri="{FF2B5EF4-FFF2-40B4-BE49-F238E27FC236}">
                <a16:creationId xmlns:a16="http://schemas.microsoft.com/office/drawing/2014/main" id="{32941841-2EE9-66AC-BF05-DBD666285D83}"/>
              </a:ext>
            </a:extLst>
          </p:cNvPr>
          <p:cNvGrpSpPr/>
          <p:nvPr/>
        </p:nvGrpSpPr>
        <p:grpSpPr>
          <a:xfrm>
            <a:off x="-1543050" y="8743950"/>
            <a:ext cx="3086100" cy="3086100"/>
            <a:chOff x="0" y="0"/>
            <a:chExt cx="812800" cy="812800"/>
          </a:xfrm>
        </p:grpSpPr>
        <p:sp>
          <p:nvSpPr>
            <p:cNvPr id="7" name="Freeform 7">
              <a:extLst>
                <a:ext uri="{FF2B5EF4-FFF2-40B4-BE49-F238E27FC236}">
                  <a16:creationId xmlns:a16="http://schemas.microsoft.com/office/drawing/2014/main" id="{B3C477EF-D97A-E33C-D112-6F5ED0787BDF}"/>
                </a:ext>
              </a:extLst>
            </p:cNvPr>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761515"/>
            </a:solidFill>
          </p:spPr>
        </p:sp>
        <p:sp>
          <p:nvSpPr>
            <p:cNvPr id="8" name="TextBox 8">
              <a:extLst>
                <a:ext uri="{FF2B5EF4-FFF2-40B4-BE49-F238E27FC236}">
                  <a16:creationId xmlns:a16="http://schemas.microsoft.com/office/drawing/2014/main" id="{9A10E4FB-2A1A-A8CD-F70F-0483C06526C5}"/>
                </a:ext>
              </a:extLst>
            </p:cNvPr>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sp>
        <p:nvSpPr>
          <p:cNvPr id="9" name="Freeform 9">
            <a:extLst>
              <a:ext uri="{FF2B5EF4-FFF2-40B4-BE49-F238E27FC236}">
                <a16:creationId xmlns:a16="http://schemas.microsoft.com/office/drawing/2014/main" id="{7C026553-2E29-436F-871F-9D1F9D2D573E}"/>
              </a:ext>
            </a:extLst>
          </p:cNvPr>
          <p:cNvSpPr/>
          <p:nvPr/>
        </p:nvSpPr>
        <p:spPr>
          <a:xfrm flipH="1" flipV="1">
            <a:off x="11305698" y="0"/>
            <a:ext cx="6982301" cy="10398642"/>
          </a:xfrm>
          <a:custGeom>
            <a:avLst/>
            <a:gdLst/>
            <a:ahLst/>
            <a:cxnLst/>
            <a:rect l="l" t="t" r="r" b="b"/>
            <a:pathLst>
              <a:path w="6982301" h="10287000">
                <a:moveTo>
                  <a:pt x="6982301" y="10287000"/>
                </a:moveTo>
                <a:lnTo>
                  <a:pt x="0" y="10287000"/>
                </a:lnTo>
                <a:lnTo>
                  <a:pt x="0" y="0"/>
                </a:lnTo>
                <a:lnTo>
                  <a:pt x="6982301" y="0"/>
                </a:lnTo>
                <a:lnTo>
                  <a:pt x="6982301" y="102870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TextBox 13">
            <a:extLst>
              <a:ext uri="{FF2B5EF4-FFF2-40B4-BE49-F238E27FC236}">
                <a16:creationId xmlns:a16="http://schemas.microsoft.com/office/drawing/2014/main" id="{D1271D55-2C21-75AA-87D5-76DA8A19D5B3}"/>
              </a:ext>
            </a:extLst>
          </p:cNvPr>
          <p:cNvSpPr txBox="1"/>
          <p:nvPr/>
        </p:nvSpPr>
        <p:spPr>
          <a:xfrm>
            <a:off x="3122780" y="1866900"/>
            <a:ext cx="6629400" cy="738664"/>
          </a:xfrm>
          <a:prstGeom prst="rect">
            <a:avLst/>
          </a:prstGeom>
        </p:spPr>
        <p:txBody>
          <a:bodyPr wrap="square" lIns="0" tIns="0" rIns="0" bIns="0" rtlCol="0" anchor="ctr">
            <a:spAutoFit/>
          </a:bodyPr>
          <a:lstStyle/>
          <a:p>
            <a:pPr algn="ctr">
              <a:spcBef>
                <a:spcPts val="1200"/>
              </a:spcBef>
            </a:pPr>
            <a:r>
              <a:rPr lang="en-US" sz="4800" b="1" dirty="0">
                <a:solidFill>
                  <a:srgbClr val="000000"/>
                </a:solidFill>
                <a:latin typeface="Montaser Arabic Bold"/>
                <a:ea typeface="Montaser Arabic Bold"/>
                <a:cs typeface="Montaser Arabic Bold"/>
                <a:sym typeface="Montaser Arabic Bold"/>
              </a:rPr>
              <a:t>Logo and Theme</a:t>
            </a:r>
          </a:p>
        </p:txBody>
      </p:sp>
      <p:sp>
        <p:nvSpPr>
          <p:cNvPr id="14" name="TextBox 14">
            <a:extLst>
              <a:ext uri="{FF2B5EF4-FFF2-40B4-BE49-F238E27FC236}">
                <a16:creationId xmlns:a16="http://schemas.microsoft.com/office/drawing/2014/main" id="{D9FDDD7B-78DA-4786-3ABF-C033B54AD489}"/>
              </a:ext>
            </a:extLst>
          </p:cNvPr>
          <p:cNvSpPr txBox="1"/>
          <p:nvPr/>
        </p:nvSpPr>
        <p:spPr>
          <a:xfrm>
            <a:off x="1712367" y="3610690"/>
            <a:ext cx="9450225" cy="861774"/>
          </a:xfrm>
          <a:prstGeom prst="rect">
            <a:avLst/>
          </a:prstGeom>
        </p:spPr>
        <p:txBody>
          <a:bodyPr wrap="square" lIns="0" tIns="0" rIns="0" bIns="0" rtlCol="0" anchor="t">
            <a:spAutoFit/>
          </a:bodyPr>
          <a:lstStyle/>
          <a:p>
            <a:r>
              <a:rPr lang="en-US" sz="2800" dirty="0">
                <a:latin typeface="Arimo" panose="020B0604020202020204" charset="0"/>
                <a:ea typeface="Arimo" panose="020B0604020202020204" charset="0"/>
                <a:cs typeface="Arimo" panose="020B0604020202020204" charset="0"/>
              </a:rPr>
              <a:t>Changing the logo and color scheme of your Trac System allows you to visually copy your campus website.</a:t>
            </a:r>
          </a:p>
        </p:txBody>
      </p:sp>
      <p:sp>
        <p:nvSpPr>
          <p:cNvPr id="16" name="Freeform 16">
            <a:extLst>
              <a:ext uri="{FF2B5EF4-FFF2-40B4-BE49-F238E27FC236}">
                <a16:creationId xmlns:a16="http://schemas.microsoft.com/office/drawing/2014/main" id="{F95DBAAD-49A7-8638-F9D0-EEBA03EFB12C}"/>
              </a:ext>
            </a:extLst>
          </p:cNvPr>
          <p:cNvSpPr/>
          <p:nvPr/>
        </p:nvSpPr>
        <p:spPr>
          <a:xfrm>
            <a:off x="127591" y="148818"/>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4"/>
            <a:stretch>
              <a:fillRect/>
            </a:stretch>
          </a:blipFill>
        </p:spPr>
      </p:sp>
      <p:pic>
        <p:nvPicPr>
          <p:cNvPr id="12" name="Picture 11">
            <a:extLst>
              <a:ext uri="{FF2B5EF4-FFF2-40B4-BE49-F238E27FC236}">
                <a16:creationId xmlns:a16="http://schemas.microsoft.com/office/drawing/2014/main" id="{B23C772B-B3D4-A5FD-74E0-424E29DAEC8D}"/>
              </a:ext>
            </a:extLst>
          </p:cNvPr>
          <p:cNvPicPr>
            <a:picLocks noChangeAspect="1"/>
          </p:cNvPicPr>
          <p:nvPr/>
        </p:nvPicPr>
        <p:blipFill>
          <a:blip r:embed="rId5"/>
          <a:stretch>
            <a:fillRect/>
          </a:stretch>
        </p:blipFill>
        <p:spPr>
          <a:xfrm>
            <a:off x="1543050" y="4853811"/>
            <a:ext cx="10294859" cy="4083020"/>
          </a:xfrm>
          <a:prstGeom prst="rect">
            <a:avLst/>
          </a:prstGeom>
        </p:spPr>
      </p:pic>
    </p:spTree>
    <p:extLst>
      <p:ext uri="{BB962C8B-B14F-4D97-AF65-F5344CB8AC3E}">
        <p14:creationId xmlns:p14="http://schemas.microsoft.com/office/powerpoint/2010/main" val="2488122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a:extLst>
            <a:ext uri="{FF2B5EF4-FFF2-40B4-BE49-F238E27FC236}">
              <a16:creationId xmlns:a16="http://schemas.microsoft.com/office/drawing/2014/main" id="{AE40F298-EA21-C8A3-5F4A-6ABB151AEE1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2360561-471B-1815-8D9D-9781ECD7B531}"/>
              </a:ext>
            </a:extLst>
          </p:cNvPr>
          <p:cNvGrpSpPr/>
          <p:nvPr/>
        </p:nvGrpSpPr>
        <p:grpSpPr>
          <a:xfrm>
            <a:off x="0" y="9462840"/>
            <a:ext cx="18288000" cy="935802"/>
            <a:chOff x="0" y="0"/>
            <a:chExt cx="4816593" cy="246466"/>
          </a:xfrm>
        </p:grpSpPr>
        <p:sp>
          <p:nvSpPr>
            <p:cNvPr id="3" name="Freeform 3">
              <a:extLst>
                <a:ext uri="{FF2B5EF4-FFF2-40B4-BE49-F238E27FC236}">
                  <a16:creationId xmlns:a16="http://schemas.microsoft.com/office/drawing/2014/main" id="{042B3475-4F8F-4EA8-5269-96D153FDA52E}"/>
                </a:ext>
              </a:extLst>
            </p:cNvPr>
            <p:cNvSpPr/>
            <p:nvPr/>
          </p:nvSpPr>
          <p:spPr>
            <a:xfrm>
              <a:off x="0" y="0"/>
              <a:ext cx="4816592" cy="246466"/>
            </a:xfrm>
            <a:custGeom>
              <a:avLst/>
              <a:gdLst/>
              <a:ahLst/>
              <a:cxnLst/>
              <a:rect l="l" t="t" r="r" b="b"/>
              <a:pathLst>
                <a:path w="4816592" h="246466">
                  <a:moveTo>
                    <a:pt x="0" y="0"/>
                  </a:moveTo>
                  <a:lnTo>
                    <a:pt x="4816592" y="0"/>
                  </a:lnTo>
                  <a:lnTo>
                    <a:pt x="4816592" y="246466"/>
                  </a:lnTo>
                  <a:lnTo>
                    <a:pt x="0" y="246466"/>
                  </a:lnTo>
                  <a:close/>
                </a:path>
              </a:pathLst>
            </a:custGeom>
            <a:solidFill>
              <a:srgbClr val="000000"/>
            </a:solidFill>
          </p:spPr>
        </p:sp>
        <p:sp>
          <p:nvSpPr>
            <p:cNvPr id="4" name="TextBox 4">
              <a:extLst>
                <a:ext uri="{FF2B5EF4-FFF2-40B4-BE49-F238E27FC236}">
                  <a16:creationId xmlns:a16="http://schemas.microsoft.com/office/drawing/2014/main" id="{5A8023E8-46D2-498F-E310-A1E8BC6C5772}"/>
                </a:ext>
              </a:extLst>
            </p:cNvPr>
            <p:cNvSpPr txBox="1"/>
            <p:nvPr/>
          </p:nvSpPr>
          <p:spPr>
            <a:xfrm>
              <a:off x="0" y="-38100"/>
              <a:ext cx="4816593" cy="284566"/>
            </a:xfrm>
            <a:prstGeom prst="rect">
              <a:avLst/>
            </a:prstGeom>
          </p:spPr>
          <p:txBody>
            <a:bodyPr lIns="50800" tIns="50800" rIns="50800" bIns="50800" rtlCol="0" anchor="ctr"/>
            <a:lstStyle/>
            <a:p>
              <a:pPr algn="ctr">
                <a:lnSpc>
                  <a:spcPts val="2659"/>
                </a:lnSpc>
              </a:pPr>
              <a:endParaRPr/>
            </a:p>
          </p:txBody>
        </p:sp>
      </p:grpSp>
      <p:sp>
        <p:nvSpPr>
          <p:cNvPr id="5" name="TextBox 5">
            <a:extLst>
              <a:ext uri="{FF2B5EF4-FFF2-40B4-BE49-F238E27FC236}">
                <a16:creationId xmlns:a16="http://schemas.microsoft.com/office/drawing/2014/main" id="{8ECAC25F-0A09-7888-906C-B401630191C7}"/>
              </a:ext>
            </a:extLst>
          </p:cNvPr>
          <p:cNvSpPr txBox="1"/>
          <p:nvPr/>
        </p:nvSpPr>
        <p:spPr>
          <a:xfrm>
            <a:off x="2491590" y="9463343"/>
            <a:ext cx="7891780" cy="1333330"/>
          </a:xfrm>
          <a:prstGeom prst="rect">
            <a:avLst/>
          </a:prstGeom>
        </p:spPr>
        <p:txBody>
          <a:bodyPr lIns="0" tIns="0" rIns="0" bIns="0" rtlCol="0" anchor="t">
            <a:spAutoFit/>
          </a:bodyPr>
          <a:lstStyle/>
          <a:p>
            <a:pPr algn="ctr">
              <a:lnSpc>
                <a:spcPts val="5259"/>
              </a:lnSpc>
              <a:spcBef>
                <a:spcPct val="0"/>
              </a:spcBef>
            </a:pPr>
            <a:r>
              <a:rPr lang="en-US" sz="3756" b="1">
                <a:solidFill>
                  <a:srgbClr val="FEFAFA"/>
                </a:solidFill>
                <a:latin typeface="Arimo Bold"/>
                <a:ea typeface="Arimo Bold"/>
                <a:cs typeface="Arimo Bold"/>
                <a:sym typeface="Arimo Bold"/>
              </a:rPr>
              <a:t>2026 Virtual TracCloud Conference</a:t>
            </a:r>
          </a:p>
          <a:p>
            <a:pPr algn="ctr">
              <a:lnSpc>
                <a:spcPts val="5259"/>
              </a:lnSpc>
              <a:spcBef>
                <a:spcPct val="0"/>
              </a:spcBef>
            </a:pPr>
            <a:endParaRPr lang="en-US" sz="3756" b="1">
              <a:solidFill>
                <a:srgbClr val="FEFAFA"/>
              </a:solidFill>
              <a:latin typeface="Arimo Bold"/>
              <a:ea typeface="Arimo Bold"/>
              <a:cs typeface="Arimo Bold"/>
              <a:sym typeface="Arimo Bold"/>
            </a:endParaRPr>
          </a:p>
        </p:txBody>
      </p:sp>
      <p:grpSp>
        <p:nvGrpSpPr>
          <p:cNvPr id="6" name="Group 6">
            <a:extLst>
              <a:ext uri="{FF2B5EF4-FFF2-40B4-BE49-F238E27FC236}">
                <a16:creationId xmlns:a16="http://schemas.microsoft.com/office/drawing/2014/main" id="{5507BCF2-1D0F-1BEE-84C7-4CA5A986F9C8}"/>
              </a:ext>
            </a:extLst>
          </p:cNvPr>
          <p:cNvGrpSpPr/>
          <p:nvPr/>
        </p:nvGrpSpPr>
        <p:grpSpPr>
          <a:xfrm>
            <a:off x="-1543050" y="8743950"/>
            <a:ext cx="3086100" cy="3086100"/>
            <a:chOff x="0" y="0"/>
            <a:chExt cx="812800" cy="812800"/>
          </a:xfrm>
        </p:grpSpPr>
        <p:sp>
          <p:nvSpPr>
            <p:cNvPr id="7" name="Freeform 7">
              <a:extLst>
                <a:ext uri="{FF2B5EF4-FFF2-40B4-BE49-F238E27FC236}">
                  <a16:creationId xmlns:a16="http://schemas.microsoft.com/office/drawing/2014/main" id="{2B22EEFA-6E96-719A-8ABA-7CBAE297DB9E}"/>
                </a:ext>
              </a:extLst>
            </p:cNvPr>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761515"/>
            </a:solidFill>
          </p:spPr>
        </p:sp>
        <p:sp>
          <p:nvSpPr>
            <p:cNvPr id="8" name="TextBox 8">
              <a:extLst>
                <a:ext uri="{FF2B5EF4-FFF2-40B4-BE49-F238E27FC236}">
                  <a16:creationId xmlns:a16="http://schemas.microsoft.com/office/drawing/2014/main" id="{CA1D55D3-A302-AA0D-BD0B-01B25D6D8D1E}"/>
                </a:ext>
              </a:extLst>
            </p:cNvPr>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sp>
        <p:nvSpPr>
          <p:cNvPr id="9" name="Freeform 9">
            <a:extLst>
              <a:ext uri="{FF2B5EF4-FFF2-40B4-BE49-F238E27FC236}">
                <a16:creationId xmlns:a16="http://schemas.microsoft.com/office/drawing/2014/main" id="{EEA389BA-FD6F-4FE9-1524-5DE62A995524}"/>
              </a:ext>
            </a:extLst>
          </p:cNvPr>
          <p:cNvSpPr/>
          <p:nvPr/>
        </p:nvSpPr>
        <p:spPr>
          <a:xfrm flipH="1" flipV="1">
            <a:off x="11305698" y="0"/>
            <a:ext cx="6982301" cy="10398642"/>
          </a:xfrm>
          <a:custGeom>
            <a:avLst/>
            <a:gdLst/>
            <a:ahLst/>
            <a:cxnLst/>
            <a:rect l="l" t="t" r="r" b="b"/>
            <a:pathLst>
              <a:path w="6982301" h="10287000">
                <a:moveTo>
                  <a:pt x="6982301" y="10287000"/>
                </a:moveTo>
                <a:lnTo>
                  <a:pt x="0" y="10287000"/>
                </a:lnTo>
                <a:lnTo>
                  <a:pt x="0" y="0"/>
                </a:lnTo>
                <a:lnTo>
                  <a:pt x="6982301" y="0"/>
                </a:lnTo>
                <a:lnTo>
                  <a:pt x="6982301" y="102870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TextBox 13">
            <a:extLst>
              <a:ext uri="{FF2B5EF4-FFF2-40B4-BE49-F238E27FC236}">
                <a16:creationId xmlns:a16="http://schemas.microsoft.com/office/drawing/2014/main" id="{846EFBDF-A801-A485-1FF0-CBB1C6683A80}"/>
              </a:ext>
            </a:extLst>
          </p:cNvPr>
          <p:cNvSpPr txBox="1"/>
          <p:nvPr/>
        </p:nvSpPr>
        <p:spPr>
          <a:xfrm>
            <a:off x="710783" y="2040330"/>
            <a:ext cx="10008017" cy="738664"/>
          </a:xfrm>
          <a:prstGeom prst="rect">
            <a:avLst/>
          </a:prstGeom>
        </p:spPr>
        <p:txBody>
          <a:bodyPr wrap="square" lIns="0" tIns="0" rIns="0" bIns="0" rtlCol="0" anchor="t">
            <a:spAutoFit/>
          </a:bodyPr>
          <a:lstStyle/>
          <a:p>
            <a:pPr algn="ctr">
              <a:spcBef>
                <a:spcPts val="1200"/>
              </a:spcBef>
            </a:pPr>
            <a:r>
              <a:rPr lang="en-US" sz="4800" b="1" dirty="0">
                <a:solidFill>
                  <a:srgbClr val="000000"/>
                </a:solidFill>
                <a:latin typeface="Montaser Arabic Bold"/>
                <a:ea typeface="Montaser Arabic Bold"/>
                <a:cs typeface="Montaser Arabic Bold"/>
                <a:sym typeface="Montaser Arabic Bold"/>
              </a:rPr>
              <a:t>Messages and Announcements</a:t>
            </a:r>
          </a:p>
        </p:txBody>
      </p:sp>
      <p:sp>
        <p:nvSpPr>
          <p:cNvPr id="14" name="TextBox 14">
            <a:extLst>
              <a:ext uri="{FF2B5EF4-FFF2-40B4-BE49-F238E27FC236}">
                <a16:creationId xmlns:a16="http://schemas.microsoft.com/office/drawing/2014/main" id="{1D697271-0B6D-05BD-577B-368411509073}"/>
              </a:ext>
            </a:extLst>
          </p:cNvPr>
          <p:cNvSpPr txBox="1"/>
          <p:nvPr/>
        </p:nvSpPr>
        <p:spPr>
          <a:xfrm>
            <a:off x="1148149" y="2856595"/>
            <a:ext cx="9133284" cy="6063198"/>
          </a:xfrm>
          <a:prstGeom prst="rect">
            <a:avLst/>
          </a:prstGeom>
        </p:spPr>
        <p:txBody>
          <a:bodyPr lIns="0" tIns="0" rIns="0" bIns="0" rtlCol="0" anchor="t">
            <a:spAutoFit/>
          </a:bodyPr>
          <a:lstStyle/>
          <a:p>
            <a:pPr>
              <a:spcBef>
                <a:spcPts val="1200"/>
              </a:spcBef>
            </a:pPr>
            <a:r>
              <a:rPr lang="en-US" sz="2800" dirty="0">
                <a:latin typeface="Arimo" panose="020B0604020202020204" charset="0"/>
                <a:ea typeface="Arimo" panose="020B0604020202020204" charset="0"/>
                <a:cs typeface="Arimo" panose="020B0604020202020204" charset="0"/>
              </a:rPr>
              <a:t>Welcome messages and announcements can be used to convey information to your students and staff, both support HTML and Twig.</a:t>
            </a:r>
          </a:p>
          <a:p>
            <a:pPr marL="457200" indent="-457200">
              <a:spcBef>
                <a:spcPts val="1200"/>
              </a:spcBef>
              <a:buFont typeface="Arial" panose="020B0604020202020204" pitchFamily="34" charset="0"/>
              <a:buChar char="•"/>
            </a:pPr>
            <a:r>
              <a:rPr lang="en-US" sz="2800" b="1" dirty="0">
                <a:latin typeface="Arimo" panose="020B0604020202020204" charset="0"/>
                <a:ea typeface="Arimo" panose="020B0604020202020204" charset="0"/>
                <a:cs typeface="Arimo" panose="020B0604020202020204" charset="0"/>
              </a:rPr>
              <a:t>Welcome Messages </a:t>
            </a:r>
            <a:r>
              <a:rPr lang="en-US" sz="2800" dirty="0">
                <a:latin typeface="Arimo" panose="020B0604020202020204" charset="0"/>
                <a:ea typeface="Arimo" panose="020B0604020202020204" charset="0"/>
                <a:cs typeface="Arimo" panose="020B0604020202020204" charset="0"/>
              </a:rPr>
              <a:t>are typically static, or updated infrequently. These messages can be unique for Students, Staff, and Faculty, and are displayed on the dashboard.</a:t>
            </a:r>
          </a:p>
          <a:p>
            <a:pPr marL="457200" indent="-457200">
              <a:spcBef>
                <a:spcPts val="1200"/>
              </a:spcBef>
              <a:buFont typeface="Arial" panose="020B0604020202020204" pitchFamily="34" charset="0"/>
              <a:buChar char="•"/>
            </a:pPr>
            <a:r>
              <a:rPr lang="en-US" sz="2800" b="1" dirty="0">
                <a:latin typeface="Arimo" panose="020B0604020202020204" charset="0"/>
                <a:ea typeface="Arimo" panose="020B0604020202020204" charset="0"/>
                <a:cs typeface="Arimo" panose="020B0604020202020204" charset="0"/>
              </a:rPr>
              <a:t>Announcements</a:t>
            </a:r>
            <a:r>
              <a:rPr lang="en-US" sz="2800" dirty="0">
                <a:latin typeface="Arimo" panose="020B0604020202020204" charset="0"/>
                <a:ea typeface="Arimo" panose="020B0604020202020204" charset="0"/>
                <a:cs typeface="Arimo" panose="020B0604020202020204" charset="0"/>
              </a:rPr>
              <a:t> are typically more dynamic, allowing you to configure messages that display on a set schedule. These messages can be unique for Students, Staff, Consultants, and Faculty. Multiple can be displayed at once.</a:t>
            </a:r>
          </a:p>
          <a:p>
            <a:pPr>
              <a:spcBef>
                <a:spcPts val="1200"/>
              </a:spcBef>
            </a:pPr>
            <a:endParaRPr lang="en-US" sz="2800" dirty="0"/>
          </a:p>
        </p:txBody>
      </p:sp>
      <p:sp>
        <p:nvSpPr>
          <p:cNvPr id="16" name="Freeform 16">
            <a:extLst>
              <a:ext uri="{FF2B5EF4-FFF2-40B4-BE49-F238E27FC236}">
                <a16:creationId xmlns:a16="http://schemas.microsoft.com/office/drawing/2014/main" id="{C9ED004A-DF3C-B2D5-AA20-79C8B46CC6AD}"/>
              </a:ext>
            </a:extLst>
          </p:cNvPr>
          <p:cNvSpPr/>
          <p:nvPr/>
        </p:nvSpPr>
        <p:spPr>
          <a:xfrm>
            <a:off x="127591" y="148818"/>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4"/>
            <a:stretch>
              <a:fillRect/>
            </a:stretch>
          </a:blipFill>
        </p:spPr>
      </p:sp>
      <p:pic>
        <p:nvPicPr>
          <p:cNvPr id="12" name="Picture 11">
            <a:extLst>
              <a:ext uri="{FF2B5EF4-FFF2-40B4-BE49-F238E27FC236}">
                <a16:creationId xmlns:a16="http://schemas.microsoft.com/office/drawing/2014/main" id="{82370B5E-24E3-0302-1FE2-B1812CB79E57}"/>
              </a:ext>
            </a:extLst>
          </p:cNvPr>
          <p:cNvPicPr>
            <a:picLocks noChangeAspect="1"/>
          </p:cNvPicPr>
          <p:nvPr/>
        </p:nvPicPr>
        <p:blipFill>
          <a:blip r:embed="rId5"/>
          <a:stretch>
            <a:fillRect/>
          </a:stretch>
        </p:blipFill>
        <p:spPr>
          <a:xfrm>
            <a:off x="710783" y="8387088"/>
            <a:ext cx="10819036" cy="1147113"/>
          </a:xfrm>
          <a:prstGeom prst="rect">
            <a:avLst/>
          </a:prstGeom>
        </p:spPr>
      </p:pic>
    </p:spTree>
    <p:extLst>
      <p:ext uri="{BB962C8B-B14F-4D97-AF65-F5344CB8AC3E}">
        <p14:creationId xmlns:p14="http://schemas.microsoft.com/office/powerpoint/2010/main" val="4248969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a:extLst>
            <a:ext uri="{FF2B5EF4-FFF2-40B4-BE49-F238E27FC236}">
              <a16:creationId xmlns:a16="http://schemas.microsoft.com/office/drawing/2014/main" id="{57601F7C-09FF-1D41-155B-95B6E1C11BA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C47FBFB-3DC3-D824-8E05-05A3D4D23CF5}"/>
              </a:ext>
            </a:extLst>
          </p:cNvPr>
          <p:cNvGrpSpPr/>
          <p:nvPr/>
        </p:nvGrpSpPr>
        <p:grpSpPr>
          <a:xfrm>
            <a:off x="0" y="9462840"/>
            <a:ext cx="18288000" cy="935802"/>
            <a:chOff x="0" y="0"/>
            <a:chExt cx="4816593" cy="246466"/>
          </a:xfrm>
        </p:grpSpPr>
        <p:sp>
          <p:nvSpPr>
            <p:cNvPr id="3" name="Freeform 3">
              <a:extLst>
                <a:ext uri="{FF2B5EF4-FFF2-40B4-BE49-F238E27FC236}">
                  <a16:creationId xmlns:a16="http://schemas.microsoft.com/office/drawing/2014/main" id="{4BD525E0-F874-AD04-18BC-C271F348FC78}"/>
                </a:ext>
              </a:extLst>
            </p:cNvPr>
            <p:cNvSpPr/>
            <p:nvPr/>
          </p:nvSpPr>
          <p:spPr>
            <a:xfrm>
              <a:off x="0" y="0"/>
              <a:ext cx="4816592" cy="246466"/>
            </a:xfrm>
            <a:custGeom>
              <a:avLst/>
              <a:gdLst/>
              <a:ahLst/>
              <a:cxnLst/>
              <a:rect l="l" t="t" r="r" b="b"/>
              <a:pathLst>
                <a:path w="4816592" h="246466">
                  <a:moveTo>
                    <a:pt x="0" y="0"/>
                  </a:moveTo>
                  <a:lnTo>
                    <a:pt x="4816592" y="0"/>
                  </a:lnTo>
                  <a:lnTo>
                    <a:pt x="4816592" y="246466"/>
                  </a:lnTo>
                  <a:lnTo>
                    <a:pt x="0" y="246466"/>
                  </a:lnTo>
                  <a:close/>
                </a:path>
              </a:pathLst>
            </a:custGeom>
            <a:solidFill>
              <a:srgbClr val="000000"/>
            </a:solidFill>
          </p:spPr>
        </p:sp>
        <p:sp>
          <p:nvSpPr>
            <p:cNvPr id="4" name="TextBox 4">
              <a:extLst>
                <a:ext uri="{FF2B5EF4-FFF2-40B4-BE49-F238E27FC236}">
                  <a16:creationId xmlns:a16="http://schemas.microsoft.com/office/drawing/2014/main" id="{2DB9AB06-E38F-2449-CA87-0490068A7412}"/>
                </a:ext>
              </a:extLst>
            </p:cNvPr>
            <p:cNvSpPr txBox="1"/>
            <p:nvPr/>
          </p:nvSpPr>
          <p:spPr>
            <a:xfrm>
              <a:off x="0" y="-38100"/>
              <a:ext cx="4816593" cy="284566"/>
            </a:xfrm>
            <a:prstGeom prst="rect">
              <a:avLst/>
            </a:prstGeom>
          </p:spPr>
          <p:txBody>
            <a:bodyPr lIns="50800" tIns="50800" rIns="50800" bIns="50800" rtlCol="0" anchor="ctr"/>
            <a:lstStyle/>
            <a:p>
              <a:pPr algn="ctr">
                <a:lnSpc>
                  <a:spcPts val="2659"/>
                </a:lnSpc>
              </a:pPr>
              <a:endParaRPr/>
            </a:p>
          </p:txBody>
        </p:sp>
      </p:grpSp>
      <p:sp>
        <p:nvSpPr>
          <p:cNvPr id="5" name="TextBox 5">
            <a:extLst>
              <a:ext uri="{FF2B5EF4-FFF2-40B4-BE49-F238E27FC236}">
                <a16:creationId xmlns:a16="http://schemas.microsoft.com/office/drawing/2014/main" id="{B89407B7-636A-021D-0ACC-9938B3786B21}"/>
              </a:ext>
            </a:extLst>
          </p:cNvPr>
          <p:cNvSpPr txBox="1"/>
          <p:nvPr/>
        </p:nvSpPr>
        <p:spPr>
          <a:xfrm>
            <a:off x="2491590" y="9463343"/>
            <a:ext cx="7891780" cy="1333330"/>
          </a:xfrm>
          <a:prstGeom prst="rect">
            <a:avLst/>
          </a:prstGeom>
        </p:spPr>
        <p:txBody>
          <a:bodyPr lIns="0" tIns="0" rIns="0" bIns="0" rtlCol="0" anchor="t">
            <a:spAutoFit/>
          </a:bodyPr>
          <a:lstStyle/>
          <a:p>
            <a:pPr algn="ctr">
              <a:lnSpc>
                <a:spcPts val="5259"/>
              </a:lnSpc>
              <a:spcBef>
                <a:spcPct val="0"/>
              </a:spcBef>
            </a:pPr>
            <a:r>
              <a:rPr lang="en-US" sz="3756" b="1">
                <a:solidFill>
                  <a:srgbClr val="FEFAFA"/>
                </a:solidFill>
                <a:latin typeface="Arimo Bold"/>
                <a:ea typeface="Arimo Bold"/>
                <a:cs typeface="Arimo Bold"/>
                <a:sym typeface="Arimo Bold"/>
              </a:rPr>
              <a:t>2026 Virtual TracCloud Conference</a:t>
            </a:r>
          </a:p>
          <a:p>
            <a:pPr algn="ctr">
              <a:lnSpc>
                <a:spcPts val="5259"/>
              </a:lnSpc>
              <a:spcBef>
                <a:spcPct val="0"/>
              </a:spcBef>
            </a:pPr>
            <a:endParaRPr lang="en-US" sz="3756" b="1">
              <a:solidFill>
                <a:srgbClr val="FEFAFA"/>
              </a:solidFill>
              <a:latin typeface="Arimo Bold"/>
              <a:ea typeface="Arimo Bold"/>
              <a:cs typeface="Arimo Bold"/>
              <a:sym typeface="Arimo Bold"/>
            </a:endParaRPr>
          </a:p>
        </p:txBody>
      </p:sp>
      <p:grpSp>
        <p:nvGrpSpPr>
          <p:cNvPr id="6" name="Group 6">
            <a:extLst>
              <a:ext uri="{FF2B5EF4-FFF2-40B4-BE49-F238E27FC236}">
                <a16:creationId xmlns:a16="http://schemas.microsoft.com/office/drawing/2014/main" id="{F0478A2B-6DC3-6EC1-02B7-BD7CD3DB5B3C}"/>
              </a:ext>
            </a:extLst>
          </p:cNvPr>
          <p:cNvGrpSpPr/>
          <p:nvPr/>
        </p:nvGrpSpPr>
        <p:grpSpPr>
          <a:xfrm>
            <a:off x="-1543050" y="8743950"/>
            <a:ext cx="3086100" cy="3086100"/>
            <a:chOff x="0" y="0"/>
            <a:chExt cx="812800" cy="812800"/>
          </a:xfrm>
        </p:grpSpPr>
        <p:sp>
          <p:nvSpPr>
            <p:cNvPr id="7" name="Freeform 7">
              <a:extLst>
                <a:ext uri="{FF2B5EF4-FFF2-40B4-BE49-F238E27FC236}">
                  <a16:creationId xmlns:a16="http://schemas.microsoft.com/office/drawing/2014/main" id="{4BCD4C4D-AF26-D750-359A-28175B648F73}"/>
                </a:ext>
              </a:extLst>
            </p:cNvPr>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761515"/>
            </a:solidFill>
          </p:spPr>
        </p:sp>
        <p:sp>
          <p:nvSpPr>
            <p:cNvPr id="8" name="TextBox 8">
              <a:extLst>
                <a:ext uri="{FF2B5EF4-FFF2-40B4-BE49-F238E27FC236}">
                  <a16:creationId xmlns:a16="http://schemas.microsoft.com/office/drawing/2014/main" id="{F1D84F43-949E-16B5-5BD0-517CF62B4515}"/>
                </a:ext>
              </a:extLst>
            </p:cNvPr>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sp>
        <p:nvSpPr>
          <p:cNvPr id="9" name="Freeform 9">
            <a:extLst>
              <a:ext uri="{FF2B5EF4-FFF2-40B4-BE49-F238E27FC236}">
                <a16:creationId xmlns:a16="http://schemas.microsoft.com/office/drawing/2014/main" id="{95ED16B2-9176-A153-A36C-196FBEF6B5B3}"/>
              </a:ext>
            </a:extLst>
          </p:cNvPr>
          <p:cNvSpPr/>
          <p:nvPr/>
        </p:nvSpPr>
        <p:spPr>
          <a:xfrm flipH="1" flipV="1">
            <a:off x="11305698" y="0"/>
            <a:ext cx="6982301" cy="10398642"/>
          </a:xfrm>
          <a:custGeom>
            <a:avLst/>
            <a:gdLst/>
            <a:ahLst/>
            <a:cxnLst/>
            <a:rect l="l" t="t" r="r" b="b"/>
            <a:pathLst>
              <a:path w="6982301" h="10287000">
                <a:moveTo>
                  <a:pt x="6982301" y="10287000"/>
                </a:moveTo>
                <a:lnTo>
                  <a:pt x="0" y="10287000"/>
                </a:lnTo>
                <a:lnTo>
                  <a:pt x="0" y="0"/>
                </a:lnTo>
                <a:lnTo>
                  <a:pt x="6982301" y="0"/>
                </a:lnTo>
                <a:lnTo>
                  <a:pt x="6982301" y="102870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TextBox 13">
            <a:extLst>
              <a:ext uri="{FF2B5EF4-FFF2-40B4-BE49-F238E27FC236}">
                <a16:creationId xmlns:a16="http://schemas.microsoft.com/office/drawing/2014/main" id="{2415D12C-384A-5F32-F7AE-286E9D4F5113}"/>
              </a:ext>
            </a:extLst>
          </p:cNvPr>
          <p:cNvSpPr txBox="1"/>
          <p:nvPr/>
        </p:nvSpPr>
        <p:spPr>
          <a:xfrm>
            <a:off x="1433471" y="1961059"/>
            <a:ext cx="10008017" cy="738664"/>
          </a:xfrm>
          <a:prstGeom prst="rect">
            <a:avLst/>
          </a:prstGeom>
        </p:spPr>
        <p:txBody>
          <a:bodyPr wrap="square" lIns="0" tIns="0" rIns="0" bIns="0" rtlCol="0" anchor="t">
            <a:spAutoFit/>
          </a:bodyPr>
          <a:lstStyle/>
          <a:p>
            <a:pPr algn="ctr">
              <a:spcBef>
                <a:spcPts val="1200"/>
              </a:spcBef>
            </a:pPr>
            <a:r>
              <a:rPr lang="en-US" sz="4800" b="1" dirty="0">
                <a:solidFill>
                  <a:srgbClr val="000000"/>
                </a:solidFill>
                <a:latin typeface="Montaser Arabic Bold"/>
                <a:ea typeface="Montaser Arabic Bold"/>
                <a:cs typeface="Montaser Arabic Bold"/>
                <a:sym typeface="Montaser Arabic Bold"/>
              </a:rPr>
              <a:t>Center Descriptions</a:t>
            </a:r>
          </a:p>
        </p:txBody>
      </p:sp>
      <p:sp>
        <p:nvSpPr>
          <p:cNvPr id="14" name="TextBox 14">
            <a:extLst>
              <a:ext uri="{FF2B5EF4-FFF2-40B4-BE49-F238E27FC236}">
                <a16:creationId xmlns:a16="http://schemas.microsoft.com/office/drawing/2014/main" id="{E343ECAB-D8A2-BCCD-36CB-98861DF19E00}"/>
              </a:ext>
            </a:extLst>
          </p:cNvPr>
          <p:cNvSpPr txBox="1"/>
          <p:nvPr/>
        </p:nvSpPr>
        <p:spPr>
          <a:xfrm>
            <a:off x="1870837" y="2831684"/>
            <a:ext cx="9133284" cy="5478423"/>
          </a:xfrm>
          <a:prstGeom prst="rect">
            <a:avLst/>
          </a:prstGeom>
        </p:spPr>
        <p:txBody>
          <a:bodyPr lIns="0" tIns="0" rIns="0" bIns="0" rtlCol="0" anchor="t">
            <a:spAutoFit/>
          </a:bodyPr>
          <a:lstStyle/>
          <a:p>
            <a:pPr>
              <a:spcBef>
                <a:spcPts val="1200"/>
              </a:spcBef>
            </a:pPr>
            <a:r>
              <a:rPr lang="en-US" sz="2800" dirty="0">
                <a:latin typeface="Arimo" panose="020B0604020202020204" charset="0"/>
                <a:ea typeface="Arimo" panose="020B0604020202020204" charset="0"/>
                <a:cs typeface="Arimo" panose="020B0604020202020204" charset="0"/>
              </a:rPr>
              <a:t>Center descriptions can be used to provide information about your centers to students while booking appointments, allowing them to quickly view the location, hours, and general information about the chosen center.</a:t>
            </a:r>
          </a:p>
          <a:p>
            <a:pPr marL="457200" indent="-457200">
              <a:spcBef>
                <a:spcPts val="1200"/>
              </a:spcBef>
              <a:buFont typeface="Arial" panose="020B0604020202020204" pitchFamily="34" charset="0"/>
              <a:buChar char="•"/>
            </a:pPr>
            <a:r>
              <a:rPr lang="en-US" sz="2800" b="1" dirty="0">
                <a:latin typeface="Arimo" panose="020B0604020202020204" charset="0"/>
                <a:ea typeface="Arimo" panose="020B0604020202020204" charset="0"/>
                <a:cs typeface="Arimo" panose="020B0604020202020204" charset="0"/>
              </a:rPr>
              <a:t>Center Descriptions</a:t>
            </a:r>
            <a:r>
              <a:rPr lang="en-US" sz="2800" dirty="0">
                <a:latin typeface="Arimo" panose="020B0604020202020204" charset="0"/>
                <a:ea typeface="Arimo" panose="020B0604020202020204" charset="0"/>
                <a:cs typeface="Arimo" panose="020B0604020202020204" charset="0"/>
              </a:rPr>
              <a:t> can be created on a per-center basis, allowing you to create custom descriptions for each of your centers.</a:t>
            </a:r>
          </a:p>
          <a:p>
            <a:pPr marL="457200" indent="-457200">
              <a:spcBef>
                <a:spcPts val="1200"/>
              </a:spcBef>
              <a:buFont typeface="Arial" panose="020B0604020202020204" pitchFamily="34" charset="0"/>
              <a:buChar char="•"/>
            </a:pPr>
            <a:r>
              <a:rPr lang="en-US" sz="2800" dirty="0">
                <a:latin typeface="Arimo" panose="020B0604020202020204" charset="0"/>
                <a:ea typeface="Arimo" panose="020B0604020202020204" charset="0"/>
                <a:cs typeface="Arimo" panose="020B0604020202020204" charset="0"/>
              </a:rPr>
              <a:t>A </a:t>
            </a:r>
            <a:r>
              <a:rPr lang="en-US" sz="2800" b="1" dirty="0">
                <a:latin typeface="Arimo" panose="020B0604020202020204" charset="0"/>
                <a:ea typeface="Arimo" panose="020B0604020202020204" charset="0"/>
                <a:cs typeface="Arimo" panose="020B0604020202020204" charset="0"/>
              </a:rPr>
              <a:t>Profile Center Description </a:t>
            </a:r>
            <a:r>
              <a:rPr lang="en-US" sz="2800" dirty="0">
                <a:latin typeface="Arimo" panose="020B0604020202020204" charset="0"/>
                <a:ea typeface="Arimo" panose="020B0604020202020204" charset="0"/>
                <a:cs typeface="Arimo" panose="020B0604020202020204" charset="0"/>
              </a:rPr>
              <a:t>can also be created, acting as a default for all centers that don’t already have a custom description entered.</a:t>
            </a:r>
          </a:p>
          <a:p>
            <a:endParaRPr lang="en-US" sz="2800" dirty="0"/>
          </a:p>
          <a:p>
            <a:endParaRPr lang="en-US" sz="2800" dirty="0"/>
          </a:p>
        </p:txBody>
      </p:sp>
      <p:sp>
        <p:nvSpPr>
          <p:cNvPr id="16" name="Freeform 16">
            <a:extLst>
              <a:ext uri="{FF2B5EF4-FFF2-40B4-BE49-F238E27FC236}">
                <a16:creationId xmlns:a16="http://schemas.microsoft.com/office/drawing/2014/main" id="{18EC9A26-975B-1B02-8A57-72CE70D3E390}"/>
              </a:ext>
            </a:extLst>
          </p:cNvPr>
          <p:cNvSpPr/>
          <p:nvPr/>
        </p:nvSpPr>
        <p:spPr>
          <a:xfrm>
            <a:off x="127591" y="148818"/>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4"/>
            <a:stretch>
              <a:fillRect/>
            </a:stretch>
          </a:blipFill>
        </p:spPr>
      </p:sp>
      <p:pic>
        <p:nvPicPr>
          <p:cNvPr id="10" name="Picture 9">
            <a:extLst>
              <a:ext uri="{FF2B5EF4-FFF2-40B4-BE49-F238E27FC236}">
                <a16:creationId xmlns:a16="http://schemas.microsoft.com/office/drawing/2014/main" id="{5ACEE83C-AA56-6BEB-04C1-35FF7EB372F8}"/>
              </a:ext>
            </a:extLst>
          </p:cNvPr>
          <p:cNvPicPr>
            <a:picLocks noChangeAspect="1"/>
          </p:cNvPicPr>
          <p:nvPr/>
        </p:nvPicPr>
        <p:blipFill>
          <a:blip r:embed="rId5"/>
          <a:stretch>
            <a:fillRect/>
          </a:stretch>
        </p:blipFill>
        <p:spPr>
          <a:xfrm>
            <a:off x="1338042" y="7580590"/>
            <a:ext cx="10198873" cy="1882502"/>
          </a:xfrm>
          <a:prstGeom prst="rect">
            <a:avLst/>
          </a:prstGeom>
        </p:spPr>
      </p:pic>
    </p:spTree>
    <p:extLst>
      <p:ext uri="{BB962C8B-B14F-4D97-AF65-F5344CB8AC3E}">
        <p14:creationId xmlns:p14="http://schemas.microsoft.com/office/powerpoint/2010/main" val="1790140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a:extLst>
            <a:ext uri="{FF2B5EF4-FFF2-40B4-BE49-F238E27FC236}">
              <a16:creationId xmlns:a16="http://schemas.microsoft.com/office/drawing/2014/main" id="{39D93DAD-385D-333F-0045-8B18524DF72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2022F0B-8EF4-7C12-D39F-E8CF7A2F3DA2}"/>
              </a:ext>
            </a:extLst>
          </p:cNvPr>
          <p:cNvGrpSpPr/>
          <p:nvPr/>
        </p:nvGrpSpPr>
        <p:grpSpPr>
          <a:xfrm>
            <a:off x="0" y="9462840"/>
            <a:ext cx="18288000" cy="935802"/>
            <a:chOff x="0" y="0"/>
            <a:chExt cx="4816593" cy="246466"/>
          </a:xfrm>
        </p:grpSpPr>
        <p:sp>
          <p:nvSpPr>
            <p:cNvPr id="3" name="Freeform 3">
              <a:extLst>
                <a:ext uri="{FF2B5EF4-FFF2-40B4-BE49-F238E27FC236}">
                  <a16:creationId xmlns:a16="http://schemas.microsoft.com/office/drawing/2014/main" id="{117843BD-A109-CB67-947B-1CA2334E6431}"/>
                </a:ext>
              </a:extLst>
            </p:cNvPr>
            <p:cNvSpPr/>
            <p:nvPr/>
          </p:nvSpPr>
          <p:spPr>
            <a:xfrm>
              <a:off x="0" y="0"/>
              <a:ext cx="4816592" cy="246466"/>
            </a:xfrm>
            <a:custGeom>
              <a:avLst/>
              <a:gdLst/>
              <a:ahLst/>
              <a:cxnLst/>
              <a:rect l="l" t="t" r="r" b="b"/>
              <a:pathLst>
                <a:path w="4816592" h="246466">
                  <a:moveTo>
                    <a:pt x="0" y="0"/>
                  </a:moveTo>
                  <a:lnTo>
                    <a:pt x="4816592" y="0"/>
                  </a:lnTo>
                  <a:lnTo>
                    <a:pt x="4816592" y="246466"/>
                  </a:lnTo>
                  <a:lnTo>
                    <a:pt x="0" y="246466"/>
                  </a:lnTo>
                  <a:close/>
                </a:path>
              </a:pathLst>
            </a:custGeom>
            <a:solidFill>
              <a:srgbClr val="000000"/>
            </a:solidFill>
          </p:spPr>
        </p:sp>
        <p:sp>
          <p:nvSpPr>
            <p:cNvPr id="4" name="TextBox 4">
              <a:extLst>
                <a:ext uri="{FF2B5EF4-FFF2-40B4-BE49-F238E27FC236}">
                  <a16:creationId xmlns:a16="http://schemas.microsoft.com/office/drawing/2014/main" id="{04A872A0-FA64-7061-C4F1-D46B715C5C0A}"/>
                </a:ext>
              </a:extLst>
            </p:cNvPr>
            <p:cNvSpPr txBox="1"/>
            <p:nvPr/>
          </p:nvSpPr>
          <p:spPr>
            <a:xfrm>
              <a:off x="0" y="-38100"/>
              <a:ext cx="4816593" cy="284566"/>
            </a:xfrm>
            <a:prstGeom prst="rect">
              <a:avLst/>
            </a:prstGeom>
          </p:spPr>
          <p:txBody>
            <a:bodyPr lIns="50800" tIns="50800" rIns="50800" bIns="50800" rtlCol="0" anchor="ctr"/>
            <a:lstStyle/>
            <a:p>
              <a:pPr algn="ctr">
                <a:lnSpc>
                  <a:spcPts val="2659"/>
                </a:lnSpc>
              </a:pPr>
              <a:endParaRPr/>
            </a:p>
          </p:txBody>
        </p:sp>
      </p:grpSp>
      <p:sp>
        <p:nvSpPr>
          <p:cNvPr id="5" name="TextBox 5">
            <a:extLst>
              <a:ext uri="{FF2B5EF4-FFF2-40B4-BE49-F238E27FC236}">
                <a16:creationId xmlns:a16="http://schemas.microsoft.com/office/drawing/2014/main" id="{707BE5E1-9D1E-BCAC-2BF1-5896DA8DC783}"/>
              </a:ext>
            </a:extLst>
          </p:cNvPr>
          <p:cNvSpPr txBox="1"/>
          <p:nvPr/>
        </p:nvSpPr>
        <p:spPr>
          <a:xfrm>
            <a:off x="2491590" y="9463343"/>
            <a:ext cx="7891780" cy="1333330"/>
          </a:xfrm>
          <a:prstGeom prst="rect">
            <a:avLst/>
          </a:prstGeom>
        </p:spPr>
        <p:txBody>
          <a:bodyPr lIns="0" tIns="0" rIns="0" bIns="0" rtlCol="0" anchor="t">
            <a:spAutoFit/>
          </a:bodyPr>
          <a:lstStyle/>
          <a:p>
            <a:pPr algn="ctr">
              <a:lnSpc>
                <a:spcPts val="5259"/>
              </a:lnSpc>
              <a:spcBef>
                <a:spcPct val="0"/>
              </a:spcBef>
            </a:pPr>
            <a:r>
              <a:rPr lang="en-US" sz="3756" b="1">
                <a:solidFill>
                  <a:srgbClr val="FEFAFA"/>
                </a:solidFill>
                <a:latin typeface="Arimo Bold"/>
                <a:ea typeface="Arimo Bold"/>
                <a:cs typeface="Arimo Bold"/>
                <a:sym typeface="Arimo Bold"/>
              </a:rPr>
              <a:t>2026 Virtual TracCloud Conference</a:t>
            </a:r>
          </a:p>
          <a:p>
            <a:pPr algn="ctr">
              <a:lnSpc>
                <a:spcPts val="5259"/>
              </a:lnSpc>
              <a:spcBef>
                <a:spcPct val="0"/>
              </a:spcBef>
            </a:pPr>
            <a:endParaRPr lang="en-US" sz="3756" b="1">
              <a:solidFill>
                <a:srgbClr val="FEFAFA"/>
              </a:solidFill>
              <a:latin typeface="Arimo Bold"/>
              <a:ea typeface="Arimo Bold"/>
              <a:cs typeface="Arimo Bold"/>
              <a:sym typeface="Arimo Bold"/>
            </a:endParaRPr>
          </a:p>
        </p:txBody>
      </p:sp>
      <p:grpSp>
        <p:nvGrpSpPr>
          <p:cNvPr id="6" name="Group 6">
            <a:extLst>
              <a:ext uri="{FF2B5EF4-FFF2-40B4-BE49-F238E27FC236}">
                <a16:creationId xmlns:a16="http://schemas.microsoft.com/office/drawing/2014/main" id="{D224A944-5122-E573-7618-6D8E6367A9CF}"/>
              </a:ext>
            </a:extLst>
          </p:cNvPr>
          <p:cNvGrpSpPr/>
          <p:nvPr/>
        </p:nvGrpSpPr>
        <p:grpSpPr>
          <a:xfrm>
            <a:off x="-1543050" y="8743950"/>
            <a:ext cx="3086100" cy="3086100"/>
            <a:chOff x="0" y="0"/>
            <a:chExt cx="812800" cy="812800"/>
          </a:xfrm>
        </p:grpSpPr>
        <p:sp>
          <p:nvSpPr>
            <p:cNvPr id="7" name="Freeform 7">
              <a:extLst>
                <a:ext uri="{FF2B5EF4-FFF2-40B4-BE49-F238E27FC236}">
                  <a16:creationId xmlns:a16="http://schemas.microsoft.com/office/drawing/2014/main" id="{BF4AA5FC-41B2-356E-49F7-E1504036F9CB}"/>
                </a:ext>
              </a:extLst>
            </p:cNvPr>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761515"/>
            </a:solidFill>
          </p:spPr>
        </p:sp>
        <p:sp>
          <p:nvSpPr>
            <p:cNvPr id="8" name="TextBox 8">
              <a:extLst>
                <a:ext uri="{FF2B5EF4-FFF2-40B4-BE49-F238E27FC236}">
                  <a16:creationId xmlns:a16="http://schemas.microsoft.com/office/drawing/2014/main" id="{374AC915-9A24-CA8D-25FC-19072217E32B}"/>
                </a:ext>
              </a:extLst>
            </p:cNvPr>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sp>
        <p:nvSpPr>
          <p:cNvPr id="9" name="Freeform 9">
            <a:extLst>
              <a:ext uri="{FF2B5EF4-FFF2-40B4-BE49-F238E27FC236}">
                <a16:creationId xmlns:a16="http://schemas.microsoft.com/office/drawing/2014/main" id="{9DBC4A1F-36E4-2E68-309D-0F8E29C37E48}"/>
              </a:ext>
            </a:extLst>
          </p:cNvPr>
          <p:cNvSpPr/>
          <p:nvPr/>
        </p:nvSpPr>
        <p:spPr>
          <a:xfrm flipH="1" flipV="1">
            <a:off x="11305694" y="0"/>
            <a:ext cx="6982301" cy="10398642"/>
          </a:xfrm>
          <a:custGeom>
            <a:avLst/>
            <a:gdLst/>
            <a:ahLst/>
            <a:cxnLst/>
            <a:rect l="l" t="t" r="r" b="b"/>
            <a:pathLst>
              <a:path w="6982301" h="10287000">
                <a:moveTo>
                  <a:pt x="6982301" y="10287000"/>
                </a:moveTo>
                <a:lnTo>
                  <a:pt x="0" y="10287000"/>
                </a:lnTo>
                <a:lnTo>
                  <a:pt x="0" y="0"/>
                </a:lnTo>
                <a:lnTo>
                  <a:pt x="6982301" y="0"/>
                </a:lnTo>
                <a:lnTo>
                  <a:pt x="6982301" y="102870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TextBox 13">
            <a:extLst>
              <a:ext uri="{FF2B5EF4-FFF2-40B4-BE49-F238E27FC236}">
                <a16:creationId xmlns:a16="http://schemas.microsoft.com/office/drawing/2014/main" id="{9FD55D34-CB63-FCA0-6F5C-7E81D12F04B8}"/>
              </a:ext>
            </a:extLst>
          </p:cNvPr>
          <p:cNvSpPr txBox="1"/>
          <p:nvPr/>
        </p:nvSpPr>
        <p:spPr>
          <a:xfrm>
            <a:off x="2716380" y="1582503"/>
            <a:ext cx="7442200" cy="738664"/>
          </a:xfrm>
          <a:prstGeom prst="rect">
            <a:avLst/>
          </a:prstGeom>
        </p:spPr>
        <p:txBody>
          <a:bodyPr wrap="square" lIns="0" tIns="0" rIns="0" bIns="0" rtlCol="0" anchor="t">
            <a:spAutoFit/>
          </a:bodyPr>
          <a:lstStyle/>
          <a:p>
            <a:pPr algn="ctr">
              <a:spcBef>
                <a:spcPts val="1200"/>
              </a:spcBef>
            </a:pPr>
            <a:r>
              <a:rPr lang="en-US" sz="4800" b="1" dirty="0">
                <a:solidFill>
                  <a:srgbClr val="000000"/>
                </a:solidFill>
                <a:latin typeface="Montaser Arabic Bold"/>
                <a:ea typeface="Montaser Arabic Bold"/>
                <a:cs typeface="Montaser Arabic Bold"/>
                <a:sym typeface="Montaser Arabic Bold"/>
              </a:rPr>
              <a:t>Custom Listing Views</a:t>
            </a:r>
          </a:p>
        </p:txBody>
      </p:sp>
      <p:sp>
        <p:nvSpPr>
          <p:cNvPr id="14" name="TextBox 14">
            <a:extLst>
              <a:ext uri="{FF2B5EF4-FFF2-40B4-BE49-F238E27FC236}">
                <a16:creationId xmlns:a16="http://schemas.microsoft.com/office/drawing/2014/main" id="{FACCFACA-0898-6C79-429C-666EB0E5A43B}"/>
              </a:ext>
            </a:extLst>
          </p:cNvPr>
          <p:cNvSpPr txBox="1"/>
          <p:nvPr/>
        </p:nvSpPr>
        <p:spPr>
          <a:xfrm>
            <a:off x="1870838" y="2856595"/>
            <a:ext cx="9133284" cy="3046988"/>
          </a:xfrm>
          <a:prstGeom prst="rect">
            <a:avLst/>
          </a:prstGeom>
        </p:spPr>
        <p:txBody>
          <a:bodyPr lIns="0" tIns="0" rIns="0" bIns="0" rtlCol="0" anchor="t">
            <a:spAutoFit/>
          </a:bodyPr>
          <a:lstStyle/>
          <a:p>
            <a:pPr>
              <a:spcBef>
                <a:spcPts val="1200"/>
              </a:spcBef>
            </a:pPr>
            <a:r>
              <a:rPr lang="en-US" sz="2800" dirty="0">
                <a:latin typeface="Arimo" panose="020B0604020202020204" charset="0"/>
                <a:ea typeface="Arimo" panose="020B0604020202020204" charset="0"/>
                <a:cs typeface="Arimo" panose="020B0604020202020204" charset="0"/>
              </a:rPr>
              <a:t>Modify the visible columns on the Students, Visits, Registrations, and Faculty Listings</a:t>
            </a:r>
          </a:p>
          <a:p>
            <a:pPr marL="457200" indent="-457200">
              <a:spcBef>
                <a:spcPts val="1200"/>
              </a:spcBef>
              <a:buFont typeface="Arial" panose="020B0604020202020204" pitchFamily="34" charset="0"/>
              <a:buChar char="•"/>
            </a:pPr>
            <a:r>
              <a:rPr lang="en-US" sz="2800" dirty="0">
                <a:latin typeface="Arimo" panose="020B0604020202020204" charset="0"/>
                <a:ea typeface="Arimo" panose="020B0604020202020204" charset="0"/>
                <a:cs typeface="Arimo" panose="020B0604020202020204" charset="0"/>
              </a:rPr>
              <a:t>Modify record fields directly from the listing page, including custom fields.</a:t>
            </a:r>
          </a:p>
          <a:p>
            <a:pPr marL="457200" indent="-457200">
              <a:spcBef>
                <a:spcPts val="1200"/>
              </a:spcBef>
              <a:buFont typeface="Arial" panose="020B0604020202020204" pitchFamily="34" charset="0"/>
              <a:buChar char="•"/>
            </a:pPr>
            <a:r>
              <a:rPr lang="en-US" sz="2800" dirty="0">
                <a:latin typeface="Arimo" panose="020B0604020202020204" charset="0"/>
                <a:ea typeface="Arimo" panose="020B0604020202020204" charset="0"/>
                <a:cs typeface="Arimo" panose="020B0604020202020204" charset="0"/>
              </a:rPr>
              <a:t>Export the list contents to a CSV file.</a:t>
            </a:r>
          </a:p>
          <a:p>
            <a:pPr>
              <a:spcBef>
                <a:spcPts val="1200"/>
              </a:spcBef>
            </a:pPr>
            <a:endParaRPr lang="en-US" sz="2800" dirty="0">
              <a:latin typeface="Arimo" panose="020B0604020202020204" charset="0"/>
              <a:ea typeface="Arimo" panose="020B0604020202020204" charset="0"/>
              <a:cs typeface="Arimo" panose="020B0604020202020204" charset="0"/>
            </a:endParaRPr>
          </a:p>
        </p:txBody>
      </p:sp>
      <p:sp>
        <p:nvSpPr>
          <p:cNvPr id="16" name="Freeform 16">
            <a:extLst>
              <a:ext uri="{FF2B5EF4-FFF2-40B4-BE49-F238E27FC236}">
                <a16:creationId xmlns:a16="http://schemas.microsoft.com/office/drawing/2014/main" id="{12A493E0-819E-E9E4-755C-51C9FBC3F7FE}"/>
              </a:ext>
            </a:extLst>
          </p:cNvPr>
          <p:cNvSpPr/>
          <p:nvPr/>
        </p:nvSpPr>
        <p:spPr>
          <a:xfrm>
            <a:off x="127591" y="148818"/>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4"/>
            <a:stretch>
              <a:fillRect/>
            </a:stretch>
          </a:blipFill>
        </p:spPr>
      </p:sp>
      <p:pic>
        <p:nvPicPr>
          <p:cNvPr id="10" name="Picture 9">
            <a:extLst>
              <a:ext uri="{FF2B5EF4-FFF2-40B4-BE49-F238E27FC236}">
                <a16:creationId xmlns:a16="http://schemas.microsoft.com/office/drawing/2014/main" id="{01DD7105-3DFC-B6CB-12A9-3B414244CB03}"/>
              </a:ext>
            </a:extLst>
          </p:cNvPr>
          <p:cNvPicPr>
            <a:picLocks noChangeAspect="1"/>
          </p:cNvPicPr>
          <p:nvPr/>
        </p:nvPicPr>
        <p:blipFill>
          <a:blip r:embed="rId5"/>
          <a:stretch>
            <a:fillRect/>
          </a:stretch>
        </p:blipFill>
        <p:spPr>
          <a:xfrm>
            <a:off x="1361351" y="5657850"/>
            <a:ext cx="10152257" cy="3086100"/>
          </a:xfrm>
          <a:prstGeom prst="rect">
            <a:avLst/>
          </a:prstGeom>
        </p:spPr>
      </p:pic>
    </p:spTree>
    <p:extLst>
      <p:ext uri="{BB962C8B-B14F-4D97-AF65-F5344CB8AC3E}">
        <p14:creationId xmlns:p14="http://schemas.microsoft.com/office/powerpoint/2010/main" val="2533108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a:extLst>
            <a:ext uri="{FF2B5EF4-FFF2-40B4-BE49-F238E27FC236}">
              <a16:creationId xmlns:a16="http://schemas.microsoft.com/office/drawing/2014/main" id="{552ABB90-A3CF-CEA2-94DE-67E3AB81507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F2C4786-7B5A-526D-47DD-470595CD1F0B}"/>
              </a:ext>
            </a:extLst>
          </p:cNvPr>
          <p:cNvGrpSpPr/>
          <p:nvPr/>
        </p:nvGrpSpPr>
        <p:grpSpPr>
          <a:xfrm>
            <a:off x="0" y="9462840"/>
            <a:ext cx="18288000" cy="935802"/>
            <a:chOff x="0" y="0"/>
            <a:chExt cx="4816593" cy="246466"/>
          </a:xfrm>
        </p:grpSpPr>
        <p:sp>
          <p:nvSpPr>
            <p:cNvPr id="3" name="Freeform 3">
              <a:extLst>
                <a:ext uri="{FF2B5EF4-FFF2-40B4-BE49-F238E27FC236}">
                  <a16:creationId xmlns:a16="http://schemas.microsoft.com/office/drawing/2014/main" id="{87272ECE-69E7-E68F-57A6-DB13C2E871D1}"/>
                </a:ext>
              </a:extLst>
            </p:cNvPr>
            <p:cNvSpPr/>
            <p:nvPr/>
          </p:nvSpPr>
          <p:spPr>
            <a:xfrm>
              <a:off x="0" y="0"/>
              <a:ext cx="4816592" cy="246466"/>
            </a:xfrm>
            <a:custGeom>
              <a:avLst/>
              <a:gdLst/>
              <a:ahLst/>
              <a:cxnLst/>
              <a:rect l="l" t="t" r="r" b="b"/>
              <a:pathLst>
                <a:path w="4816592" h="246466">
                  <a:moveTo>
                    <a:pt x="0" y="0"/>
                  </a:moveTo>
                  <a:lnTo>
                    <a:pt x="4816592" y="0"/>
                  </a:lnTo>
                  <a:lnTo>
                    <a:pt x="4816592" y="246466"/>
                  </a:lnTo>
                  <a:lnTo>
                    <a:pt x="0" y="246466"/>
                  </a:lnTo>
                  <a:close/>
                </a:path>
              </a:pathLst>
            </a:custGeom>
            <a:solidFill>
              <a:srgbClr val="000000"/>
            </a:solidFill>
          </p:spPr>
        </p:sp>
        <p:sp>
          <p:nvSpPr>
            <p:cNvPr id="4" name="TextBox 4">
              <a:extLst>
                <a:ext uri="{FF2B5EF4-FFF2-40B4-BE49-F238E27FC236}">
                  <a16:creationId xmlns:a16="http://schemas.microsoft.com/office/drawing/2014/main" id="{40D7317D-5FBC-83F3-C4DE-FDEC6E90E643}"/>
                </a:ext>
              </a:extLst>
            </p:cNvPr>
            <p:cNvSpPr txBox="1"/>
            <p:nvPr/>
          </p:nvSpPr>
          <p:spPr>
            <a:xfrm>
              <a:off x="0" y="-38100"/>
              <a:ext cx="4816593" cy="284566"/>
            </a:xfrm>
            <a:prstGeom prst="rect">
              <a:avLst/>
            </a:prstGeom>
          </p:spPr>
          <p:txBody>
            <a:bodyPr lIns="50800" tIns="50800" rIns="50800" bIns="50800" rtlCol="0" anchor="ctr"/>
            <a:lstStyle/>
            <a:p>
              <a:pPr algn="ctr">
                <a:lnSpc>
                  <a:spcPts val="2659"/>
                </a:lnSpc>
              </a:pPr>
              <a:endParaRPr/>
            </a:p>
          </p:txBody>
        </p:sp>
      </p:grpSp>
      <p:sp>
        <p:nvSpPr>
          <p:cNvPr id="5" name="TextBox 5">
            <a:extLst>
              <a:ext uri="{FF2B5EF4-FFF2-40B4-BE49-F238E27FC236}">
                <a16:creationId xmlns:a16="http://schemas.microsoft.com/office/drawing/2014/main" id="{D25B7743-6A77-F704-B340-8513DC6894C4}"/>
              </a:ext>
            </a:extLst>
          </p:cNvPr>
          <p:cNvSpPr txBox="1"/>
          <p:nvPr/>
        </p:nvSpPr>
        <p:spPr>
          <a:xfrm>
            <a:off x="2491590" y="9463343"/>
            <a:ext cx="7891780" cy="1333330"/>
          </a:xfrm>
          <a:prstGeom prst="rect">
            <a:avLst/>
          </a:prstGeom>
        </p:spPr>
        <p:txBody>
          <a:bodyPr lIns="0" tIns="0" rIns="0" bIns="0" rtlCol="0" anchor="t">
            <a:spAutoFit/>
          </a:bodyPr>
          <a:lstStyle/>
          <a:p>
            <a:pPr algn="ctr">
              <a:lnSpc>
                <a:spcPts val="5259"/>
              </a:lnSpc>
              <a:spcBef>
                <a:spcPct val="0"/>
              </a:spcBef>
            </a:pPr>
            <a:r>
              <a:rPr lang="en-US" sz="3756" b="1">
                <a:solidFill>
                  <a:srgbClr val="FEFAFA"/>
                </a:solidFill>
                <a:latin typeface="Arimo Bold"/>
                <a:ea typeface="Arimo Bold"/>
                <a:cs typeface="Arimo Bold"/>
                <a:sym typeface="Arimo Bold"/>
              </a:rPr>
              <a:t>2026 Virtual TracCloud Conference</a:t>
            </a:r>
          </a:p>
          <a:p>
            <a:pPr algn="ctr">
              <a:lnSpc>
                <a:spcPts val="5259"/>
              </a:lnSpc>
              <a:spcBef>
                <a:spcPct val="0"/>
              </a:spcBef>
            </a:pPr>
            <a:endParaRPr lang="en-US" sz="3756" b="1">
              <a:solidFill>
                <a:srgbClr val="FEFAFA"/>
              </a:solidFill>
              <a:latin typeface="Arimo Bold"/>
              <a:ea typeface="Arimo Bold"/>
              <a:cs typeface="Arimo Bold"/>
              <a:sym typeface="Arimo Bold"/>
            </a:endParaRPr>
          </a:p>
        </p:txBody>
      </p:sp>
      <p:grpSp>
        <p:nvGrpSpPr>
          <p:cNvPr id="6" name="Group 6">
            <a:extLst>
              <a:ext uri="{FF2B5EF4-FFF2-40B4-BE49-F238E27FC236}">
                <a16:creationId xmlns:a16="http://schemas.microsoft.com/office/drawing/2014/main" id="{F7245FD1-9E06-78C9-E74F-4CC095F6DF1D}"/>
              </a:ext>
            </a:extLst>
          </p:cNvPr>
          <p:cNvGrpSpPr/>
          <p:nvPr/>
        </p:nvGrpSpPr>
        <p:grpSpPr>
          <a:xfrm>
            <a:off x="-1543050" y="8743950"/>
            <a:ext cx="3086100" cy="3086100"/>
            <a:chOff x="0" y="0"/>
            <a:chExt cx="812800" cy="812800"/>
          </a:xfrm>
        </p:grpSpPr>
        <p:sp>
          <p:nvSpPr>
            <p:cNvPr id="7" name="Freeform 7">
              <a:extLst>
                <a:ext uri="{FF2B5EF4-FFF2-40B4-BE49-F238E27FC236}">
                  <a16:creationId xmlns:a16="http://schemas.microsoft.com/office/drawing/2014/main" id="{7F335D8C-3051-5C63-FADE-377816EB1433}"/>
                </a:ext>
              </a:extLst>
            </p:cNvPr>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761515"/>
            </a:solidFill>
          </p:spPr>
        </p:sp>
        <p:sp>
          <p:nvSpPr>
            <p:cNvPr id="8" name="TextBox 8">
              <a:extLst>
                <a:ext uri="{FF2B5EF4-FFF2-40B4-BE49-F238E27FC236}">
                  <a16:creationId xmlns:a16="http://schemas.microsoft.com/office/drawing/2014/main" id="{D6844D2C-424A-2574-67DD-646C0A54BA3C}"/>
                </a:ext>
              </a:extLst>
            </p:cNvPr>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sp>
        <p:nvSpPr>
          <p:cNvPr id="9" name="Freeform 9">
            <a:extLst>
              <a:ext uri="{FF2B5EF4-FFF2-40B4-BE49-F238E27FC236}">
                <a16:creationId xmlns:a16="http://schemas.microsoft.com/office/drawing/2014/main" id="{CCB061CB-14FA-DC50-890C-65D26F190D83}"/>
              </a:ext>
            </a:extLst>
          </p:cNvPr>
          <p:cNvSpPr/>
          <p:nvPr/>
        </p:nvSpPr>
        <p:spPr>
          <a:xfrm flipH="1" flipV="1">
            <a:off x="11305694" y="0"/>
            <a:ext cx="6982301" cy="10398642"/>
          </a:xfrm>
          <a:custGeom>
            <a:avLst/>
            <a:gdLst/>
            <a:ahLst/>
            <a:cxnLst/>
            <a:rect l="l" t="t" r="r" b="b"/>
            <a:pathLst>
              <a:path w="6982301" h="10287000">
                <a:moveTo>
                  <a:pt x="6982301" y="10287000"/>
                </a:moveTo>
                <a:lnTo>
                  <a:pt x="0" y="10287000"/>
                </a:lnTo>
                <a:lnTo>
                  <a:pt x="0" y="0"/>
                </a:lnTo>
                <a:lnTo>
                  <a:pt x="6982301" y="0"/>
                </a:lnTo>
                <a:lnTo>
                  <a:pt x="6982301" y="102870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TextBox 13">
            <a:extLst>
              <a:ext uri="{FF2B5EF4-FFF2-40B4-BE49-F238E27FC236}">
                <a16:creationId xmlns:a16="http://schemas.microsoft.com/office/drawing/2014/main" id="{44FECD44-223A-6632-2646-6E5D473E4E99}"/>
              </a:ext>
            </a:extLst>
          </p:cNvPr>
          <p:cNvSpPr txBox="1"/>
          <p:nvPr/>
        </p:nvSpPr>
        <p:spPr>
          <a:xfrm>
            <a:off x="2436267" y="1687710"/>
            <a:ext cx="8002425" cy="1477328"/>
          </a:xfrm>
          <a:prstGeom prst="rect">
            <a:avLst/>
          </a:prstGeom>
        </p:spPr>
        <p:txBody>
          <a:bodyPr wrap="square" lIns="0" tIns="0" rIns="0" bIns="0" rtlCol="0" anchor="t">
            <a:spAutoFit/>
          </a:bodyPr>
          <a:lstStyle/>
          <a:p>
            <a:pPr algn="ctr">
              <a:spcBef>
                <a:spcPts val="1200"/>
              </a:spcBef>
            </a:pPr>
            <a:r>
              <a:rPr lang="en-US" sz="4800" b="1" dirty="0">
                <a:solidFill>
                  <a:srgbClr val="000000"/>
                </a:solidFill>
                <a:latin typeface="Montaser Arabic Bold"/>
                <a:ea typeface="Montaser Arabic Bold"/>
                <a:cs typeface="Montaser Arabic Bold"/>
                <a:sym typeface="Montaser Arabic Bold"/>
              </a:rPr>
              <a:t>Welcome and Goodbye Messages</a:t>
            </a:r>
          </a:p>
        </p:txBody>
      </p:sp>
      <p:sp>
        <p:nvSpPr>
          <p:cNvPr id="14" name="TextBox 14">
            <a:extLst>
              <a:ext uri="{FF2B5EF4-FFF2-40B4-BE49-F238E27FC236}">
                <a16:creationId xmlns:a16="http://schemas.microsoft.com/office/drawing/2014/main" id="{8E5C1DE0-8180-C3FE-4777-16D1E49D4CA8}"/>
              </a:ext>
            </a:extLst>
          </p:cNvPr>
          <p:cNvSpPr txBox="1"/>
          <p:nvPr/>
        </p:nvSpPr>
        <p:spPr>
          <a:xfrm>
            <a:off x="1038026" y="3733953"/>
            <a:ext cx="9133284" cy="1446550"/>
          </a:xfrm>
          <a:prstGeom prst="rect">
            <a:avLst/>
          </a:prstGeom>
        </p:spPr>
        <p:txBody>
          <a:bodyPr lIns="0" tIns="0" rIns="0" bIns="0" rtlCol="0" anchor="t">
            <a:spAutoFit/>
          </a:bodyPr>
          <a:lstStyle/>
          <a:p>
            <a:pPr marL="457200" indent="-457200">
              <a:spcBef>
                <a:spcPts val="1200"/>
              </a:spcBef>
              <a:buFont typeface="Arial" panose="020B0604020202020204" pitchFamily="34" charset="0"/>
              <a:buChar char="•"/>
            </a:pPr>
            <a:r>
              <a:rPr lang="en-US" sz="2800" dirty="0">
                <a:latin typeface="Arimo" panose="020B0604020202020204" charset="0"/>
                <a:ea typeface="Arimo" panose="020B0604020202020204" charset="0"/>
                <a:cs typeface="Arimo" panose="020B0604020202020204" charset="0"/>
              </a:rPr>
              <a:t>Supports HTML and Twig</a:t>
            </a:r>
          </a:p>
          <a:p>
            <a:pPr marL="457200" indent="-457200">
              <a:spcBef>
                <a:spcPts val="1200"/>
              </a:spcBef>
              <a:buFont typeface="Arial" panose="020B0604020202020204" pitchFamily="34" charset="0"/>
              <a:buChar char="•"/>
            </a:pPr>
            <a:r>
              <a:rPr lang="en-US" sz="2800" dirty="0">
                <a:latin typeface="Arimo" panose="020B0604020202020204" charset="0"/>
                <a:ea typeface="Arimo" panose="020B0604020202020204" charset="0"/>
                <a:cs typeface="Arimo" panose="020B0604020202020204" charset="0"/>
              </a:rPr>
              <a:t>Messages can appear before or during login, providing several locations to welcome or inform students.</a:t>
            </a:r>
          </a:p>
        </p:txBody>
      </p:sp>
      <p:sp>
        <p:nvSpPr>
          <p:cNvPr id="16" name="Freeform 16">
            <a:extLst>
              <a:ext uri="{FF2B5EF4-FFF2-40B4-BE49-F238E27FC236}">
                <a16:creationId xmlns:a16="http://schemas.microsoft.com/office/drawing/2014/main" id="{61B7A1F7-8EF1-5963-A784-60D23D16053A}"/>
              </a:ext>
            </a:extLst>
          </p:cNvPr>
          <p:cNvSpPr/>
          <p:nvPr/>
        </p:nvSpPr>
        <p:spPr>
          <a:xfrm>
            <a:off x="127591" y="148818"/>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4"/>
            <a:stretch>
              <a:fillRect/>
            </a:stretch>
          </a:blipFill>
        </p:spPr>
      </p:sp>
      <p:pic>
        <p:nvPicPr>
          <p:cNvPr id="15" name="Picture 14">
            <a:extLst>
              <a:ext uri="{FF2B5EF4-FFF2-40B4-BE49-F238E27FC236}">
                <a16:creationId xmlns:a16="http://schemas.microsoft.com/office/drawing/2014/main" id="{1705DF30-C879-0DAE-6178-5DBA2668CE31}"/>
              </a:ext>
            </a:extLst>
          </p:cNvPr>
          <p:cNvPicPr>
            <a:picLocks noChangeAspect="1"/>
          </p:cNvPicPr>
          <p:nvPr/>
        </p:nvPicPr>
        <p:blipFill>
          <a:blip r:embed="rId5"/>
          <a:stretch>
            <a:fillRect/>
          </a:stretch>
        </p:blipFill>
        <p:spPr>
          <a:xfrm>
            <a:off x="559473" y="5787518"/>
            <a:ext cx="10081028" cy="2811772"/>
          </a:xfrm>
          <a:prstGeom prst="rect">
            <a:avLst/>
          </a:prstGeom>
        </p:spPr>
      </p:pic>
    </p:spTree>
    <p:extLst>
      <p:ext uri="{BB962C8B-B14F-4D97-AF65-F5344CB8AC3E}">
        <p14:creationId xmlns:p14="http://schemas.microsoft.com/office/powerpoint/2010/main" val="1409639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AFA"/>
        </a:solidFill>
        <a:effectLst/>
      </p:bgPr>
    </p:bg>
    <p:spTree>
      <p:nvGrpSpPr>
        <p:cNvPr id="1" name="">
          <a:extLst>
            <a:ext uri="{FF2B5EF4-FFF2-40B4-BE49-F238E27FC236}">
              <a16:creationId xmlns:a16="http://schemas.microsoft.com/office/drawing/2014/main" id="{A3B5F978-7419-FCB7-4916-21EC5888519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6701646-6409-2CE4-6FC6-523F77C74CD6}"/>
              </a:ext>
            </a:extLst>
          </p:cNvPr>
          <p:cNvGrpSpPr/>
          <p:nvPr/>
        </p:nvGrpSpPr>
        <p:grpSpPr>
          <a:xfrm>
            <a:off x="0" y="9462840"/>
            <a:ext cx="18288000" cy="935802"/>
            <a:chOff x="0" y="0"/>
            <a:chExt cx="4816593" cy="246466"/>
          </a:xfrm>
        </p:grpSpPr>
        <p:sp>
          <p:nvSpPr>
            <p:cNvPr id="3" name="Freeform 3">
              <a:extLst>
                <a:ext uri="{FF2B5EF4-FFF2-40B4-BE49-F238E27FC236}">
                  <a16:creationId xmlns:a16="http://schemas.microsoft.com/office/drawing/2014/main" id="{B16AA5C1-5250-EDA5-C677-19211B4E8853}"/>
                </a:ext>
              </a:extLst>
            </p:cNvPr>
            <p:cNvSpPr/>
            <p:nvPr/>
          </p:nvSpPr>
          <p:spPr>
            <a:xfrm>
              <a:off x="0" y="0"/>
              <a:ext cx="4816592" cy="246466"/>
            </a:xfrm>
            <a:custGeom>
              <a:avLst/>
              <a:gdLst/>
              <a:ahLst/>
              <a:cxnLst/>
              <a:rect l="l" t="t" r="r" b="b"/>
              <a:pathLst>
                <a:path w="4816592" h="246466">
                  <a:moveTo>
                    <a:pt x="0" y="0"/>
                  </a:moveTo>
                  <a:lnTo>
                    <a:pt x="4816592" y="0"/>
                  </a:lnTo>
                  <a:lnTo>
                    <a:pt x="4816592" y="246466"/>
                  </a:lnTo>
                  <a:lnTo>
                    <a:pt x="0" y="246466"/>
                  </a:lnTo>
                  <a:close/>
                </a:path>
              </a:pathLst>
            </a:custGeom>
            <a:solidFill>
              <a:srgbClr val="000000"/>
            </a:solidFill>
          </p:spPr>
        </p:sp>
        <p:sp>
          <p:nvSpPr>
            <p:cNvPr id="4" name="TextBox 4">
              <a:extLst>
                <a:ext uri="{FF2B5EF4-FFF2-40B4-BE49-F238E27FC236}">
                  <a16:creationId xmlns:a16="http://schemas.microsoft.com/office/drawing/2014/main" id="{E1A15CEA-A82E-B2D3-CDDA-D3CB0654E838}"/>
                </a:ext>
              </a:extLst>
            </p:cNvPr>
            <p:cNvSpPr txBox="1"/>
            <p:nvPr/>
          </p:nvSpPr>
          <p:spPr>
            <a:xfrm>
              <a:off x="0" y="-38100"/>
              <a:ext cx="4816593" cy="284566"/>
            </a:xfrm>
            <a:prstGeom prst="rect">
              <a:avLst/>
            </a:prstGeom>
          </p:spPr>
          <p:txBody>
            <a:bodyPr lIns="50800" tIns="50800" rIns="50800" bIns="50800" rtlCol="0" anchor="ctr"/>
            <a:lstStyle/>
            <a:p>
              <a:pPr algn="ctr">
                <a:lnSpc>
                  <a:spcPts val="2659"/>
                </a:lnSpc>
              </a:pPr>
              <a:endParaRPr/>
            </a:p>
          </p:txBody>
        </p:sp>
      </p:grpSp>
      <p:sp>
        <p:nvSpPr>
          <p:cNvPr id="5" name="TextBox 5">
            <a:extLst>
              <a:ext uri="{FF2B5EF4-FFF2-40B4-BE49-F238E27FC236}">
                <a16:creationId xmlns:a16="http://schemas.microsoft.com/office/drawing/2014/main" id="{0ED8BDCF-DAD7-3AE7-2410-4FAA7575F127}"/>
              </a:ext>
            </a:extLst>
          </p:cNvPr>
          <p:cNvSpPr txBox="1"/>
          <p:nvPr/>
        </p:nvSpPr>
        <p:spPr>
          <a:xfrm>
            <a:off x="2491590" y="9463343"/>
            <a:ext cx="7891780" cy="1333330"/>
          </a:xfrm>
          <a:prstGeom prst="rect">
            <a:avLst/>
          </a:prstGeom>
        </p:spPr>
        <p:txBody>
          <a:bodyPr lIns="0" tIns="0" rIns="0" bIns="0" rtlCol="0" anchor="t">
            <a:spAutoFit/>
          </a:bodyPr>
          <a:lstStyle/>
          <a:p>
            <a:pPr algn="ctr">
              <a:lnSpc>
                <a:spcPts val="5259"/>
              </a:lnSpc>
              <a:spcBef>
                <a:spcPct val="0"/>
              </a:spcBef>
            </a:pPr>
            <a:r>
              <a:rPr lang="en-US" sz="3756" b="1">
                <a:solidFill>
                  <a:srgbClr val="FEFAFA"/>
                </a:solidFill>
                <a:latin typeface="Arimo Bold"/>
                <a:ea typeface="Arimo Bold"/>
                <a:cs typeface="Arimo Bold"/>
                <a:sym typeface="Arimo Bold"/>
              </a:rPr>
              <a:t>2026 Virtual TracCloud Conference</a:t>
            </a:r>
          </a:p>
          <a:p>
            <a:pPr algn="ctr">
              <a:lnSpc>
                <a:spcPts val="5259"/>
              </a:lnSpc>
              <a:spcBef>
                <a:spcPct val="0"/>
              </a:spcBef>
            </a:pPr>
            <a:endParaRPr lang="en-US" sz="3756" b="1">
              <a:solidFill>
                <a:srgbClr val="FEFAFA"/>
              </a:solidFill>
              <a:latin typeface="Arimo Bold"/>
              <a:ea typeface="Arimo Bold"/>
              <a:cs typeface="Arimo Bold"/>
              <a:sym typeface="Arimo Bold"/>
            </a:endParaRPr>
          </a:p>
        </p:txBody>
      </p:sp>
      <p:grpSp>
        <p:nvGrpSpPr>
          <p:cNvPr id="6" name="Group 6">
            <a:extLst>
              <a:ext uri="{FF2B5EF4-FFF2-40B4-BE49-F238E27FC236}">
                <a16:creationId xmlns:a16="http://schemas.microsoft.com/office/drawing/2014/main" id="{DDCD200F-1785-BBAF-AD3B-C235DA945CBA}"/>
              </a:ext>
            </a:extLst>
          </p:cNvPr>
          <p:cNvGrpSpPr/>
          <p:nvPr/>
        </p:nvGrpSpPr>
        <p:grpSpPr>
          <a:xfrm>
            <a:off x="-1543050" y="8743950"/>
            <a:ext cx="3086100" cy="3086100"/>
            <a:chOff x="0" y="0"/>
            <a:chExt cx="812800" cy="812800"/>
          </a:xfrm>
        </p:grpSpPr>
        <p:sp>
          <p:nvSpPr>
            <p:cNvPr id="7" name="Freeform 7">
              <a:extLst>
                <a:ext uri="{FF2B5EF4-FFF2-40B4-BE49-F238E27FC236}">
                  <a16:creationId xmlns:a16="http://schemas.microsoft.com/office/drawing/2014/main" id="{09C282DA-E93F-F513-D9B5-F13D5D11B1A4}"/>
                </a:ext>
              </a:extLst>
            </p:cNvPr>
            <p:cNvSpPr/>
            <p:nvPr/>
          </p:nvSpPr>
          <p:spPr>
            <a:xfrm>
              <a:off x="0" y="0"/>
              <a:ext cx="812800" cy="812800"/>
            </a:xfrm>
            <a:custGeom>
              <a:avLst/>
              <a:gdLst/>
              <a:ahLst/>
              <a:cxnLst/>
              <a:rect l="l" t="t" r="r" b="b"/>
              <a:pathLst>
                <a:path w="812800" h="812800">
                  <a:moveTo>
                    <a:pt x="406400" y="0"/>
                  </a:moveTo>
                  <a:lnTo>
                    <a:pt x="812800" y="406400"/>
                  </a:lnTo>
                  <a:lnTo>
                    <a:pt x="406400" y="812800"/>
                  </a:lnTo>
                  <a:lnTo>
                    <a:pt x="0" y="406400"/>
                  </a:lnTo>
                  <a:lnTo>
                    <a:pt x="406400" y="0"/>
                  </a:lnTo>
                  <a:close/>
                </a:path>
              </a:pathLst>
            </a:custGeom>
            <a:solidFill>
              <a:srgbClr val="761515"/>
            </a:solidFill>
          </p:spPr>
        </p:sp>
        <p:sp>
          <p:nvSpPr>
            <p:cNvPr id="8" name="TextBox 8">
              <a:extLst>
                <a:ext uri="{FF2B5EF4-FFF2-40B4-BE49-F238E27FC236}">
                  <a16:creationId xmlns:a16="http://schemas.microsoft.com/office/drawing/2014/main" id="{2E9456B5-4D9F-48EA-A62E-E96D1D2D731F}"/>
                </a:ext>
              </a:extLst>
            </p:cNvPr>
            <p:cNvSpPr txBox="1"/>
            <p:nvPr/>
          </p:nvSpPr>
          <p:spPr>
            <a:xfrm>
              <a:off x="139700" y="101600"/>
              <a:ext cx="533400" cy="571500"/>
            </a:xfrm>
            <a:prstGeom prst="rect">
              <a:avLst/>
            </a:prstGeom>
          </p:spPr>
          <p:txBody>
            <a:bodyPr lIns="50800" tIns="50800" rIns="50800" bIns="50800" rtlCol="0" anchor="ctr"/>
            <a:lstStyle/>
            <a:p>
              <a:pPr algn="ctr">
                <a:lnSpc>
                  <a:spcPts val="2659"/>
                </a:lnSpc>
              </a:pPr>
              <a:endParaRPr/>
            </a:p>
          </p:txBody>
        </p:sp>
      </p:grpSp>
      <p:sp>
        <p:nvSpPr>
          <p:cNvPr id="9" name="Freeform 9">
            <a:extLst>
              <a:ext uri="{FF2B5EF4-FFF2-40B4-BE49-F238E27FC236}">
                <a16:creationId xmlns:a16="http://schemas.microsoft.com/office/drawing/2014/main" id="{F3EFB4BF-8952-ADB7-4721-82FBD154F726}"/>
              </a:ext>
            </a:extLst>
          </p:cNvPr>
          <p:cNvSpPr/>
          <p:nvPr/>
        </p:nvSpPr>
        <p:spPr>
          <a:xfrm flipH="1" flipV="1">
            <a:off x="11305698" y="0"/>
            <a:ext cx="6982301" cy="10398642"/>
          </a:xfrm>
          <a:custGeom>
            <a:avLst/>
            <a:gdLst/>
            <a:ahLst/>
            <a:cxnLst/>
            <a:rect l="l" t="t" r="r" b="b"/>
            <a:pathLst>
              <a:path w="6982301" h="10287000">
                <a:moveTo>
                  <a:pt x="6982301" y="10287000"/>
                </a:moveTo>
                <a:lnTo>
                  <a:pt x="0" y="10287000"/>
                </a:lnTo>
                <a:lnTo>
                  <a:pt x="0" y="0"/>
                </a:lnTo>
                <a:lnTo>
                  <a:pt x="6982301" y="0"/>
                </a:lnTo>
                <a:lnTo>
                  <a:pt x="6982301" y="102870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TextBox 13">
            <a:extLst>
              <a:ext uri="{FF2B5EF4-FFF2-40B4-BE49-F238E27FC236}">
                <a16:creationId xmlns:a16="http://schemas.microsoft.com/office/drawing/2014/main" id="{A8D88435-3490-7AB7-26F3-F0AE2544AC1A}"/>
              </a:ext>
            </a:extLst>
          </p:cNvPr>
          <p:cNvSpPr txBox="1"/>
          <p:nvPr/>
        </p:nvSpPr>
        <p:spPr>
          <a:xfrm>
            <a:off x="2716380" y="1466171"/>
            <a:ext cx="7442200" cy="738664"/>
          </a:xfrm>
          <a:prstGeom prst="rect">
            <a:avLst/>
          </a:prstGeom>
        </p:spPr>
        <p:txBody>
          <a:bodyPr wrap="square" lIns="0" tIns="0" rIns="0" bIns="0" rtlCol="0" anchor="t">
            <a:spAutoFit/>
          </a:bodyPr>
          <a:lstStyle/>
          <a:p>
            <a:pPr algn="ctr">
              <a:spcBef>
                <a:spcPts val="1200"/>
              </a:spcBef>
            </a:pPr>
            <a:r>
              <a:rPr lang="en-US" sz="4800" b="1" dirty="0">
                <a:solidFill>
                  <a:srgbClr val="000000"/>
                </a:solidFill>
                <a:latin typeface="Montaser Arabic Bold"/>
                <a:ea typeface="Montaser Arabic Bold"/>
                <a:cs typeface="Montaser Arabic Bold"/>
                <a:sym typeface="Montaser Arabic Bold"/>
              </a:rPr>
              <a:t>Appointment Display</a:t>
            </a:r>
          </a:p>
        </p:txBody>
      </p:sp>
      <p:sp>
        <p:nvSpPr>
          <p:cNvPr id="14" name="TextBox 14">
            <a:extLst>
              <a:ext uri="{FF2B5EF4-FFF2-40B4-BE49-F238E27FC236}">
                <a16:creationId xmlns:a16="http://schemas.microsoft.com/office/drawing/2014/main" id="{C9F0720A-C1C2-D081-44B6-96E6E4B9A5A8}"/>
              </a:ext>
            </a:extLst>
          </p:cNvPr>
          <p:cNvSpPr txBox="1"/>
          <p:nvPr/>
        </p:nvSpPr>
        <p:spPr>
          <a:xfrm>
            <a:off x="1876493" y="3162300"/>
            <a:ext cx="9121974" cy="4339650"/>
          </a:xfrm>
          <a:prstGeom prst="rect">
            <a:avLst/>
          </a:prstGeom>
        </p:spPr>
        <p:txBody>
          <a:bodyPr wrap="square" lIns="0" tIns="0" rIns="0" bIns="0" rtlCol="0" anchor="t">
            <a:spAutoFit/>
          </a:bodyPr>
          <a:lstStyle/>
          <a:p>
            <a:pPr>
              <a:spcBef>
                <a:spcPts val="1200"/>
              </a:spcBef>
            </a:pPr>
            <a:r>
              <a:rPr lang="en-US" sz="2800" b="1" dirty="0">
                <a:latin typeface="Arimo" panose="020B0604020202020204" charset="0"/>
                <a:ea typeface="Arimo" panose="020B0604020202020204" charset="0"/>
                <a:cs typeface="Arimo" panose="020B0604020202020204" charset="0"/>
              </a:rPr>
              <a:t>Change the look of upcoming appointments for both students and staff.</a:t>
            </a:r>
          </a:p>
          <a:p>
            <a:pPr marL="457200" indent="-457200">
              <a:spcBef>
                <a:spcPts val="1200"/>
              </a:spcBef>
              <a:buFont typeface="Arial" panose="020B0604020202020204" pitchFamily="34" charset="0"/>
              <a:buChar char="•"/>
            </a:pPr>
            <a:r>
              <a:rPr lang="en-US" sz="2800" dirty="0">
                <a:latin typeface="Arimo" panose="020B0604020202020204" charset="0"/>
                <a:ea typeface="Arimo" panose="020B0604020202020204" charset="0"/>
                <a:cs typeface="Arimo" panose="020B0604020202020204" charset="0"/>
              </a:rPr>
              <a:t>Utilize Twig and HTML to change the look and contents of the field.</a:t>
            </a:r>
          </a:p>
          <a:p>
            <a:pPr marL="457200" indent="-457200">
              <a:spcBef>
                <a:spcPts val="1200"/>
              </a:spcBef>
              <a:buFont typeface="Arial" panose="020B0604020202020204" pitchFamily="34" charset="0"/>
              <a:buChar char="•"/>
            </a:pPr>
            <a:r>
              <a:rPr lang="en-US" sz="2800" dirty="0">
                <a:latin typeface="Arimo" panose="020B0604020202020204" charset="0"/>
                <a:ea typeface="Arimo" panose="020B0604020202020204" charset="0"/>
                <a:cs typeface="Arimo" panose="020B0604020202020204" charset="0"/>
              </a:rPr>
              <a:t>Ensure that only the necessary information is visible to students and staff.</a:t>
            </a:r>
          </a:p>
          <a:p>
            <a:pPr marL="457200" indent="-457200">
              <a:spcBef>
                <a:spcPts val="1200"/>
              </a:spcBef>
              <a:buFont typeface="Arial" panose="020B0604020202020204" pitchFamily="34" charset="0"/>
              <a:buChar char="•"/>
            </a:pPr>
            <a:r>
              <a:rPr lang="en-US" sz="2800" dirty="0">
                <a:latin typeface="Arimo" panose="020B0604020202020204" charset="0"/>
                <a:ea typeface="Arimo" panose="020B0604020202020204" charset="0"/>
                <a:cs typeface="Arimo" panose="020B0604020202020204" charset="0"/>
              </a:rPr>
              <a:t>Further personalize your Trac System to make upcoming appointments streamlined for your use-case.</a:t>
            </a:r>
          </a:p>
        </p:txBody>
      </p:sp>
      <p:sp>
        <p:nvSpPr>
          <p:cNvPr id="16" name="Freeform 16">
            <a:extLst>
              <a:ext uri="{FF2B5EF4-FFF2-40B4-BE49-F238E27FC236}">
                <a16:creationId xmlns:a16="http://schemas.microsoft.com/office/drawing/2014/main" id="{B4E798D4-4023-919F-994F-9EB14D709AFD}"/>
              </a:ext>
            </a:extLst>
          </p:cNvPr>
          <p:cNvSpPr/>
          <p:nvPr/>
        </p:nvSpPr>
        <p:spPr>
          <a:xfrm>
            <a:off x="127591" y="148818"/>
            <a:ext cx="1166384" cy="1317283"/>
          </a:xfrm>
          <a:custGeom>
            <a:avLst/>
            <a:gdLst/>
            <a:ahLst/>
            <a:cxnLst/>
            <a:rect l="l" t="t" r="r" b="b"/>
            <a:pathLst>
              <a:path w="1166384" h="1317283">
                <a:moveTo>
                  <a:pt x="0" y="0"/>
                </a:moveTo>
                <a:lnTo>
                  <a:pt x="1166384" y="0"/>
                </a:lnTo>
                <a:lnTo>
                  <a:pt x="1166384" y="1317282"/>
                </a:lnTo>
                <a:lnTo>
                  <a:pt x="0" y="1317282"/>
                </a:lnTo>
                <a:lnTo>
                  <a:pt x="0" y="0"/>
                </a:lnTo>
                <a:close/>
              </a:path>
            </a:pathLst>
          </a:custGeom>
          <a:blipFill>
            <a:blip r:embed="rId4"/>
            <a:stretch>
              <a:fillRect/>
            </a:stretch>
          </a:blipFill>
        </p:spPr>
      </p:sp>
      <p:pic>
        <p:nvPicPr>
          <p:cNvPr id="12" name="Picture 11" descr="A screenshot of a cell phone&#10;&#10;AI-generated content may be incorrect.">
            <a:extLst>
              <a:ext uri="{FF2B5EF4-FFF2-40B4-BE49-F238E27FC236}">
                <a16:creationId xmlns:a16="http://schemas.microsoft.com/office/drawing/2014/main" id="{0A027556-1D96-8B92-9D5D-D4CAB47154DA}"/>
              </a:ext>
            </a:extLst>
          </p:cNvPr>
          <p:cNvPicPr>
            <a:picLocks noChangeAspect="1"/>
          </p:cNvPicPr>
          <p:nvPr/>
        </p:nvPicPr>
        <p:blipFill>
          <a:blip r:embed="rId5"/>
          <a:stretch>
            <a:fillRect/>
          </a:stretch>
        </p:blipFill>
        <p:spPr>
          <a:xfrm>
            <a:off x="11734800" y="567631"/>
            <a:ext cx="6514832" cy="88952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318411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779</Words>
  <Application>Microsoft Office PowerPoint</Application>
  <PresentationFormat>Custom</PresentationFormat>
  <Paragraphs>88</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Arimo Bold</vt:lpstr>
      <vt:lpstr>Arial</vt:lpstr>
      <vt:lpstr>Montaser Arabic Bold</vt:lpstr>
      <vt:lpstr>Arimo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You Enter</vt:lpstr>
      <vt:lpstr>What You Enter</vt:lpstr>
      <vt:lpstr>What You Enter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TracCloud PowerPoint Slides</dc:title>
  <dc:creator>Erick S. Martinez</dc:creator>
  <cp:lastModifiedBy>Erick S. Martinez</cp:lastModifiedBy>
  <cp:revision>6</cp:revision>
  <dcterms:created xsi:type="dcterms:W3CDTF">2006-08-16T00:00:00Z</dcterms:created>
  <dcterms:modified xsi:type="dcterms:W3CDTF">2026-02-23T16:22:50Z</dcterms:modified>
  <dc:identifier>DAG79t2QV08</dc:identifier>
</cp:coreProperties>
</file>