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7" r:id="rId2"/>
    <p:sldId id="281" r:id="rId3"/>
    <p:sldId id="267" r:id="rId4"/>
    <p:sldId id="279" r:id="rId5"/>
    <p:sldId id="280" r:id="rId6"/>
    <p:sldId id="278" r:id="rId7"/>
    <p:sldId id="283" r:id="rId8"/>
    <p:sldId id="282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182B"/>
    <a:srgbClr val="6102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14" autoAdjust="0"/>
  </p:normalViewPr>
  <p:slideViewPr>
    <p:cSldViewPr snapToGrid="0">
      <p:cViewPr varScale="1">
        <p:scale>
          <a:sx n="120" d="100"/>
          <a:sy n="120" d="100"/>
        </p:scale>
        <p:origin x="1326" y="84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99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D71D7-55AC-46BD-81B3-09AB2F9EFBD8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0BD58-3BFF-4EAF-BB8B-AC67FE801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94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9424F-BB59-4F4E-9822-4CA3E770FFD2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22CDD-9D6C-4F63-9EC2-648226624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2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86FCB2E6-13B1-4DDB-82FB-07C0E23B0A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6505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2606040"/>
            <a:ext cx="7543800" cy="274320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800">
                <a:solidFill>
                  <a:schemeClr val="tx1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5360437"/>
            <a:ext cx="7543800" cy="36576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cap="all" baseline="0">
                <a:solidFill>
                  <a:schemeClr val="accent1">
                    <a:lumMod val="75000"/>
                  </a:schemeClr>
                </a:solidFill>
                <a:effectLst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1F0EBC-43C2-4BC4-B20D-8569343E633D}"/>
              </a:ext>
            </a:extLst>
          </p:cNvPr>
          <p:cNvSpPr/>
          <p:nvPr userDrawn="1"/>
        </p:nvSpPr>
        <p:spPr>
          <a:xfrm>
            <a:off x="-2504" y="6403451"/>
            <a:ext cx="9146505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2623752-102A-438E-ADC6-A2BC88FDD0EF}"/>
              </a:ext>
            </a:extLst>
          </p:cNvPr>
          <p:cNvSpPr txBox="1"/>
          <p:nvPr userDrawn="1"/>
        </p:nvSpPr>
        <p:spPr>
          <a:xfrm>
            <a:off x="2284165" y="6448859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2EC44B-2118-CC75-3F48-1A08998088F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36" y="171664"/>
            <a:ext cx="2284165" cy="58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5783778" y="0"/>
            <a:ext cx="34289" cy="641946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A94C6F9D-FC5A-498A-B901-481556FEC8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521"/>
          <a:stretch/>
        </p:blipFill>
        <p:spPr>
          <a:xfrm rot="16200000">
            <a:off x="4055463" y="1769460"/>
            <a:ext cx="6858003" cy="3319075"/>
          </a:xfrm>
          <a:prstGeom prst="rect">
            <a:avLst/>
          </a:prstGeom>
        </p:spPr>
      </p:pic>
      <p:pic>
        <p:nvPicPr>
          <p:cNvPr id="12" name="Picture 11" descr="Background pattern&#10;&#10;Description automatically generated">
            <a:extLst>
              <a:ext uri="{FF2B5EF4-FFF2-40B4-BE49-F238E27FC236}">
                <a16:creationId xmlns:a16="http://schemas.microsoft.com/office/drawing/2014/main" id="{CB876029-D515-4B7E-8C33-E0E9003D93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9" t="30505" r="50013"/>
          <a:stretch/>
        </p:blipFill>
        <p:spPr>
          <a:xfrm>
            <a:off x="0" y="1325880"/>
            <a:ext cx="5143500" cy="42375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0" y="2514600"/>
            <a:ext cx="2606040" cy="1600200"/>
          </a:xfrm>
        </p:spPr>
        <p:txBody>
          <a:bodyPr anchor="b"/>
          <a:lstStyle>
            <a:lvl1pPr>
              <a:defRPr sz="3200">
                <a:solidFill>
                  <a:srgbClr val="61021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1357194"/>
            <a:ext cx="5143500" cy="4206240"/>
          </a:xfr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0" y="4343400"/>
            <a:ext cx="2606040" cy="1188720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B0AB30-AE7D-47EB-89F9-4F54E6C4CDBB}"/>
              </a:ext>
            </a:extLst>
          </p:cNvPr>
          <p:cNvSpPr/>
          <p:nvPr userDrawn="1"/>
        </p:nvSpPr>
        <p:spPr>
          <a:xfrm>
            <a:off x="0" y="6399334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57EF9E-69B1-466E-BD71-B44ADB916D02}"/>
              </a:ext>
            </a:extLst>
          </p:cNvPr>
          <p:cNvSpPr txBox="1"/>
          <p:nvPr userDrawn="1"/>
        </p:nvSpPr>
        <p:spPr>
          <a:xfrm>
            <a:off x="2285418" y="6444742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0B12-F9DE-47EF-A076-CF602073F1B2}" type="datetime1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AE0E668-81E3-320F-59AB-209C9EBF9EA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36" y="171664"/>
            <a:ext cx="2284165" cy="58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2EE9-AF66-483C-961F-59B9F002993E}" type="datetime1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631769"/>
            <a:ext cx="1028700" cy="53118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50" y="631769"/>
            <a:ext cx="5897880" cy="53118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EAFD5-7FA3-40FB-875B-457FB46B25A4}" type="datetime1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856CF-A2C3-4B88-A8BC-452BADF6F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98244-2B77-4D09-9C3D-1A0EEDF6D59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8B93266-8FB4-430B-8AE3-3A53F50E1A0B}" type="datetime1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DB71F9-FFFE-4BC0-A214-72A3A26EF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34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0F0BC49B-3998-44C0-9D88-5D5C069F72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1" y="760330"/>
            <a:ext cx="9144001" cy="609767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29CC3FA-0A27-4400-B034-DD39E2B4795E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D63E2-E931-4653-BB33-A910E07D11B2}" type="datetime1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B2AEC1-F517-4748-99D4-1C188608040B}"/>
              </a:ext>
            </a:extLst>
          </p:cNvPr>
          <p:cNvSpPr txBox="1"/>
          <p:nvPr userDrawn="1"/>
        </p:nvSpPr>
        <p:spPr>
          <a:xfrm>
            <a:off x="2285418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4594133B-E342-44C7-B5D7-EB0C787004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1909" y="758899"/>
            <a:ext cx="9144001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1565829"/>
            <a:ext cx="4457700" cy="41148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5400">
                <a:solidFill>
                  <a:srgbClr val="8D182B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1" y="5682346"/>
            <a:ext cx="4457700" cy="41054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00" b="1" cap="all" baseline="0"/>
            </a:lvl1pPr>
            <a:lvl2pPr marL="457189" indent="0">
              <a:buNone/>
              <a:defRPr sz="2000"/>
            </a:lvl2pPr>
            <a:lvl3pPr marL="914377" indent="0">
              <a:buNone/>
              <a:defRPr sz="18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5780313" y="0"/>
            <a:ext cx="39240" cy="639785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A590BD77-AD8E-4C7B-8932-DBABE03205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-21"/>
          <a:stretch/>
        </p:blipFill>
        <p:spPr>
          <a:xfrm rot="16200000">
            <a:off x="4053734" y="1767731"/>
            <a:ext cx="6857999" cy="332253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664CAA88-498D-45D8-9BC7-9979FD1415A0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/>
              <a:t>2025 Annual TracCloud Conference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3BFF40-A143-3806-DE78-1E1B1848678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36" y="171664"/>
            <a:ext cx="2284165" cy="58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32B97CE-9014-47FA-9469-102A9DB9F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71550" y="6419462"/>
            <a:ext cx="3886200" cy="4385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1F43-559A-4B47-A959-EFB6142CA3A9}" type="datetime1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32B97CE-9014-47FA-9469-102A9DB9F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1220FC6-88A2-4EEE-991B-2F110AF12BF6}"/>
              </a:ext>
            </a:extLst>
          </p:cNvPr>
          <p:cNvSpPr/>
          <p:nvPr userDrawn="1"/>
        </p:nvSpPr>
        <p:spPr>
          <a:xfrm>
            <a:off x="2504" y="6405709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1F43-559A-4B47-A959-EFB6142CA3A9}" type="datetime1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E0E989-A902-4F7D-BA2A-FA111A97C9B3}"/>
              </a:ext>
            </a:extLst>
          </p:cNvPr>
          <p:cNvSpPr txBox="1"/>
          <p:nvPr userDrawn="1"/>
        </p:nvSpPr>
        <p:spPr>
          <a:xfrm>
            <a:off x="2342566" y="6451117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</p:spTree>
    <p:extLst>
      <p:ext uri="{BB962C8B-B14F-4D97-AF65-F5344CB8AC3E}">
        <p14:creationId xmlns:p14="http://schemas.microsoft.com/office/powerpoint/2010/main" val="258140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1E24CFC4-405A-467D-9E08-5C4DFC7F3C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EC7611E-B2FF-465A-8615-50CBE22E862F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28800"/>
            <a:ext cx="3545586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 cap="all" baseline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2470151"/>
            <a:ext cx="3545586" cy="34734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5721" y="1828800"/>
            <a:ext cx="3545586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 cap="all" baseline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6864" y="2470151"/>
            <a:ext cx="3545586" cy="34734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1AED-24AE-4AC7-940D-F7106D2788A3}" type="datetime1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97B8FA-C7AA-421D-AF26-F166BBAB36A8}"/>
              </a:ext>
            </a:extLst>
          </p:cNvPr>
          <p:cNvSpPr txBox="1"/>
          <p:nvPr userDrawn="1"/>
        </p:nvSpPr>
        <p:spPr>
          <a:xfrm>
            <a:off x="2339139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FD541279-8A3B-417F-B843-F755CAAF39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EBB8236-4E86-4536-B303-53C7F60B64DE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5771-5E10-4A19-AB0E-909293152332}" type="datetime1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6F40C0-994F-49A0-A51F-15027EC1DE1E}"/>
              </a:ext>
            </a:extLst>
          </p:cNvPr>
          <p:cNvSpPr txBox="1"/>
          <p:nvPr userDrawn="1"/>
        </p:nvSpPr>
        <p:spPr>
          <a:xfrm>
            <a:off x="2282913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BA8BDA1-2913-451D-A921-1354C1504763}"/>
              </a:ext>
            </a:extLst>
          </p:cNvPr>
          <p:cNvSpPr/>
          <p:nvPr userDrawn="1"/>
        </p:nvSpPr>
        <p:spPr>
          <a:xfrm>
            <a:off x="0" y="6428290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06FD5-B03F-45D5-A178-114C548C0032}" type="datetime1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AA0B3F-7E55-46D7-98A7-9074B9F11702}"/>
              </a:ext>
            </a:extLst>
          </p:cNvPr>
          <p:cNvSpPr txBox="1"/>
          <p:nvPr userDrawn="1"/>
        </p:nvSpPr>
        <p:spPr>
          <a:xfrm>
            <a:off x="2285418" y="6473698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C59724-5F19-F47E-17D8-D8D21406A9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36" y="171664"/>
            <a:ext cx="2284165" cy="58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BBF16F1B-6D74-4B8E-A030-6A5F72631C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521"/>
          <a:stretch/>
        </p:blipFill>
        <p:spPr>
          <a:xfrm rot="16200000">
            <a:off x="4097448" y="1727472"/>
            <a:ext cx="6774030" cy="331907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ABE2AC4-3A1F-4C1F-B13B-47350FC056EB}"/>
              </a:ext>
            </a:extLst>
          </p:cNvPr>
          <p:cNvSpPr/>
          <p:nvPr userDrawn="1"/>
        </p:nvSpPr>
        <p:spPr>
          <a:xfrm>
            <a:off x="1" y="6397852"/>
            <a:ext cx="9158114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5783777" y="0"/>
            <a:ext cx="41148" cy="639785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1" y="2514600"/>
            <a:ext cx="2606040" cy="1600200"/>
          </a:xfrm>
        </p:spPr>
        <p:txBody>
          <a:bodyPr anchor="b"/>
          <a:lstStyle>
            <a:lvl1pPr>
              <a:defRPr sz="3200"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727" y="685800"/>
            <a:ext cx="459486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0" y="4343400"/>
            <a:ext cx="2606040" cy="1188720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12C0-B102-441D-AA86-2C80DFA84E68}" type="datetime1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841F374-095E-4234-9DE9-5A1F5AEB81DB}"/>
              </a:ext>
            </a:extLst>
          </p:cNvPr>
          <p:cNvSpPr txBox="1"/>
          <p:nvPr userDrawn="1"/>
        </p:nvSpPr>
        <p:spPr>
          <a:xfrm>
            <a:off x="2281919" y="6438838"/>
            <a:ext cx="45801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9F8B60F-267B-AFA5-AF4E-D04F30E72D5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36" y="171664"/>
            <a:ext cx="2284165" cy="58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A858A82F-6FAE-4624-8CBA-79CF916EF0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2505" y="760330"/>
            <a:ext cx="9144001" cy="609767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AFFE69-30DE-4A76-A6C9-08432CE91D30}"/>
              </a:ext>
            </a:extLst>
          </p:cNvPr>
          <p:cNvSpPr/>
          <p:nvPr userDrawn="1"/>
        </p:nvSpPr>
        <p:spPr>
          <a:xfrm>
            <a:off x="2504" y="6408657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2025 Annual TracCloud Conference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550" y="546100"/>
            <a:ext cx="7200900" cy="9779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28800"/>
            <a:ext cx="72009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7129" y="6419462"/>
            <a:ext cx="1013537" cy="23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C8B93266-8FB4-430B-8AE3-3A53F50E1A0B}" type="datetime1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48770" y="6419462"/>
            <a:ext cx="523681" cy="23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1D2970-86ED-C62A-75F1-95542766E714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36" y="171664"/>
            <a:ext cx="2284165" cy="58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200" b="1" kern="1200" cap="all" baseline="0">
          <a:solidFill>
            <a:srgbClr val="8D182B"/>
          </a:solidFill>
          <a:effectLst>
            <a:outerShdw blurRad="38100" dist="25400" dir="18900000" algn="bl" rotWithShape="0">
              <a:schemeClr val="bg1">
                <a:alpha val="8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74313" indent="-228594" algn="l" defTabSz="914377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45" indent="-228594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09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41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754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03067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77381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423099" indent="0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10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1746" y="1900363"/>
            <a:ext cx="6040507" cy="2236800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dirty="0">
                <a:solidFill>
                  <a:srgbClr val="8D182B"/>
                </a:solidFill>
              </a:rPr>
              <a:t>Asynchronous &amp; Group Availabilities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34080" y="4137162"/>
            <a:ext cx="2475837" cy="438580"/>
          </a:xfrm>
        </p:spPr>
        <p:txBody>
          <a:bodyPr anchor="ctr"/>
          <a:lstStyle/>
          <a:p>
            <a:pPr algn="ctr"/>
            <a:r>
              <a:rPr lang="en-US" dirty="0">
                <a:solidFill>
                  <a:srgbClr val="8D182B"/>
                </a:solidFill>
              </a:rPr>
              <a:t>Erick Martinez</a:t>
            </a:r>
          </a:p>
        </p:txBody>
      </p:sp>
    </p:spTree>
    <p:extLst>
      <p:ext uri="{BB962C8B-B14F-4D97-AF65-F5344CB8AC3E}">
        <p14:creationId xmlns:p14="http://schemas.microsoft.com/office/powerpoint/2010/main" val="35322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6F303-E07B-F63B-D392-4C70811EC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5142" y="914400"/>
            <a:ext cx="3393716" cy="609600"/>
          </a:xfrm>
        </p:spPr>
        <p:txBody>
          <a:bodyPr anchor="ctr"/>
          <a:lstStyle/>
          <a:p>
            <a:pPr algn="ctr"/>
            <a:r>
              <a:rPr lang="en-US" dirty="0"/>
              <a:t>What’s New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370B9-1625-F26E-7EBA-A1B4402D1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6142" y="1524000"/>
            <a:ext cx="5271715" cy="4114800"/>
          </a:xfrm>
        </p:spPr>
        <p:txBody>
          <a:bodyPr/>
          <a:lstStyle/>
          <a:p>
            <a:r>
              <a:rPr lang="en-US" dirty="0"/>
              <a:t>Prevent Students from re-opening concluded asynchronous appointments</a:t>
            </a:r>
          </a:p>
          <a:p>
            <a:r>
              <a:rPr lang="en-US" dirty="0"/>
              <a:t>Automated message sent at the start time of the asynchronous appointment</a:t>
            </a:r>
          </a:p>
          <a:p>
            <a:r>
              <a:rPr lang="en-US" dirty="0"/>
              <a:t>Choose your preferred phrasing for asynchronous appointments to display on the student and staff </a:t>
            </a:r>
            <a:r>
              <a:rPr lang="en-US"/>
              <a:t>dashboard.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61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4759" y="795130"/>
            <a:ext cx="6534481" cy="652007"/>
          </a:xfrm>
        </p:spPr>
        <p:txBody>
          <a:bodyPr anchor="ctr"/>
          <a:lstStyle/>
          <a:p>
            <a:pPr algn="ctr"/>
            <a:r>
              <a:rPr lang="en-US" dirty="0"/>
              <a:t>Asynchronous Availabilities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1828800"/>
            <a:ext cx="4333461" cy="3339548"/>
          </a:xfrm>
        </p:spPr>
        <p:txBody>
          <a:bodyPr/>
          <a:lstStyle/>
          <a:p>
            <a:r>
              <a:rPr lang="en-US" dirty="0"/>
              <a:t>What are Asynchronous Availabilities</a:t>
            </a:r>
          </a:p>
          <a:p>
            <a:r>
              <a:rPr lang="en-US" dirty="0"/>
              <a:t>Asynchronous Meeting Type must be activated in the Profile Preferences</a:t>
            </a:r>
          </a:p>
          <a:p>
            <a:r>
              <a:rPr lang="en-US" dirty="0"/>
              <a:t>Creating Asynchronous Availabilities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D9EA2C-D6AD-F3F3-B58F-082A29966F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9" y="1447137"/>
            <a:ext cx="3499281" cy="485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62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2900E-2C0B-3176-9D54-29D387CF6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903" y="914400"/>
            <a:ext cx="6908193" cy="673210"/>
          </a:xfrm>
        </p:spPr>
        <p:txBody>
          <a:bodyPr anchor="ctr"/>
          <a:lstStyle/>
          <a:p>
            <a:pPr algn="ctr"/>
            <a:r>
              <a:rPr lang="en-US" dirty="0"/>
              <a:t>Asynchronous 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4FE90-8213-51CF-70E4-41BFE2765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220" y="1587610"/>
            <a:ext cx="4444779" cy="4373217"/>
          </a:xfrm>
        </p:spPr>
        <p:txBody>
          <a:bodyPr>
            <a:normAutofit/>
          </a:bodyPr>
          <a:lstStyle/>
          <a:p>
            <a:r>
              <a:rPr lang="en-US" dirty="0"/>
              <a:t>Where to access and manage Asynchronous Appointments</a:t>
            </a:r>
          </a:p>
          <a:p>
            <a:r>
              <a:rPr lang="en-US" dirty="0"/>
              <a:t>Appointment Information and Messages</a:t>
            </a:r>
          </a:p>
          <a:p>
            <a:r>
              <a:rPr lang="en-US" dirty="0"/>
              <a:t>Student or Consultant can conclude the session at any time</a:t>
            </a:r>
          </a:p>
          <a:p>
            <a:r>
              <a:rPr lang="en-US" dirty="0"/>
              <a:t>Prevent Students from re-opening a concluded Asynchronous appointment</a:t>
            </a:r>
          </a:p>
          <a:p>
            <a:r>
              <a:rPr lang="en-US" dirty="0"/>
              <a:t>Students are provided the option of canceling a future Asynchronous Appointment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A37ABD-F23A-266B-4CDB-9AAB929CD1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9" y="2088541"/>
            <a:ext cx="4550203" cy="3371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48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6DD3A-F884-02BA-F3EA-0BE7BD74E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9281" y="914400"/>
            <a:ext cx="4745438" cy="609600"/>
          </a:xfrm>
        </p:spPr>
        <p:txBody>
          <a:bodyPr anchor="ctr"/>
          <a:lstStyle/>
          <a:p>
            <a:pPr algn="ctr"/>
            <a:r>
              <a:rPr lang="en-US" dirty="0"/>
              <a:t>Group Availabilities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2F759-D16F-B8A8-8DF7-D773849B7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1828800"/>
            <a:ext cx="4373217" cy="4114800"/>
          </a:xfrm>
        </p:spPr>
        <p:txBody>
          <a:bodyPr/>
          <a:lstStyle/>
          <a:p>
            <a:r>
              <a:rPr lang="en-US" dirty="0"/>
              <a:t>Group Slot Restriction determines what subject students can book for compared to the first student’s selection.</a:t>
            </a:r>
          </a:p>
          <a:p>
            <a:r>
              <a:rPr lang="en-US" dirty="0"/>
              <a:t>Group availabilities offering both in-person and online meeting types, can allow the first student who books the appointment to choose the session’s modality for everyone else.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6119FEC-900C-35A7-F94A-A6EF74CE55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0827" y="1828800"/>
            <a:ext cx="3627783" cy="4353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90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0D833-6699-BAA2-0788-41AD11816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1775" y="914400"/>
            <a:ext cx="3600450" cy="736821"/>
          </a:xfrm>
        </p:spPr>
        <p:txBody>
          <a:bodyPr anchor="ctr"/>
          <a:lstStyle/>
          <a:p>
            <a:pPr algn="ctr"/>
            <a:r>
              <a:rPr lang="en-US" dirty="0"/>
              <a:t>Group Roster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6D379-56B1-AA81-ABFA-7378B901B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490" y="1828800"/>
            <a:ext cx="4325510" cy="4114800"/>
          </a:xfrm>
        </p:spPr>
        <p:txBody>
          <a:bodyPr/>
          <a:lstStyle/>
          <a:p>
            <a:r>
              <a:rPr lang="en-US" dirty="0"/>
              <a:t>Reserved for Group Availabilities only</a:t>
            </a:r>
          </a:p>
          <a:p>
            <a:r>
              <a:rPr lang="en-US" dirty="0"/>
              <a:t>Manage Group Appointments before and after the session</a:t>
            </a:r>
          </a:p>
          <a:p>
            <a:r>
              <a:rPr lang="en-US" dirty="0"/>
              <a:t>Lock Group Roster to reserve slots or limit appointments for focused attention.</a:t>
            </a:r>
          </a:p>
          <a:p>
            <a:r>
              <a:rPr lang="en-US" dirty="0"/>
              <a:t>Add notes to the Visit Records for Students who attended the appointment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196841-2667-13DD-0AA4-17FE5C8AE7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828800"/>
            <a:ext cx="4539558" cy="3876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7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D908D-B849-A3A3-ACB5-19D7721B5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7569" y="914400"/>
            <a:ext cx="4308862" cy="768626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3000" dirty="0"/>
              <a:t>Group Appointment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04BD4-1F98-C22E-3437-D574379EB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685" y="1828800"/>
            <a:ext cx="4357315" cy="4114800"/>
          </a:xfrm>
        </p:spPr>
        <p:txBody>
          <a:bodyPr/>
          <a:lstStyle/>
          <a:p>
            <a:r>
              <a:rPr lang="en-US" dirty="0"/>
              <a:t>Schedule Appointments directly from the Group Roster</a:t>
            </a:r>
          </a:p>
          <a:p>
            <a:r>
              <a:rPr lang="en-US" dirty="0"/>
              <a:t>Log students in/out for there Visit from the Staff Schedule</a:t>
            </a:r>
          </a:p>
          <a:p>
            <a:r>
              <a:rPr lang="en-US" dirty="0"/>
              <a:t>Email students directly from the Group Roster. Emails can be sent to all students, based on appointment status, or to selected students.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7F8D4B-841C-5C19-32A9-3ACEA0ADB3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828800"/>
            <a:ext cx="4341863" cy="3673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29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27BC2-B36B-EE77-A62E-D09B023F6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8248" y="914400"/>
            <a:ext cx="6367504" cy="720918"/>
          </a:xfrm>
        </p:spPr>
        <p:txBody>
          <a:bodyPr anchor="ctr"/>
          <a:lstStyle/>
          <a:p>
            <a:pPr algn="ctr"/>
            <a:r>
              <a:rPr lang="en-US" dirty="0"/>
              <a:t>Group Roster “Add Multiple”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22A1E-36FF-1E92-A006-AA2BA2114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637" y="1828800"/>
            <a:ext cx="4349363" cy="4114800"/>
          </a:xfrm>
        </p:spPr>
        <p:txBody>
          <a:bodyPr/>
          <a:lstStyle/>
          <a:p>
            <a:r>
              <a:rPr lang="en-US" dirty="0"/>
              <a:t>Add students to the Group Availability as a batch process</a:t>
            </a:r>
          </a:p>
          <a:p>
            <a:r>
              <a:rPr lang="en-US" dirty="0"/>
              <a:t>Search for Students Enrolled in specific courses.</a:t>
            </a:r>
          </a:p>
          <a:p>
            <a:r>
              <a:rPr lang="en-US" dirty="0"/>
              <a:t>Filter/Find Students based on the chosen ID field.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835078-10DF-1C96-A033-F64CA0E9DB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828800"/>
            <a:ext cx="4416950" cy="441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022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292" y="818982"/>
            <a:ext cx="4689779" cy="609601"/>
          </a:xfrm>
        </p:spPr>
        <p:txBody>
          <a:bodyPr anchor="ctr"/>
          <a:lstStyle/>
          <a:p>
            <a:pPr algn="ctr"/>
            <a:r>
              <a:rPr lang="en-US" dirty="0" err="1"/>
              <a:t>TracCloud</a:t>
            </a:r>
            <a:r>
              <a:rPr lang="en-US" dirty="0"/>
              <a:t> Modules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4029" y="1834705"/>
            <a:ext cx="2640628" cy="490275"/>
          </a:xfrm>
        </p:spPr>
        <p:txBody>
          <a:bodyPr/>
          <a:lstStyle/>
          <a:p>
            <a:pPr algn="ctr"/>
            <a:r>
              <a:rPr lang="en-US" dirty="0" err="1"/>
              <a:t>SurveyTrac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2470151"/>
            <a:ext cx="3545586" cy="2506890"/>
          </a:xfrm>
        </p:spPr>
        <p:txBody>
          <a:bodyPr anchor="ctr">
            <a:normAutofit/>
          </a:bodyPr>
          <a:lstStyle/>
          <a:p>
            <a:r>
              <a:rPr lang="en-US" dirty="0"/>
              <a:t>Provides the option to send a Survey/Quiz to student directly from the Group Roster</a:t>
            </a:r>
          </a:p>
          <a:p>
            <a:r>
              <a:rPr lang="en-US" dirty="0"/>
              <a:t>Based on </a:t>
            </a:r>
            <a:r>
              <a:rPr lang="en-US" dirty="0" err="1"/>
              <a:t>SurveyTrac</a:t>
            </a:r>
            <a:r>
              <a:rPr lang="en-US" dirty="0"/>
              <a:t> and Scheduling Access in Group Permissions.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31523" y="1836751"/>
            <a:ext cx="2581540" cy="490275"/>
          </a:xfrm>
        </p:spPr>
        <p:txBody>
          <a:bodyPr/>
          <a:lstStyle/>
          <a:p>
            <a:pPr algn="ctr"/>
            <a:r>
              <a:rPr lang="en-US" dirty="0" err="1"/>
              <a:t>TextAlerts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9499" y="2470151"/>
            <a:ext cx="3545586" cy="2363765"/>
          </a:xfrm>
        </p:spPr>
        <p:txBody>
          <a:bodyPr anchor="ctr">
            <a:normAutofit/>
          </a:bodyPr>
          <a:lstStyle/>
          <a:p>
            <a:r>
              <a:rPr lang="en-US" dirty="0"/>
              <a:t>Adds option to send SMS to students from the Group Roster.</a:t>
            </a:r>
          </a:p>
          <a:p>
            <a:r>
              <a:rPr lang="en-US" dirty="0"/>
              <a:t>Students must opt in to receive SMS Alerts, and have a cell phone number listed on their Student record.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63235A-1C27-53FA-167A-4472FDA74B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7455" y="4977041"/>
            <a:ext cx="3869673" cy="11096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EB7411F-0289-21A8-688C-6A20728EF1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40" y="5267382"/>
            <a:ext cx="3477206" cy="529002"/>
          </a:xfrm>
          <a:prstGeom prst="rect">
            <a:avLst/>
          </a:prstGeom>
          <a:ln w="3175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114670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d Line Business 16x9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red line presentation (widescreen).potx" id="{8018D45A-0B59-4186-B046-1FF8092889B6}" vid="{86C2525B-C90B-4FD6-8D61-5E85FA833A06}"/>
    </a:ext>
  </a:extLst>
</a:theme>
</file>

<file path=ppt/theme/theme2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red line presentation (widescreen)</Template>
  <TotalTime>578</TotalTime>
  <Words>336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Cambria</vt:lpstr>
      <vt:lpstr>Red Line Business 16x9</vt:lpstr>
      <vt:lpstr>Asynchronous &amp; Group Availabilities</vt:lpstr>
      <vt:lpstr>What’s New</vt:lpstr>
      <vt:lpstr>Asynchronous Availabilities</vt:lpstr>
      <vt:lpstr>Asynchronous communications</vt:lpstr>
      <vt:lpstr>Group Availabilities</vt:lpstr>
      <vt:lpstr>Group Roster</vt:lpstr>
      <vt:lpstr>Group Appointment Management</vt:lpstr>
      <vt:lpstr>Group Roster “Add Multiple”</vt:lpstr>
      <vt:lpstr>TracCloud Modules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iliana visser</dc:creator>
  <cp:lastModifiedBy>Erick S. Martinez</cp:lastModifiedBy>
  <cp:revision>28</cp:revision>
  <dcterms:created xsi:type="dcterms:W3CDTF">2021-11-08T16:00:51Z</dcterms:created>
  <dcterms:modified xsi:type="dcterms:W3CDTF">2025-03-24T22:29:54Z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