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7" r:id="rId2"/>
    <p:sldId id="271" r:id="rId3"/>
    <p:sldId id="279" r:id="rId4"/>
    <p:sldId id="281" r:id="rId5"/>
    <p:sldId id="280" r:id="rId6"/>
    <p:sldId id="278" r:id="rId7"/>
    <p:sldId id="282" r:id="rId8"/>
    <p:sldId id="283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dan Murray" initials="AM" lastIdx="1" clrIdx="0">
    <p:extLst>
      <p:ext uri="{19B8F6BF-5375-455C-9EA6-DF929625EA0E}">
        <p15:presenceInfo xmlns:p15="http://schemas.microsoft.com/office/powerpoint/2012/main" userId="S-1-5-21-3055348637-1452850636-1318109569-9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20" d="100"/>
          <a:sy n="120" d="100"/>
        </p:scale>
        <p:origin x="1164" y="5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5659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40850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iki.go-redrock.com/index.php/TracCloudGuideProfilePrefsTwig" TargetMode="External"/><Relationship Id="rId4" Type="http://schemas.openxmlformats.org/officeDocument/2006/relationships/hyperlink" Target="https://wiki.go-redrock.com/index.php/TracCloudGuideProfilePrefsTwig#Tag_Lis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o-redrock.com/index.php/TracCloudGuideProfilePrefsEmails#Select_an_email_type_below_to_learn_more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go-redrock.com/index.php/TracCloudWhatsNew2022-01-06_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-redrock.com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iki.go-redrock.com/index.php/TracCloudGuideProfilePrefsTwi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o-redrock.com/index.php/TracCloudGuideGlobalDocs#Uploading_and_Viewing_Documents_in_Appointments" TargetMode="External"/><Relationship Id="rId2" Type="http://schemas.openxmlformats.org/officeDocument/2006/relationships/hyperlink" Target="https://wiki.go-redrock.com/index.php/TracCloudGuideGlobalTempl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go-redrock.com/index.php/TracCloudGuideGlobalNotification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@go-redrock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058" y="777666"/>
            <a:ext cx="7285881" cy="22160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Communicating with users by</a:t>
            </a:r>
            <a:br>
              <a:rPr lang="en-US" sz="5400" dirty="0"/>
            </a:br>
            <a:r>
              <a:rPr lang="en-US" sz="5400" dirty="0"/>
              <a:t>email or text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78AAC63-5824-4756-AD4B-24E0A7A7C702}"/>
              </a:ext>
            </a:extLst>
          </p:cNvPr>
          <p:cNvSpPr txBox="1">
            <a:spLocks/>
          </p:cNvSpPr>
          <p:nvPr/>
        </p:nvSpPr>
        <p:spPr>
          <a:xfrm>
            <a:off x="800100" y="2993666"/>
            <a:ext cx="7543800" cy="791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b="1" kern="1200" cap="all" baseline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Confirmations, cancellations, notifications and more over email and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912A7A-39D1-56C7-8DBB-F602EE8B0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4" y="3784821"/>
            <a:ext cx="7744571" cy="1997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47844"/>
            <a:ext cx="4457700" cy="813980"/>
          </a:xfrm>
        </p:spPr>
        <p:txBody>
          <a:bodyPr/>
          <a:lstStyle/>
          <a:p>
            <a:r>
              <a:rPr lang="en-US" dirty="0"/>
              <a:t>emails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661825"/>
            <a:ext cx="4457700" cy="43731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Customizing your automated traccloud emails with twig and 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88E56-ED68-4CEA-9559-1CCD14EDF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 l="8625" t="4867" r="8343" b="7596"/>
          <a:stretch/>
        </p:blipFill>
        <p:spPr>
          <a:xfrm>
            <a:off x="5820355" y="0"/>
            <a:ext cx="3323645" cy="6392850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71686D8-87F5-4B0D-8305-612942A65F30}"/>
              </a:ext>
            </a:extLst>
          </p:cNvPr>
          <p:cNvSpPr txBox="1">
            <a:spLocks/>
          </p:cNvSpPr>
          <p:nvPr/>
        </p:nvSpPr>
        <p:spPr>
          <a:xfrm>
            <a:off x="800101" y="2274073"/>
            <a:ext cx="4457700" cy="3736082"/>
          </a:xfrm>
          <a:prstGeom prst="rect">
            <a:avLst/>
          </a:prstGeom>
        </p:spPr>
        <p:txBody>
          <a:bodyPr/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Add </a:t>
            </a:r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Twig Tags </a:t>
            </a:r>
            <a:r>
              <a:rPr lang="en-US" dirty="0">
                <a:solidFill>
                  <a:schemeClr val="tx2"/>
                </a:solidFill>
              </a:rPr>
              <a:t>to dynamically pull information into your email templates.</a:t>
            </a:r>
          </a:p>
          <a:p>
            <a:r>
              <a:rPr lang="en-US" dirty="0">
                <a:solidFill>
                  <a:schemeClr val="tx2"/>
                </a:solidFill>
              </a:rPr>
              <a:t>Use </a:t>
            </a:r>
            <a:r>
              <a:rPr lang="en-US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Twig</a:t>
            </a:r>
            <a:r>
              <a:rPr lang="en-US" dirty="0">
                <a:solidFill>
                  <a:schemeClr val="tx2"/>
                </a:solidFill>
              </a:rPr>
              <a:t> to add logic to your emails, making even entire paragraphs change based on appointment/visit context.</a:t>
            </a:r>
          </a:p>
          <a:p>
            <a:r>
              <a:rPr lang="en-US" dirty="0">
                <a:solidFill>
                  <a:schemeClr val="tx2"/>
                </a:solidFill>
              </a:rPr>
              <a:t>Use HTML to stylize the content of emails, changing font sizes, embedding images, and more.</a:t>
            </a:r>
          </a:p>
          <a:p>
            <a:pPr marL="45719" indent="0">
              <a:buFont typeface="Arial" pitchFamily="34" charset="0"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5618"/>
            <a:ext cx="7200900" cy="548639"/>
          </a:xfrm>
        </p:spPr>
        <p:txBody>
          <a:bodyPr>
            <a:normAutofit/>
          </a:bodyPr>
          <a:lstStyle/>
          <a:p>
            <a:r>
              <a:rPr lang="en-US" dirty="0"/>
              <a:t>Profile Email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407381"/>
            <a:ext cx="7200900" cy="473500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Confirmation</a:t>
            </a:r>
            <a:r>
              <a:rPr lang="en-US" dirty="0"/>
              <a:t> – Typically sent the moment an appointment is booked.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Reminder</a:t>
            </a:r>
            <a:r>
              <a:rPr lang="en-US" dirty="0"/>
              <a:t> – Typically sent the day before/morning of an appointment.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Cancellation</a:t>
            </a:r>
            <a:r>
              <a:rPr lang="en-US" dirty="0"/>
              <a:t> – Instantly sent when an appointment is cancelled.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Missed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Appointment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– Sent when an appointment is set as Missed or automatically overnight.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Visit and Visit Duration </a:t>
            </a:r>
            <a:r>
              <a:rPr lang="en-US" dirty="0"/>
              <a:t>– Optional additional emails tied to visits.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Send Visit Notes </a:t>
            </a:r>
            <a:r>
              <a:rPr lang="en-US" dirty="0"/>
              <a:t>– A staff-initiated email that can be sent to any user.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 Checkout </a:t>
            </a:r>
            <a:r>
              <a:rPr lang="en-US" dirty="0"/>
              <a:t>– Emails sent to confirm a resource checkout or notify when overdue. </a:t>
            </a:r>
          </a:p>
        </p:txBody>
      </p:sp>
    </p:spTree>
    <p:extLst>
      <p:ext uri="{BB962C8B-B14F-4D97-AF65-F5344CB8AC3E}">
        <p14:creationId xmlns:p14="http://schemas.microsoft.com/office/powerpoint/2010/main" val="42909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900"/>
            <a:ext cx="7200900" cy="930192"/>
          </a:xfrm>
        </p:spPr>
        <p:txBody>
          <a:bodyPr/>
          <a:lstStyle/>
          <a:p>
            <a:r>
              <a:rPr lang="en-US" dirty="0"/>
              <a:t>Textalerts allows you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79875"/>
            <a:ext cx="7200900" cy="4305632"/>
          </a:xfrm>
        </p:spPr>
        <p:txBody>
          <a:bodyPr/>
          <a:lstStyle/>
          <a:p>
            <a:r>
              <a:rPr lang="en-US" dirty="0"/>
              <a:t>Send appointment confirmations, cancellations, and reminders via text.</a:t>
            </a:r>
          </a:p>
          <a:p>
            <a:r>
              <a:rPr lang="en-US" dirty="0"/>
              <a:t>Send a text to students currently visiting your center.</a:t>
            </a:r>
          </a:p>
          <a:p>
            <a:r>
              <a:rPr lang="en-US" dirty="0"/>
              <a:t>Students can opt themselves in/out of TextAlerts via Confirm Bio.</a:t>
            </a:r>
          </a:p>
          <a:p>
            <a:r>
              <a:rPr lang="en-US" dirty="0"/>
              <a:t>Students can sign themselves up for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drop-in availability reminders.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784905-23DE-3594-9009-7821D912E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76909"/>
            <a:ext cx="3116813" cy="133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9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html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&lt;b&gt;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Hello!</a:t>
            </a:r>
            <a:r>
              <a:rPr lang="en-US" i="1" dirty="0"/>
              <a:t>&lt;/b&gt;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</a:t>
            </a:r>
            <a:r>
              <a:rPr lang="en-US" i="1" dirty="0"/>
              <a:t>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Here’s a link:</a:t>
            </a:r>
            <a:r>
              <a:rPr lang="en-US" i="1" dirty="0"/>
              <a:t>&lt;/</a:t>
            </a:r>
            <a:r>
              <a:rPr lang="en-US" i="1" dirty="0" err="1"/>
              <a:t>i</a:t>
            </a:r>
            <a:r>
              <a:rPr lang="en-US" i="1" dirty="0"/>
              <a:t>&gt;</a:t>
            </a:r>
          </a:p>
          <a:p>
            <a:r>
              <a:rPr lang="en-US" i="1" dirty="0"/>
              <a:t>&lt;a </a:t>
            </a:r>
            <a:r>
              <a:rPr lang="en-US" i="1" dirty="0" err="1"/>
              <a:t>href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</a:t>
            </a:r>
            <a:r>
              <a:rPr lang="en-US" i="1" dirty="0"/>
              <a:t>”&gt;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Clickable link</a:t>
            </a:r>
            <a:r>
              <a:rPr lang="en-US" i="1" dirty="0"/>
              <a:t>&lt;/a&gt;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img</a:t>
            </a:r>
            <a:r>
              <a:rPr lang="en-US" i="1" dirty="0"/>
              <a:t> </a:t>
            </a:r>
            <a:r>
              <a:rPr lang="en-US" i="1" dirty="0" err="1"/>
              <a:t>src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https://www.go-redrock.com/wp-content/uploads/2021/07/TutorTrac_icon_burgundy_gradient-01.png</a:t>
            </a:r>
            <a:r>
              <a:rPr lang="en-US" i="1" dirty="0"/>
              <a:t>”&gt;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Hello!</a:t>
            </a:r>
          </a:p>
          <a:p>
            <a:r>
              <a:rPr lang="en-US" i="1" dirty="0"/>
              <a:t>Here’s a link:</a:t>
            </a:r>
          </a:p>
          <a:p>
            <a:r>
              <a:rPr lang="en-US" dirty="0">
                <a:hlinkClick r:id="rId2"/>
              </a:rPr>
              <a:t>Clickable link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663BB1-25AA-4AE2-AD77-5D7104B202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809" y="4206876"/>
            <a:ext cx="1705556" cy="17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twig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828800"/>
            <a:ext cx="3817421" cy="641350"/>
          </a:xfrm>
        </p:spPr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470151"/>
            <a:ext cx="3817421" cy="2396047"/>
          </a:xfrm>
        </p:spPr>
        <p:txBody>
          <a:bodyPr/>
          <a:lstStyle/>
          <a:p>
            <a:r>
              <a:rPr lang="en-US" dirty="0"/>
              <a:t>Hi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{{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Student.First_Name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}}</a:t>
            </a:r>
            <a:r>
              <a:rPr lang="en-US" dirty="0">
                <a:solidFill>
                  <a:schemeClr val="tx2"/>
                </a:solidFill>
              </a:rPr>
              <a:t>!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if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Appointment.Online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= “Online” %}</a:t>
            </a:r>
            <a:br>
              <a:rPr lang="en-US" dirty="0"/>
            </a:br>
            <a:r>
              <a:rPr lang="en-US" dirty="0"/>
              <a:t>This appointment is online!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else %}</a:t>
            </a:r>
            <a:br>
              <a:rPr lang="en-US" dirty="0"/>
            </a:br>
            <a:r>
              <a:rPr lang="en-US" dirty="0"/>
              <a:t>This appointment is in-person!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endif %}</a:t>
            </a:r>
          </a:p>
          <a:p>
            <a:endParaRPr lang="en-US" dirty="0"/>
          </a:p>
          <a:p>
            <a:pPr marL="45719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2396047"/>
          </a:xfrm>
        </p:spPr>
        <p:txBody>
          <a:bodyPr/>
          <a:lstStyle/>
          <a:p>
            <a:r>
              <a:rPr lang="en-US" dirty="0"/>
              <a:t>Hi Alex!</a:t>
            </a:r>
          </a:p>
          <a:p>
            <a:r>
              <a:rPr lang="en-US" dirty="0"/>
              <a:t>This appointment is online!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480A4B-339A-4A12-A5ED-ECBE1422D687}"/>
              </a:ext>
            </a:extLst>
          </p:cNvPr>
          <p:cNvSpPr txBox="1"/>
          <p:nvPr/>
        </p:nvSpPr>
        <p:spPr>
          <a:xfrm>
            <a:off x="971549" y="5166018"/>
            <a:ext cx="71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list of tags and more can be found on our wiki.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wiki.go-redrock.com/index.php/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TracCloudGuideProfilePrefsTwig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3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304015"/>
            <a:ext cx="7200900" cy="628152"/>
          </a:xfrm>
        </p:spPr>
        <p:txBody>
          <a:bodyPr>
            <a:normAutofit/>
          </a:bodyPr>
          <a:lstStyle/>
          <a:p>
            <a:r>
              <a:rPr lang="en-US" dirty="0"/>
              <a:t>Other trac system emails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2099145"/>
            <a:ext cx="7200900" cy="4043238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 Templates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– Save pre-written emails that you can send later, including file attachments.</a:t>
            </a:r>
          </a:p>
          <a:p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 Emails </a:t>
            </a:r>
            <a:r>
              <a:rPr lang="en-US" dirty="0"/>
              <a:t>– Emails can be automatically sent to students and/or consultants when a document is uploaded to an appointment.</a:t>
            </a:r>
            <a:endParaRPr lang="en-US" b="1" dirty="0"/>
          </a:p>
          <a:p>
            <a:r>
              <a:rPr lang="en-US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Notifications</a:t>
            </a:r>
            <a:r>
              <a:rPr lang="en-US" dirty="0"/>
              <a:t> – Allow your staff to send a notification to a student, which can be in the format of an email or a pop-up on the student’s dashboard.</a:t>
            </a:r>
          </a:p>
          <a:p>
            <a:r>
              <a:rPr lang="en-US" b="1" u="sng" dirty="0"/>
              <a:t>Faculty Emails from Student Listing </a:t>
            </a:r>
            <a:r>
              <a:rPr lang="en-US" dirty="0"/>
              <a:t>– Search for students, and send an email to faculty of their registrations.</a:t>
            </a:r>
          </a:p>
        </p:txBody>
      </p:sp>
    </p:spTree>
    <p:extLst>
      <p:ext uri="{BB962C8B-B14F-4D97-AF65-F5344CB8AC3E}">
        <p14:creationId xmlns:p14="http://schemas.microsoft.com/office/powerpoint/2010/main" val="151425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145" y="978010"/>
            <a:ext cx="7313709" cy="850790"/>
          </a:xfrm>
        </p:spPr>
        <p:txBody>
          <a:bodyPr>
            <a:normAutofit fontScale="90000"/>
          </a:bodyPr>
          <a:lstStyle/>
          <a:p>
            <a:r>
              <a:rPr lang="en-US" dirty="0"/>
              <a:t>Use lists to send emails to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49" y="2083242"/>
            <a:ext cx="7200900" cy="3979628"/>
          </a:xfrm>
        </p:spPr>
        <p:txBody>
          <a:bodyPr>
            <a:normAutofit/>
          </a:bodyPr>
          <a:lstStyle/>
          <a:p>
            <a:r>
              <a:rPr lang="en-US" b="1" dirty="0"/>
              <a:t>1. Search for your students </a:t>
            </a:r>
            <a:r>
              <a:rPr lang="en-US" dirty="0"/>
              <a:t>– Search by student fields, or by related records like registrations, visits, and more.</a:t>
            </a:r>
          </a:p>
          <a:p>
            <a:r>
              <a:rPr lang="en-US" b="1" dirty="0"/>
              <a:t>2. Add your students to a list </a:t>
            </a:r>
            <a:r>
              <a:rPr lang="en-US" dirty="0"/>
              <a:t>– Either a </a:t>
            </a:r>
            <a:r>
              <a:rPr lang="en-US" i="1" dirty="0"/>
              <a:t>Static List </a:t>
            </a:r>
            <a:r>
              <a:rPr lang="en-US" dirty="0"/>
              <a:t>where students are added/removed manually, or a </a:t>
            </a:r>
            <a:r>
              <a:rPr lang="en-US" i="1" dirty="0"/>
              <a:t>Dynamic List,</a:t>
            </a:r>
            <a:r>
              <a:rPr lang="en-US" dirty="0"/>
              <a:t> which TracCloud keeps up to date automatically based on your last search.</a:t>
            </a:r>
          </a:p>
          <a:p>
            <a:r>
              <a:rPr lang="en-US" b="1" dirty="0"/>
              <a:t>3. Send an email to your list </a:t>
            </a:r>
            <a:r>
              <a:rPr lang="en-US" dirty="0"/>
              <a:t>– Open your new list from the student listing, and send a batch email from the hamburger menu.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966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899"/>
            <a:ext cx="7200900" cy="1383418"/>
          </a:xfrm>
        </p:spPr>
        <p:txBody>
          <a:bodyPr/>
          <a:lstStyle/>
          <a:p>
            <a:pPr algn="ctr"/>
            <a:r>
              <a:rPr lang="en-US" dirty="0" err="1"/>
              <a:t>textalerts</a:t>
            </a:r>
            <a:r>
              <a:rPr lang="en-US" dirty="0"/>
              <a:t> discount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401" y="2353586"/>
            <a:ext cx="6989197" cy="3438939"/>
          </a:xfrm>
        </p:spPr>
        <p:txBody>
          <a:bodyPr/>
          <a:lstStyle/>
          <a:p>
            <a:pPr marL="45719" indent="0" algn="l">
              <a:buNone/>
            </a:pPr>
            <a:r>
              <a:rPr lang="en-US" b="0" i="0" dirty="0">
                <a:effectLst/>
                <a:latin typeface="Slack-Lato"/>
              </a:rPr>
              <a:t>We like to reward our conference attendees! For those that attend the 2023 conference, we are offering a $600 discount on our new Student Success Module and 10% off all other modules and/or profiles for </a:t>
            </a:r>
            <a:r>
              <a:rPr lang="en-US" b="0" i="0" dirty="0" err="1">
                <a:effectLst/>
                <a:latin typeface="Slack-Lato"/>
              </a:rPr>
              <a:t>TracCloud</a:t>
            </a:r>
            <a:r>
              <a:rPr lang="en-US" b="0" i="0" dirty="0">
                <a:effectLst/>
                <a:latin typeface="Slack-Lato"/>
              </a:rPr>
              <a:t> if a quote is requested at the conference and purchase is made by 4/30/2023.</a:t>
            </a:r>
            <a:endParaRPr lang="en-US" dirty="0">
              <a:latin typeface="Slack-Lato"/>
            </a:endParaRPr>
          </a:p>
          <a:p>
            <a:pPr marL="45719" indent="0" algn="l">
              <a:buNone/>
            </a:pPr>
            <a:r>
              <a:rPr lang="en-US" b="0" i="0" dirty="0">
                <a:effectLst/>
                <a:latin typeface="Slack-Lato"/>
              </a:rPr>
              <a:t>Please see Laura or email her at </a:t>
            </a:r>
            <a:r>
              <a:rPr lang="en-US" b="0" i="0" u="none" strike="noStrike" dirty="0">
                <a:effectLst/>
                <a:latin typeface="Slack-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laura@go-redrock.com</a:t>
            </a:r>
            <a:r>
              <a:rPr lang="en-US" b="0" i="0" dirty="0">
                <a:effectLst/>
                <a:latin typeface="Slack-Lato"/>
              </a:rPr>
              <a:t> to request a quote!</a:t>
            </a:r>
          </a:p>
        </p:txBody>
      </p:sp>
    </p:spTree>
    <p:extLst>
      <p:ext uri="{BB962C8B-B14F-4D97-AF65-F5344CB8AC3E}">
        <p14:creationId xmlns:p14="http://schemas.microsoft.com/office/powerpoint/2010/main" val="21122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440</TotalTime>
  <Words>652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</vt:lpstr>
      <vt:lpstr>Slack-Lato</vt:lpstr>
      <vt:lpstr>Red Line Business 16x9</vt:lpstr>
      <vt:lpstr>Communicating with users by email or text</vt:lpstr>
      <vt:lpstr>emails</vt:lpstr>
      <vt:lpstr>Profile Email types</vt:lpstr>
      <vt:lpstr>Textalerts allows you to:</vt:lpstr>
      <vt:lpstr>typical html usage in traccloud</vt:lpstr>
      <vt:lpstr>typical twig usage in traccloud</vt:lpstr>
      <vt:lpstr>Other trac system emails</vt:lpstr>
      <vt:lpstr>Use lists to send emails to students</vt:lpstr>
      <vt:lpstr>textalerts discount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amurray</cp:lastModifiedBy>
  <cp:revision>80</cp:revision>
  <dcterms:created xsi:type="dcterms:W3CDTF">2021-11-08T16:00:51Z</dcterms:created>
  <dcterms:modified xsi:type="dcterms:W3CDTF">2023-03-28T15:40:51Z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