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58" r:id="rId5"/>
    <p:sldId id="259" r:id="rId6"/>
    <p:sldId id="260" r:id="rId7"/>
    <p:sldId id="261" r:id="rId8"/>
    <p:sldId id="266" r:id="rId9"/>
    <p:sldId id="264" r:id="rId10"/>
    <p:sldId id="265" r:id="rId11"/>
  </p:sldIdLst>
  <p:sldSz cx="18288000" cy="10287000"/>
  <p:notesSz cx="6858000" cy="9144000"/>
  <p:embeddedFontLst>
    <p:embeddedFont>
      <p:font typeface="Arimo" panose="020B0604020202020204" charset="0"/>
      <p:regular r:id="rId12"/>
    </p:embeddedFont>
    <p:embeddedFont>
      <p:font typeface="Arimo Bold" panose="020B0604020202020204" charset="0"/>
      <p:regular r:id="rId13"/>
    </p:embeddedFont>
    <p:embeddedFont>
      <p:font typeface="Montaser Arabic Bold" panose="020B0604020202020204" charset="-78"/>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18" name="Freeform 3">
            <a:extLst>
              <a:ext uri="{FF2B5EF4-FFF2-40B4-BE49-F238E27FC236}">
                <a16:creationId xmlns:a16="http://schemas.microsoft.com/office/drawing/2014/main" id="{F425AD3E-3151-EA32-D37F-250F36FE8D6B}"/>
              </a:ext>
            </a:extLst>
          </p:cNvPr>
          <p:cNvSpPr/>
          <p:nvPr/>
        </p:nvSpPr>
        <p:spPr>
          <a:xfrm flipH="1">
            <a:off x="12499848" y="0"/>
            <a:ext cx="5788152" cy="10058400"/>
          </a:xfrm>
          <a:custGeom>
            <a:avLst/>
            <a:gdLst/>
            <a:ahLst/>
            <a:cxnLst/>
            <a:rect l="l" t="t" r="r" b="b"/>
            <a:pathLst>
              <a:path w="8615190" h="12692729">
                <a:moveTo>
                  <a:pt x="8615190" y="0"/>
                </a:moveTo>
                <a:lnTo>
                  <a:pt x="0" y="0"/>
                </a:lnTo>
                <a:lnTo>
                  <a:pt x="0" y="12692729"/>
                </a:lnTo>
                <a:lnTo>
                  <a:pt x="8615190" y="12692729"/>
                </a:lnTo>
                <a:lnTo>
                  <a:pt x="861519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6" name="Group 6"/>
          <p:cNvGrpSpPr/>
          <p:nvPr/>
        </p:nvGrpSpPr>
        <p:grpSpPr>
          <a:xfrm>
            <a:off x="1028700" y="7563876"/>
            <a:ext cx="7146368" cy="1003385"/>
            <a:chOff x="0" y="0"/>
            <a:chExt cx="2894485" cy="406400"/>
          </a:xfrm>
        </p:grpSpPr>
        <p:sp>
          <p:nvSpPr>
            <p:cNvPr id="7" name="Freeform 7"/>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txBody>
            <a:bodyPr anchor="ctr"/>
            <a:lstStyle/>
            <a:p>
              <a:pPr algn="ctr"/>
              <a:endParaRPr lang="en-US"/>
            </a:p>
          </p:txBody>
        </p:sp>
        <p:sp>
          <p:nvSpPr>
            <p:cNvPr id="8" name="TextBox 8"/>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9649319" y="1338510"/>
            <a:ext cx="7609981" cy="760998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FA"/>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959741" y="1648932"/>
            <a:ext cx="6989137" cy="698913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36757" r="-13054"/>
              </a:stretch>
            </a:blipFill>
          </p:spPr>
        </p:sp>
      </p:grpSp>
      <p:sp>
        <p:nvSpPr>
          <p:cNvPr id="17" name="Freeform 17"/>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5"/>
            <a:stretch>
              <a:fillRect/>
            </a:stretch>
          </a:blipFill>
        </p:spPr>
      </p:sp>
      <p:sp>
        <p:nvSpPr>
          <p:cNvPr id="19" name="TextBox 19"/>
          <p:cNvSpPr txBox="1"/>
          <p:nvPr/>
        </p:nvSpPr>
        <p:spPr>
          <a:xfrm>
            <a:off x="723525" y="2172658"/>
            <a:ext cx="10403840" cy="2191818"/>
          </a:xfrm>
          <a:prstGeom prst="rect">
            <a:avLst/>
          </a:prstGeom>
        </p:spPr>
        <p:txBody>
          <a:bodyPr wrap="square" lIns="0" tIns="0" rIns="0" bIns="0" rtlCol="0" anchor="t">
            <a:spAutoFit/>
          </a:bodyPr>
          <a:lstStyle/>
          <a:p>
            <a:pPr algn="l">
              <a:lnSpc>
                <a:spcPts val="19000"/>
              </a:lnSpc>
              <a:spcBef>
                <a:spcPct val="0"/>
              </a:spcBef>
            </a:pPr>
            <a:r>
              <a:rPr lang="en-US" sz="9600" b="1" dirty="0">
                <a:solidFill>
                  <a:srgbClr val="000000"/>
                </a:solidFill>
                <a:latin typeface="Montaser Arabic Bold"/>
                <a:ea typeface="Montaser Arabic Bold"/>
                <a:cs typeface="Montaser Arabic Bold"/>
                <a:sym typeface="Montaser Arabic Bold"/>
              </a:rPr>
              <a:t>WORKSHOPS</a:t>
            </a:r>
          </a:p>
        </p:txBody>
      </p:sp>
      <p:sp>
        <p:nvSpPr>
          <p:cNvPr id="20" name="TextBox 20"/>
          <p:cNvSpPr txBox="1"/>
          <p:nvPr/>
        </p:nvSpPr>
        <p:spPr>
          <a:xfrm>
            <a:off x="710783" y="6048023"/>
            <a:ext cx="7353300" cy="599203"/>
          </a:xfrm>
          <a:prstGeom prst="rect">
            <a:avLst/>
          </a:prstGeom>
        </p:spPr>
        <p:txBody>
          <a:bodyPr wrap="square" lIns="0" tIns="0" rIns="0" bIns="0" rtlCol="0" anchor="t">
            <a:spAutoFit/>
          </a:bodyPr>
          <a:lstStyle/>
          <a:p>
            <a:pPr>
              <a:lnSpc>
                <a:spcPts val="4988"/>
              </a:lnSpc>
              <a:spcBef>
                <a:spcPct val="0"/>
              </a:spcBef>
            </a:pPr>
            <a:r>
              <a:rPr lang="en-US" sz="3600" dirty="0"/>
              <a:t>Enrollment, Attendance, and Insights</a:t>
            </a:r>
            <a:endParaRPr lang="en-US" sz="3563" dirty="0">
              <a:solidFill>
                <a:srgbClr val="000000"/>
              </a:solidFill>
              <a:latin typeface="Arimo"/>
              <a:ea typeface="Arimo"/>
              <a:cs typeface="Arimo"/>
              <a:sym typeface="Arimo"/>
            </a:endParaRPr>
          </a:p>
        </p:txBody>
      </p:sp>
      <p:sp>
        <p:nvSpPr>
          <p:cNvPr id="21" name="TextBox 21"/>
          <p:cNvSpPr txBox="1"/>
          <p:nvPr/>
        </p:nvSpPr>
        <p:spPr>
          <a:xfrm>
            <a:off x="2779750" y="7661097"/>
            <a:ext cx="3215365" cy="714876"/>
          </a:xfrm>
          <a:prstGeom prst="rect">
            <a:avLst/>
          </a:prstGeom>
        </p:spPr>
        <p:txBody>
          <a:bodyPr wrap="square" lIns="0" tIns="0" rIns="0" bIns="0" rtlCol="0" anchor="ctr">
            <a:spAutoFit/>
          </a:bodyPr>
          <a:lstStyle/>
          <a:p>
            <a:pPr algn="ctr">
              <a:lnSpc>
                <a:spcPts val="6148"/>
              </a:lnSpc>
              <a:spcBef>
                <a:spcPct val="0"/>
              </a:spcBef>
            </a:pPr>
            <a:r>
              <a:rPr lang="en-US" sz="4391" dirty="0">
                <a:solidFill>
                  <a:srgbClr val="FEFAFA"/>
                </a:solidFill>
                <a:latin typeface="Arimo"/>
                <a:ea typeface="Arimo"/>
                <a:cs typeface="Arimo"/>
                <a:sym typeface="Arimo"/>
              </a:rPr>
              <a:t>Iliana Visser</a:t>
            </a:r>
          </a:p>
        </p:txBody>
      </p:sp>
      <p:sp>
        <p:nvSpPr>
          <p:cNvPr id="23" name="TextBox 19">
            <a:extLst>
              <a:ext uri="{FF2B5EF4-FFF2-40B4-BE49-F238E27FC236}">
                <a16:creationId xmlns:a16="http://schemas.microsoft.com/office/drawing/2014/main" id="{5C4BBDBF-A5BE-83AB-AD05-F59B61A28B16}"/>
              </a:ext>
            </a:extLst>
          </p:cNvPr>
          <p:cNvSpPr txBox="1"/>
          <p:nvPr/>
        </p:nvSpPr>
        <p:spPr>
          <a:xfrm>
            <a:off x="732088" y="3726892"/>
            <a:ext cx="10970954" cy="2191818"/>
          </a:xfrm>
          <a:prstGeom prst="rect">
            <a:avLst/>
          </a:prstGeom>
        </p:spPr>
        <p:txBody>
          <a:bodyPr wrap="square" lIns="0" tIns="0" rIns="0" bIns="0" rtlCol="0" anchor="t">
            <a:spAutoFit/>
          </a:bodyPr>
          <a:lstStyle/>
          <a:p>
            <a:pPr algn="l">
              <a:lnSpc>
                <a:spcPts val="19000"/>
              </a:lnSpc>
              <a:spcBef>
                <a:spcPct val="0"/>
              </a:spcBef>
            </a:pPr>
            <a:r>
              <a:rPr lang="en-US" sz="9600" b="1" dirty="0">
                <a:solidFill>
                  <a:srgbClr val="000000"/>
                </a:solidFill>
                <a:latin typeface="Montaser Arabic Bold"/>
                <a:ea typeface="Montaser Arabic Bold"/>
                <a:cs typeface="Montaser Arabic Bold"/>
                <a:sym typeface="Montaser Arabic Bold"/>
              </a:rPr>
              <a:t>MADE SIMPLE</a:t>
            </a:r>
            <a:endParaRPr lang="en-US" sz="8800" b="1" dirty="0">
              <a:solidFill>
                <a:srgbClr val="000000"/>
              </a:solidFill>
              <a:latin typeface="Montaser Arabic Bold"/>
              <a:ea typeface="Montaser Arabic Bold"/>
              <a:cs typeface="Montaser Arabic Bold"/>
              <a:sym typeface="Montaser Arabic Bold"/>
            </a:endParaRPr>
          </a:p>
        </p:txBody>
      </p:sp>
      <p:grpSp>
        <p:nvGrpSpPr>
          <p:cNvPr id="26" name="Group 25">
            <a:extLst>
              <a:ext uri="{FF2B5EF4-FFF2-40B4-BE49-F238E27FC236}">
                <a16:creationId xmlns:a16="http://schemas.microsoft.com/office/drawing/2014/main" id="{379221FD-69A0-D5F2-CD36-B0B8089D2A4B}"/>
              </a:ext>
            </a:extLst>
          </p:cNvPr>
          <p:cNvGrpSpPr/>
          <p:nvPr/>
        </p:nvGrpSpPr>
        <p:grpSpPr>
          <a:xfrm>
            <a:off x="-1" y="9462840"/>
            <a:ext cx="18322835" cy="845387"/>
            <a:chOff x="-1" y="9462840"/>
            <a:chExt cx="18322835" cy="845387"/>
          </a:xfrm>
        </p:grpSpPr>
        <p:sp>
          <p:nvSpPr>
            <p:cNvPr id="24" name="Freeform 3">
              <a:extLst>
                <a:ext uri="{FF2B5EF4-FFF2-40B4-BE49-F238E27FC236}">
                  <a16:creationId xmlns:a16="http://schemas.microsoft.com/office/drawing/2014/main" id="{41E9EA1A-5C9F-E9A1-7706-10F363C0FD49}"/>
                </a:ext>
              </a:extLst>
            </p:cNvPr>
            <p:cNvSpPr/>
            <p:nvPr/>
          </p:nvSpPr>
          <p:spPr>
            <a:xfrm>
              <a:off x="-1" y="9462840"/>
              <a:ext cx="18322835" cy="845387"/>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25" name="TextBox 22">
              <a:extLst>
                <a:ext uri="{FF2B5EF4-FFF2-40B4-BE49-F238E27FC236}">
                  <a16:creationId xmlns:a16="http://schemas.microsoft.com/office/drawing/2014/main" id="{FC960DD7-3025-6ECF-360E-CED26F1A2E49}"/>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3E09CB9B-022A-E1DC-0292-0B23C7A4C5B6}"/>
              </a:ext>
            </a:extLst>
          </p:cNvPr>
          <p:cNvSpPr/>
          <p:nvPr/>
        </p:nvSpPr>
        <p:spPr>
          <a:xfrm flipH="1">
            <a:off x="12557232" y="-25550"/>
            <a:ext cx="5788152" cy="10149840"/>
          </a:xfrm>
          <a:custGeom>
            <a:avLst/>
            <a:gdLst/>
            <a:ahLst/>
            <a:cxnLst/>
            <a:rect l="l" t="t" r="r" b="b"/>
            <a:pathLst>
              <a:path w="8615190" h="12692729">
                <a:moveTo>
                  <a:pt x="8615190" y="0"/>
                </a:moveTo>
                <a:lnTo>
                  <a:pt x="0" y="0"/>
                </a:lnTo>
                <a:lnTo>
                  <a:pt x="0" y="12692729"/>
                </a:lnTo>
                <a:lnTo>
                  <a:pt x="8615190" y="12692729"/>
                </a:lnTo>
                <a:lnTo>
                  <a:pt x="861519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10" name="Group 10"/>
          <p:cNvGrpSpPr/>
          <p:nvPr/>
        </p:nvGrpSpPr>
        <p:grpSpPr>
          <a:xfrm>
            <a:off x="9649319" y="1338510"/>
            <a:ext cx="7609981" cy="760998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FA"/>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959741" y="1648932"/>
            <a:ext cx="6989137" cy="698913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25046" r="-25046"/>
              </a:stretch>
            </a:blipFill>
          </p:spPr>
          <p:txBody>
            <a:bodyPr/>
            <a:lstStyle/>
            <a:p>
              <a:endParaRPr lang="en-US" dirty="0"/>
            </a:p>
          </p:txBody>
        </p:sp>
      </p:grpSp>
      <p:sp>
        <p:nvSpPr>
          <p:cNvPr id="18" name="Freeform 18"/>
          <p:cNvSpPr/>
          <p:nvPr/>
        </p:nvSpPr>
        <p:spPr>
          <a:xfrm>
            <a:off x="8458808" y="1028700"/>
            <a:ext cx="1370385" cy="465931"/>
          </a:xfrm>
          <a:custGeom>
            <a:avLst/>
            <a:gdLst/>
            <a:ahLst/>
            <a:cxnLst/>
            <a:rect l="l" t="t" r="r" b="b"/>
            <a:pathLst>
              <a:path w="1370385" h="465931">
                <a:moveTo>
                  <a:pt x="0" y="0"/>
                </a:moveTo>
                <a:lnTo>
                  <a:pt x="1370384" y="0"/>
                </a:lnTo>
                <a:lnTo>
                  <a:pt x="1370384" y="465931"/>
                </a:lnTo>
                <a:lnTo>
                  <a:pt x="0" y="4659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TextBox 19"/>
          <p:cNvSpPr txBox="1"/>
          <p:nvPr/>
        </p:nvSpPr>
        <p:spPr>
          <a:xfrm>
            <a:off x="75569" y="3897005"/>
            <a:ext cx="10081902" cy="2492990"/>
          </a:xfrm>
          <a:prstGeom prst="rect">
            <a:avLst/>
          </a:prstGeom>
        </p:spPr>
        <p:txBody>
          <a:bodyPr wrap="square" lIns="0" tIns="0" rIns="0" bIns="0" rtlCol="0" anchor="t">
            <a:spAutoFit/>
          </a:bodyPr>
          <a:lstStyle/>
          <a:p>
            <a:pPr algn="ctr">
              <a:spcBef>
                <a:spcPct val="0"/>
              </a:spcBef>
            </a:pPr>
            <a:r>
              <a:rPr lang="en-US" sz="5400" b="1" dirty="0">
                <a:solidFill>
                  <a:srgbClr val="000000"/>
                </a:solidFill>
                <a:latin typeface="Montaser Arabic Bold"/>
                <a:ea typeface="Montaser Arabic Bold"/>
                <a:cs typeface="Montaser Arabic Bold"/>
                <a:sym typeface="Montaser Arabic Bold"/>
              </a:rPr>
              <a:t>For pricing or support,</a:t>
            </a:r>
          </a:p>
          <a:p>
            <a:pPr algn="ctr">
              <a:spcBef>
                <a:spcPct val="0"/>
              </a:spcBef>
            </a:pPr>
            <a:r>
              <a:rPr lang="en-US" sz="5400" b="1" dirty="0">
                <a:solidFill>
                  <a:srgbClr val="000000"/>
                </a:solidFill>
                <a:latin typeface="Montaser Arabic Bold"/>
                <a:ea typeface="Montaser Arabic Bold"/>
                <a:cs typeface="Montaser Arabic Bold"/>
                <a:sym typeface="Montaser Arabic Bold"/>
              </a:rPr>
              <a:t>go to </a:t>
            </a:r>
          </a:p>
          <a:p>
            <a:pPr algn="ctr">
              <a:spcBef>
                <a:spcPct val="0"/>
              </a:spcBef>
            </a:pPr>
            <a:r>
              <a:rPr lang="en-US" sz="5400" b="1" dirty="0">
                <a:solidFill>
                  <a:srgbClr val="000000"/>
                </a:solidFill>
                <a:latin typeface="Montaser Arabic Bold"/>
                <a:ea typeface="Montaser Arabic Bold"/>
                <a:cs typeface="Montaser Arabic Bold"/>
                <a:sym typeface="Montaser Arabic Bold"/>
              </a:rPr>
              <a:t>Helpdesk@go-redrock.com</a:t>
            </a:r>
          </a:p>
        </p:txBody>
      </p:sp>
      <p:sp>
        <p:nvSpPr>
          <p:cNvPr id="22" name="TextBox 22"/>
          <p:cNvSpPr txBox="1"/>
          <p:nvPr/>
        </p:nvSpPr>
        <p:spPr>
          <a:xfrm>
            <a:off x="228600" y="7348550"/>
            <a:ext cx="14097000" cy="668453"/>
          </a:xfrm>
          <a:prstGeom prst="rect">
            <a:avLst/>
          </a:prstGeom>
        </p:spPr>
        <p:txBody>
          <a:bodyPr wrap="square" lIns="0" tIns="0" rIns="0" bIns="0" rtlCol="0" anchor="t">
            <a:spAutoFit/>
          </a:bodyPr>
          <a:lstStyle/>
          <a:p>
            <a:pPr>
              <a:lnSpc>
                <a:spcPts val="6148"/>
              </a:lnSpc>
              <a:spcBef>
                <a:spcPct val="0"/>
              </a:spcBef>
            </a:pPr>
            <a:r>
              <a:rPr lang="en-US" sz="2800" b="1" dirty="0">
                <a:solidFill>
                  <a:srgbClr val="C00000"/>
                </a:solidFill>
                <a:latin typeface="Arimo Bold"/>
                <a:ea typeface="Arimo Bold"/>
                <a:cs typeface="Arimo Bold"/>
                <a:sym typeface="Arimo Bold"/>
              </a:rPr>
              <a:t>https://wiki.go-redrock.com/index.php/TracCloud:_Workshops</a:t>
            </a:r>
          </a:p>
        </p:txBody>
      </p:sp>
      <p:sp>
        <p:nvSpPr>
          <p:cNvPr id="23" name="Freeform 23"/>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7"/>
            <a:stretch>
              <a:fillRect/>
            </a:stretch>
          </a:blipFill>
        </p:spPr>
      </p:sp>
      <p:sp>
        <p:nvSpPr>
          <p:cNvPr id="7" name="Freeform 3">
            <a:extLst>
              <a:ext uri="{FF2B5EF4-FFF2-40B4-BE49-F238E27FC236}">
                <a16:creationId xmlns:a16="http://schemas.microsoft.com/office/drawing/2014/main" id="{0F8BF2DC-0700-EA8D-FAF8-F7DF01C69544}"/>
              </a:ext>
            </a:extLst>
          </p:cNvPr>
          <p:cNvSpPr/>
          <p:nvPr/>
        </p:nvSpPr>
        <p:spPr>
          <a:xfrm>
            <a:off x="-1" y="9462840"/>
            <a:ext cx="18322835" cy="845387"/>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8" name="TextBox 22">
            <a:extLst>
              <a:ext uri="{FF2B5EF4-FFF2-40B4-BE49-F238E27FC236}">
                <a16:creationId xmlns:a16="http://schemas.microsoft.com/office/drawing/2014/main" id="{0F8F1ED5-D3DF-C20E-B419-8710A5E0FBF5}"/>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13" name="Freeform 3">
            <a:extLst>
              <a:ext uri="{FF2B5EF4-FFF2-40B4-BE49-F238E27FC236}">
                <a16:creationId xmlns:a16="http://schemas.microsoft.com/office/drawing/2014/main" id="{ED4CE810-4B76-BB25-640B-AFF4745E5A01}"/>
              </a:ext>
            </a:extLst>
          </p:cNvPr>
          <p:cNvSpPr/>
          <p:nvPr/>
        </p:nvSpPr>
        <p:spPr>
          <a:xfrm rot="10800000" flipH="1">
            <a:off x="2417035" y="0"/>
            <a:ext cx="5788152" cy="10149840"/>
          </a:xfrm>
          <a:custGeom>
            <a:avLst/>
            <a:gdLst/>
            <a:ahLst/>
            <a:cxnLst/>
            <a:rect l="l" t="t" r="r" b="b"/>
            <a:pathLst>
              <a:path w="8615190" h="12692729">
                <a:moveTo>
                  <a:pt x="8615190" y="0"/>
                </a:moveTo>
                <a:lnTo>
                  <a:pt x="0" y="0"/>
                </a:lnTo>
                <a:lnTo>
                  <a:pt x="0" y="12692729"/>
                </a:lnTo>
                <a:lnTo>
                  <a:pt x="8615190" y="12692729"/>
                </a:lnTo>
                <a:lnTo>
                  <a:pt x="861519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c</a:t>
            </a:r>
          </a:p>
        </p:txBody>
      </p:sp>
      <p:sp>
        <p:nvSpPr>
          <p:cNvPr id="8" name="TextBox 8"/>
          <p:cNvSpPr txBox="1"/>
          <p:nvPr/>
        </p:nvSpPr>
        <p:spPr>
          <a:xfrm>
            <a:off x="-1303289" y="9021369"/>
            <a:ext cx="2606577" cy="2582383"/>
          </a:xfrm>
          <a:prstGeom prst="rect">
            <a:avLst/>
          </a:prstGeom>
        </p:spPr>
        <p:txBody>
          <a:bodyPr lIns="50800" tIns="50800" rIns="50800" bIns="50800" rtlCol="0" anchor="ctr"/>
          <a:lstStyle/>
          <a:p>
            <a:pPr algn="ctr">
              <a:lnSpc>
                <a:spcPts val="2659"/>
              </a:lnSpc>
            </a:pPr>
            <a:endParaRPr/>
          </a:p>
        </p:txBody>
      </p:sp>
      <p:sp>
        <p:nvSpPr>
          <p:cNvPr id="12" name="TextBox 12"/>
          <p:cNvSpPr txBox="1"/>
          <p:nvPr/>
        </p:nvSpPr>
        <p:spPr>
          <a:xfrm>
            <a:off x="8077200" y="669068"/>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INTRODUCTION</a:t>
            </a:r>
          </a:p>
        </p:txBody>
      </p:sp>
      <p:sp>
        <p:nvSpPr>
          <p:cNvPr id="14" name="TextBox 14"/>
          <p:cNvSpPr txBox="1"/>
          <p:nvPr/>
        </p:nvSpPr>
        <p:spPr>
          <a:xfrm>
            <a:off x="7192741" y="2310811"/>
            <a:ext cx="9370744" cy="3200876"/>
          </a:xfrm>
          <a:prstGeom prst="rect">
            <a:avLst/>
          </a:prstGeom>
        </p:spPr>
        <p:txBody>
          <a:bodyPr wrap="square" lIns="0" tIns="0" rIns="0" bIns="0" rtlCol="0" anchor="t">
            <a:spAutoFit/>
          </a:bodyPr>
          <a:lstStyle/>
          <a:p>
            <a:r>
              <a:rPr lang="en-US" sz="2600" dirty="0"/>
              <a:t>The </a:t>
            </a:r>
            <a:r>
              <a:rPr lang="en-US" sz="2600" b="1" dirty="0"/>
              <a:t>Workshops module in </a:t>
            </a:r>
            <a:r>
              <a:rPr lang="en-US" sz="2600" b="1" dirty="0" err="1"/>
              <a:t>TracCloud</a:t>
            </a:r>
            <a:r>
              <a:rPr lang="en-US" sz="2600" dirty="0"/>
              <a:t> helps campuses deliver smarter, more engaging workshop experiences that support student success. Designed to go beyond traditional batch visits, the module allows administrators to track </a:t>
            </a:r>
            <a:r>
              <a:rPr lang="en-US" sz="2600" b="1" dirty="0"/>
              <a:t>enrollment and attendance separately</a:t>
            </a:r>
            <a:r>
              <a:rPr lang="en-US" sz="2600" dirty="0"/>
              <a:t>, providing clearer insight into student participation. With features like </a:t>
            </a:r>
            <a:r>
              <a:rPr lang="en-US" sz="2600" b="1" dirty="0"/>
              <a:t>enrollment limits, attendance marking, automated visit creation, credit assignment, and QR code self-enrollment</a:t>
            </a:r>
            <a:r>
              <a:rPr lang="en-US" sz="2600" dirty="0"/>
              <a:t>, managing workshops becomes efficient and student-friendly.</a:t>
            </a:r>
          </a:p>
        </p:txBody>
      </p:sp>
      <p:sp>
        <p:nvSpPr>
          <p:cNvPr id="15" name="TextBox 15"/>
          <p:cNvSpPr txBox="1"/>
          <p:nvPr/>
        </p:nvSpPr>
        <p:spPr>
          <a:xfrm>
            <a:off x="7192741" y="5959515"/>
            <a:ext cx="9663302" cy="2400657"/>
          </a:xfrm>
          <a:prstGeom prst="rect">
            <a:avLst/>
          </a:prstGeom>
        </p:spPr>
        <p:txBody>
          <a:bodyPr wrap="square" lIns="0" tIns="0" rIns="0" bIns="0" rtlCol="0" anchor="t">
            <a:spAutoFit/>
          </a:bodyPr>
          <a:lstStyle/>
          <a:p>
            <a:r>
              <a:rPr lang="en-US" sz="2600" dirty="0"/>
              <a:t>By capturing detailed data on </a:t>
            </a:r>
            <a:r>
              <a:rPr lang="en-US" sz="2600" b="1" dirty="0"/>
              <a:t>enrollment trends, attendance rates, and overall effectiveness</a:t>
            </a:r>
            <a:r>
              <a:rPr lang="en-US" sz="2600" dirty="0"/>
              <a:t>, the Workshops module empowers campuses to make </a:t>
            </a:r>
            <a:r>
              <a:rPr lang="en-US" sz="2600" b="1" dirty="0"/>
              <a:t>data-driven decisions</a:t>
            </a:r>
            <a:r>
              <a:rPr lang="en-US" sz="2600" dirty="0"/>
              <a:t> that improve engagement and retention. Automated communications and robust reporting tools help institutions identify participation gaps, optimize workshop offerings, and ensure students are actively involved in supplemental learning opportunities.</a:t>
            </a:r>
          </a:p>
        </p:txBody>
      </p:sp>
      <p:sp>
        <p:nvSpPr>
          <p:cNvPr id="16" name="Freeform 16"/>
          <p:cNvSpPr/>
          <p:nvPr/>
        </p:nvSpPr>
        <p:spPr>
          <a:xfrm>
            <a:off x="16926568" y="87481"/>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20" name="Picture 19">
            <a:extLst>
              <a:ext uri="{FF2B5EF4-FFF2-40B4-BE49-F238E27FC236}">
                <a16:creationId xmlns:a16="http://schemas.microsoft.com/office/drawing/2014/main" id="{0606923C-9B3B-AEEC-487F-B4FFD5B39CE6}"/>
              </a:ext>
            </a:extLst>
          </p:cNvPr>
          <p:cNvPicPr>
            <a:picLocks noChangeAspect="1"/>
          </p:cNvPicPr>
          <p:nvPr/>
        </p:nvPicPr>
        <p:blipFill>
          <a:blip r:embed="rId5"/>
          <a:stretch>
            <a:fillRect/>
          </a:stretch>
        </p:blipFill>
        <p:spPr>
          <a:xfrm>
            <a:off x="0" y="16643"/>
            <a:ext cx="5588715" cy="9513864"/>
          </a:xfrm>
          <a:prstGeom prst="rect">
            <a:avLst/>
          </a:prstGeom>
          <a:ln>
            <a:solidFill>
              <a:schemeClr val="bg1">
                <a:lumMod val="65000"/>
              </a:schemeClr>
            </a:solidFill>
          </a:ln>
        </p:spPr>
      </p:pic>
      <p:sp>
        <p:nvSpPr>
          <p:cNvPr id="6" name="Freeform 3">
            <a:extLst>
              <a:ext uri="{FF2B5EF4-FFF2-40B4-BE49-F238E27FC236}">
                <a16:creationId xmlns:a16="http://schemas.microsoft.com/office/drawing/2014/main" id="{24D6EE33-BC4E-1570-A7DE-853D32D126D3}"/>
              </a:ext>
            </a:extLst>
          </p:cNvPr>
          <p:cNvSpPr/>
          <p:nvPr/>
        </p:nvSpPr>
        <p:spPr>
          <a:xfrm>
            <a:off x="-1" y="9462840"/>
            <a:ext cx="18322835" cy="845387"/>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7" name="TextBox 22">
            <a:extLst>
              <a:ext uri="{FF2B5EF4-FFF2-40B4-BE49-F238E27FC236}">
                <a16:creationId xmlns:a16="http://schemas.microsoft.com/office/drawing/2014/main" id="{F262BC32-5F11-BFB5-5C15-91011239B215}"/>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2A0841A3-5AC9-8405-AC37-3F90169941F5}"/>
              </a:ext>
            </a:extLst>
          </p:cNvPr>
          <p:cNvSpPr/>
          <p:nvPr/>
        </p:nvSpPr>
        <p:spPr>
          <a:xfrm rot="10800000">
            <a:off x="12559651" y="-17318"/>
            <a:ext cx="5785729" cy="10149907"/>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26018" y="7533035"/>
            <a:ext cx="14351620" cy="797792"/>
            <a:chOff x="0" y="0"/>
            <a:chExt cx="3164079" cy="406400"/>
          </a:xfrm>
        </p:grpSpPr>
        <p:sp>
          <p:nvSpPr>
            <p:cNvPr id="7" name="Freeform 7"/>
            <p:cNvSpPr/>
            <p:nvPr/>
          </p:nvSpPr>
          <p:spPr>
            <a:xfrm>
              <a:off x="0" y="0"/>
              <a:ext cx="3164079" cy="406400"/>
            </a:xfrm>
            <a:custGeom>
              <a:avLst/>
              <a:gdLst/>
              <a:ahLst/>
              <a:cxnLst/>
              <a:rect l="l" t="t" r="r" b="b"/>
              <a:pathLst>
                <a:path w="3164079" h="406400">
                  <a:moveTo>
                    <a:pt x="2960879" y="0"/>
                  </a:moveTo>
                  <a:lnTo>
                    <a:pt x="0" y="0"/>
                  </a:lnTo>
                  <a:lnTo>
                    <a:pt x="0" y="406400"/>
                  </a:lnTo>
                  <a:lnTo>
                    <a:pt x="2960879" y="406400"/>
                  </a:lnTo>
                  <a:lnTo>
                    <a:pt x="3164079" y="203200"/>
                  </a:lnTo>
                  <a:lnTo>
                    <a:pt x="2960879" y="0"/>
                  </a:lnTo>
                  <a:close/>
                </a:path>
              </a:pathLst>
            </a:custGeom>
            <a:solidFill>
              <a:schemeClr val="tx1">
                <a:lumMod val="85000"/>
                <a:lumOff val="15000"/>
              </a:schemeClr>
            </a:solidFill>
          </p:spPr>
          <p:txBody>
            <a:bodyPr/>
            <a:lstStyle/>
            <a:p>
              <a:endParaRPr lang="en-US" dirty="0"/>
            </a:p>
          </p:txBody>
        </p:sp>
        <p:sp>
          <p:nvSpPr>
            <p:cNvPr id="8" name="TextBox 8"/>
            <p:cNvSpPr txBox="1"/>
            <p:nvPr/>
          </p:nvSpPr>
          <p:spPr>
            <a:xfrm>
              <a:off x="0" y="-38100"/>
              <a:ext cx="3049779"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26018" y="8488784"/>
            <a:ext cx="14351620" cy="797792"/>
            <a:chOff x="0" y="0"/>
            <a:chExt cx="3164079" cy="406400"/>
          </a:xfrm>
        </p:grpSpPr>
        <p:sp>
          <p:nvSpPr>
            <p:cNvPr id="13" name="Freeform 13"/>
            <p:cNvSpPr/>
            <p:nvPr/>
          </p:nvSpPr>
          <p:spPr>
            <a:xfrm>
              <a:off x="0" y="0"/>
              <a:ext cx="3164079" cy="406400"/>
            </a:xfrm>
            <a:custGeom>
              <a:avLst/>
              <a:gdLst/>
              <a:ahLst/>
              <a:cxnLst/>
              <a:rect l="l" t="t" r="r" b="b"/>
              <a:pathLst>
                <a:path w="3164079" h="406400">
                  <a:moveTo>
                    <a:pt x="2960879" y="0"/>
                  </a:moveTo>
                  <a:lnTo>
                    <a:pt x="0" y="0"/>
                  </a:lnTo>
                  <a:lnTo>
                    <a:pt x="0" y="406400"/>
                  </a:lnTo>
                  <a:lnTo>
                    <a:pt x="2960879" y="406400"/>
                  </a:lnTo>
                  <a:lnTo>
                    <a:pt x="3164079" y="203200"/>
                  </a:lnTo>
                  <a:lnTo>
                    <a:pt x="2960879" y="0"/>
                  </a:lnTo>
                  <a:close/>
                </a:path>
              </a:pathLst>
            </a:custGeom>
            <a:solidFill>
              <a:srgbClr val="000000"/>
            </a:solidFill>
          </p:spPr>
        </p:sp>
        <p:sp>
          <p:nvSpPr>
            <p:cNvPr id="14" name="TextBox 14"/>
            <p:cNvSpPr txBox="1"/>
            <p:nvPr/>
          </p:nvSpPr>
          <p:spPr>
            <a:xfrm>
              <a:off x="0" y="-38100"/>
              <a:ext cx="3049779" cy="444500"/>
            </a:xfrm>
            <a:prstGeom prst="rect">
              <a:avLst/>
            </a:prstGeom>
          </p:spPr>
          <p:txBody>
            <a:bodyPr lIns="50800" tIns="50800" rIns="50800" bIns="50800" rtlCol="0" anchor="ctr"/>
            <a:lstStyle/>
            <a:p>
              <a:pPr algn="ctr">
                <a:lnSpc>
                  <a:spcPts val="2659"/>
                </a:lnSpc>
                <a:spcBef>
                  <a:spcPct val="0"/>
                </a:spcBef>
              </a:pPr>
              <a:endParaRPr/>
            </a:p>
          </p:txBody>
        </p:sp>
      </p:grpSp>
      <p:sp>
        <p:nvSpPr>
          <p:cNvPr id="16" name="Freeform 16"/>
          <p:cNvSpPr/>
          <p:nvPr/>
        </p:nvSpPr>
        <p:spPr>
          <a:xfrm>
            <a:off x="240080" y="7754357"/>
            <a:ext cx="391858" cy="391858"/>
          </a:xfrm>
          <a:custGeom>
            <a:avLst/>
            <a:gdLst/>
            <a:ahLst/>
            <a:cxnLst/>
            <a:rect l="l" t="t" r="r" b="b"/>
            <a:pathLst>
              <a:path w="391858" h="391858">
                <a:moveTo>
                  <a:pt x="0" y="0"/>
                </a:moveTo>
                <a:lnTo>
                  <a:pt x="391858" y="0"/>
                </a:lnTo>
                <a:lnTo>
                  <a:pt x="391858" y="391858"/>
                </a:lnTo>
                <a:lnTo>
                  <a:pt x="0" y="39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240080" y="8710106"/>
            <a:ext cx="391858" cy="391858"/>
          </a:xfrm>
          <a:custGeom>
            <a:avLst/>
            <a:gdLst/>
            <a:ahLst/>
            <a:cxnLst/>
            <a:rect l="l" t="t" r="r" b="b"/>
            <a:pathLst>
              <a:path w="391858" h="391858">
                <a:moveTo>
                  <a:pt x="0" y="0"/>
                </a:moveTo>
                <a:lnTo>
                  <a:pt x="391858" y="0"/>
                </a:lnTo>
                <a:lnTo>
                  <a:pt x="391858" y="391858"/>
                </a:lnTo>
                <a:lnTo>
                  <a:pt x="0" y="39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TextBox 25"/>
          <p:cNvSpPr txBox="1"/>
          <p:nvPr/>
        </p:nvSpPr>
        <p:spPr>
          <a:xfrm>
            <a:off x="1324787" y="967109"/>
            <a:ext cx="12899010" cy="1161280"/>
          </a:xfrm>
          <a:prstGeom prst="rect">
            <a:avLst/>
          </a:prstGeom>
        </p:spPr>
        <p:txBody>
          <a:bodyPr wrap="square" lIns="0" tIns="0" rIns="0" bIns="0" rtlCol="0" anchor="t">
            <a:spAutoFit/>
          </a:bodyPr>
          <a:lstStyle/>
          <a:p>
            <a:pPr algn="l">
              <a:lnSpc>
                <a:spcPts val="9857"/>
              </a:lnSpc>
              <a:spcBef>
                <a:spcPct val="0"/>
              </a:spcBef>
            </a:pPr>
            <a:r>
              <a:rPr lang="en-US" sz="6600" b="1" dirty="0">
                <a:solidFill>
                  <a:srgbClr val="000000"/>
                </a:solidFill>
                <a:latin typeface="Montaser Arabic Bold"/>
                <a:ea typeface="Montaser Arabic Bold"/>
                <a:cs typeface="Montaser Arabic Bold"/>
                <a:sym typeface="Montaser Arabic Bold"/>
              </a:rPr>
              <a:t>What’s New Since Last Year</a:t>
            </a:r>
          </a:p>
        </p:txBody>
      </p:sp>
      <p:sp>
        <p:nvSpPr>
          <p:cNvPr id="30" name="TextBox 30"/>
          <p:cNvSpPr txBox="1"/>
          <p:nvPr/>
        </p:nvSpPr>
        <p:spPr>
          <a:xfrm>
            <a:off x="939104" y="7610161"/>
            <a:ext cx="15340638" cy="573298"/>
          </a:xfrm>
          <a:prstGeom prst="rect">
            <a:avLst/>
          </a:prstGeom>
        </p:spPr>
        <p:txBody>
          <a:bodyPr wrap="square" lIns="0" tIns="0" rIns="0" bIns="0" rtlCol="0" anchor="t">
            <a:spAutoFit/>
          </a:bodyPr>
          <a:lstStyle/>
          <a:p>
            <a:pPr>
              <a:lnSpc>
                <a:spcPts val="4892"/>
              </a:lnSpc>
              <a:spcBef>
                <a:spcPct val="0"/>
              </a:spcBef>
            </a:pPr>
            <a:r>
              <a:rPr lang="en-US" sz="3200" b="1" dirty="0">
                <a:solidFill>
                  <a:srgbClr val="FEFAFA"/>
                </a:solidFill>
                <a:latin typeface="Arimo Bold"/>
                <a:ea typeface="Arimo Bold"/>
                <a:cs typeface="Arimo Bold"/>
                <a:sym typeface="Arimo Bold"/>
              </a:rPr>
              <a:t> Added an option to duplicate a workshop in the Workshops listing</a:t>
            </a:r>
          </a:p>
        </p:txBody>
      </p:sp>
      <p:sp>
        <p:nvSpPr>
          <p:cNvPr id="32" name="TextBox 32"/>
          <p:cNvSpPr txBox="1"/>
          <p:nvPr/>
        </p:nvSpPr>
        <p:spPr>
          <a:xfrm>
            <a:off x="939104" y="8567930"/>
            <a:ext cx="16264329" cy="564706"/>
          </a:xfrm>
          <a:prstGeom prst="rect">
            <a:avLst/>
          </a:prstGeom>
        </p:spPr>
        <p:txBody>
          <a:bodyPr wrap="square" lIns="0" tIns="0" rIns="0" bIns="0" rtlCol="0" anchor="t">
            <a:spAutoFit/>
          </a:bodyPr>
          <a:lstStyle/>
          <a:p>
            <a:pPr>
              <a:lnSpc>
                <a:spcPts val="4892"/>
              </a:lnSpc>
              <a:spcBef>
                <a:spcPct val="0"/>
              </a:spcBef>
            </a:pPr>
            <a:r>
              <a:rPr lang="en-US" sz="3200" b="1" dirty="0">
                <a:solidFill>
                  <a:srgbClr val="FEFAFA"/>
                </a:solidFill>
                <a:latin typeface="Arimo Bold"/>
                <a:ea typeface="Arimo Bold"/>
                <a:cs typeface="Arimo Bold"/>
                <a:sym typeface="Arimo Bold"/>
              </a:rPr>
              <a:t>For workshops visits, the visit location will match the workshop</a:t>
            </a:r>
          </a:p>
        </p:txBody>
      </p:sp>
      <p:sp>
        <p:nvSpPr>
          <p:cNvPr id="37" name="Freeform 37"/>
          <p:cNvSpPr/>
          <p:nvPr/>
        </p:nvSpPr>
        <p:spPr>
          <a:xfrm>
            <a:off x="158403" y="142966"/>
            <a:ext cx="1166384" cy="1317283"/>
          </a:xfrm>
          <a:custGeom>
            <a:avLst/>
            <a:gdLst/>
            <a:ahLst/>
            <a:cxnLst/>
            <a:rect l="l" t="t" r="r" b="b"/>
            <a:pathLst>
              <a:path w="1166384" h="1317283">
                <a:moveTo>
                  <a:pt x="0" y="0"/>
                </a:moveTo>
                <a:lnTo>
                  <a:pt x="1166385" y="0"/>
                </a:lnTo>
                <a:lnTo>
                  <a:pt x="1166385" y="1317283"/>
                </a:lnTo>
                <a:lnTo>
                  <a:pt x="0" y="1317283"/>
                </a:lnTo>
                <a:lnTo>
                  <a:pt x="0" y="0"/>
                </a:lnTo>
                <a:close/>
              </a:path>
            </a:pathLst>
          </a:custGeom>
          <a:blipFill>
            <a:blip r:embed="rId6"/>
            <a:stretch>
              <a:fillRect/>
            </a:stretch>
          </a:blipFill>
        </p:spPr>
      </p:sp>
      <p:grpSp>
        <p:nvGrpSpPr>
          <p:cNvPr id="41" name="Group 6">
            <a:extLst>
              <a:ext uri="{FF2B5EF4-FFF2-40B4-BE49-F238E27FC236}">
                <a16:creationId xmlns:a16="http://schemas.microsoft.com/office/drawing/2014/main" id="{026E7193-D291-7409-CA0F-90C20D614808}"/>
              </a:ext>
            </a:extLst>
          </p:cNvPr>
          <p:cNvGrpSpPr/>
          <p:nvPr/>
        </p:nvGrpSpPr>
        <p:grpSpPr>
          <a:xfrm>
            <a:off x="-26018" y="5616350"/>
            <a:ext cx="14351620" cy="797792"/>
            <a:chOff x="0" y="0"/>
            <a:chExt cx="3164079" cy="406400"/>
          </a:xfrm>
        </p:grpSpPr>
        <p:sp>
          <p:nvSpPr>
            <p:cNvPr id="42" name="Freeform 7">
              <a:extLst>
                <a:ext uri="{FF2B5EF4-FFF2-40B4-BE49-F238E27FC236}">
                  <a16:creationId xmlns:a16="http://schemas.microsoft.com/office/drawing/2014/main" id="{FA2B3C48-B112-1291-88C9-96561243A690}"/>
                </a:ext>
              </a:extLst>
            </p:cNvPr>
            <p:cNvSpPr/>
            <p:nvPr/>
          </p:nvSpPr>
          <p:spPr>
            <a:xfrm>
              <a:off x="0" y="0"/>
              <a:ext cx="3164079" cy="406400"/>
            </a:xfrm>
            <a:custGeom>
              <a:avLst/>
              <a:gdLst/>
              <a:ahLst/>
              <a:cxnLst/>
              <a:rect l="l" t="t" r="r" b="b"/>
              <a:pathLst>
                <a:path w="3164079" h="406400">
                  <a:moveTo>
                    <a:pt x="2960879" y="0"/>
                  </a:moveTo>
                  <a:lnTo>
                    <a:pt x="0" y="0"/>
                  </a:lnTo>
                  <a:lnTo>
                    <a:pt x="0" y="406400"/>
                  </a:lnTo>
                  <a:lnTo>
                    <a:pt x="2960879" y="406400"/>
                  </a:lnTo>
                  <a:lnTo>
                    <a:pt x="3164079" y="203200"/>
                  </a:lnTo>
                  <a:lnTo>
                    <a:pt x="2960879" y="0"/>
                  </a:lnTo>
                  <a:close/>
                </a:path>
              </a:pathLst>
            </a:custGeom>
            <a:solidFill>
              <a:schemeClr val="tx1">
                <a:lumMod val="65000"/>
                <a:lumOff val="35000"/>
              </a:schemeClr>
            </a:solidFill>
          </p:spPr>
          <p:txBody>
            <a:bodyPr/>
            <a:lstStyle/>
            <a:p>
              <a:endParaRPr lang="en-US" dirty="0"/>
            </a:p>
          </p:txBody>
        </p:sp>
        <p:sp>
          <p:nvSpPr>
            <p:cNvPr id="43" name="TextBox 8">
              <a:extLst>
                <a:ext uri="{FF2B5EF4-FFF2-40B4-BE49-F238E27FC236}">
                  <a16:creationId xmlns:a16="http://schemas.microsoft.com/office/drawing/2014/main" id="{F9168B7B-EEFF-DE70-D19E-EC7BAF68316B}"/>
                </a:ext>
              </a:extLst>
            </p:cNvPr>
            <p:cNvSpPr txBox="1"/>
            <p:nvPr/>
          </p:nvSpPr>
          <p:spPr>
            <a:xfrm>
              <a:off x="0" y="-38100"/>
              <a:ext cx="3049779"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47" name="Group 12">
            <a:extLst>
              <a:ext uri="{FF2B5EF4-FFF2-40B4-BE49-F238E27FC236}">
                <a16:creationId xmlns:a16="http://schemas.microsoft.com/office/drawing/2014/main" id="{C906BECF-BC12-3651-835C-FE27DA37B803}"/>
              </a:ext>
            </a:extLst>
          </p:cNvPr>
          <p:cNvGrpSpPr/>
          <p:nvPr/>
        </p:nvGrpSpPr>
        <p:grpSpPr>
          <a:xfrm>
            <a:off x="-26018" y="6572099"/>
            <a:ext cx="14351620" cy="797792"/>
            <a:chOff x="0" y="0"/>
            <a:chExt cx="3164079" cy="406400"/>
          </a:xfrm>
        </p:grpSpPr>
        <p:sp>
          <p:nvSpPr>
            <p:cNvPr id="48" name="Freeform 13">
              <a:extLst>
                <a:ext uri="{FF2B5EF4-FFF2-40B4-BE49-F238E27FC236}">
                  <a16:creationId xmlns:a16="http://schemas.microsoft.com/office/drawing/2014/main" id="{76FA354F-144B-DE05-B8D2-BEE155F2BBCC}"/>
                </a:ext>
              </a:extLst>
            </p:cNvPr>
            <p:cNvSpPr/>
            <p:nvPr/>
          </p:nvSpPr>
          <p:spPr>
            <a:xfrm>
              <a:off x="0" y="0"/>
              <a:ext cx="3164079" cy="406400"/>
            </a:xfrm>
            <a:custGeom>
              <a:avLst/>
              <a:gdLst/>
              <a:ahLst/>
              <a:cxnLst/>
              <a:rect l="l" t="t" r="r" b="b"/>
              <a:pathLst>
                <a:path w="3164079" h="406400">
                  <a:moveTo>
                    <a:pt x="2960879" y="0"/>
                  </a:moveTo>
                  <a:lnTo>
                    <a:pt x="0" y="0"/>
                  </a:lnTo>
                  <a:lnTo>
                    <a:pt x="0" y="406400"/>
                  </a:lnTo>
                  <a:lnTo>
                    <a:pt x="2960879" y="406400"/>
                  </a:lnTo>
                  <a:lnTo>
                    <a:pt x="3164079" y="203200"/>
                  </a:lnTo>
                  <a:lnTo>
                    <a:pt x="2960879" y="0"/>
                  </a:lnTo>
                  <a:close/>
                </a:path>
              </a:pathLst>
            </a:custGeom>
            <a:solidFill>
              <a:schemeClr val="tx1">
                <a:lumMod val="75000"/>
                <a:lumOff val="25000"/>
              </a:schemeClr>
            </a:solidFill>
          </p:spPr>
          <p:txBody>
            <a:bodyPr/>
            <a:lstStyle/>
            <a:p>
              <a:endParaRPr lang="en-US" dirty="0"/>
            </a:p>
          </p:txBody>
        </p:sp>
        <p:sp>
          <p:nvSpPr>
            <p:cNvPr id="49" name="TextBox 14">
              <a:extLst>
                <a:ext uri="{FF2B5EF4-FFF2-40B4-BE49-F238E27FC236}">
                  <a16:creationId xmlns:a16="http://schemas.microsoft.com/office/drawing/2014/main" id="{80D3B186-D855-30FE-B581-FB46CCD103C1}"/>
                </a:ext>
              </a:extLst>
            </p:cNvPr>
            <p:cNvSpPr txBox="1"/>
            <p:nvPr/>
          </p:nvSpPr>
          <p:spPr>
            <a:xfrm>
              <a:off x="0" y="-38100"/>
              <a:ext cx="3049779" cy="444500"/>
            </a:xfrm>
            <a:prstGeom prst="rect">
              <a:avLst/>
            </a:prstGeom>
          </p:spPr>
          <p:txBody>
            <a:bodyPr lIns="50800" tIns="50800" rIns="50800" bIns="50800" rtlCol="0" anchor="ctr"/>
            <a:lstStyle/>
            <a:p>
              <a:pPr algn="ctr">
                <a:lnSpc>
                  <a:spcPts val="2659"/>
                </a:lnSpc>
                <a:spcBef>
                  <a:spcPct val="0"/>
                </a:spcBef>
              </a:pPr>
              <a:endParaRPr/>
            </a:p>
          </p:txBody>
        </p:sp>
      </p:grpSp>
      <p:sp>
        <p:nvSpPr>
          <p:cNvPr id="51" name="Freeform 16">
            <a:extLst>
              <a:ext uri="{FF2B5EF4-FFF2-40B4-BE49-F238E27FC236}">
                <a16:creationId xmlns:a16="http://schemas.microsoft.com/office/drawing/2014/main" id="{AD9D5C9F-4139-9658-60FB-47973BDF2453}"/>
              </a:ext>
            </a:extLst>
          </p:cNvPr>
          <p:cNvSpPr/>
          <p:nvPr/>
        </p:nvSpPr>
        <p:spPr>
          <a:xfrm>
            <a:off x="240080" y="5837672"/>
            <a:ext cx="391858" cy="391858"/>
          </a:xfrm>
          <a:custGeom>
            <a:avLst/>
            <a:gdLst/>
            <a:ahLst/>
            <a:cxnLst/>
            <a:rect l="l" t="t" r="r" b="b"/>
            <a:pathLst>
              <a:path w="391858" h="391858">
                <a:moveTo>
                  <a:pt x="0" y="0"/>
                </a:moveTo>
                <a:lnTo>
                  <a:pt x="391858" y="0"/>
                </a:lnTo>
                <a:lnTo>
                  <a:pt x="391858" y="391858"/>
                </a:lnTo>
                <a:lnTo>
                  <a:pt x="0" y="39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3" name="Freeform 18">
            <a:extLst>
              <a:ext uri="{FF2B5EF4-FFF2-40B4-BE49-F238E27FC236}">
                <a16:creationId xmlns:a16="http://schemas.microsoft.com/office/drawing/2014/main" id="{F57CBAAD-1F7E-6B62-63A8-411E24279C54}"/>
              </a:ext>
            </a:extLst>
          </p:cNvPr>
          <p:cNvSpPr/>
          <p:nvPr/>
        </p:nvSpPr>
        <p:spPr>
          <a:xfrm>
            <a:off x="240080" y="6793421"/>
            <a:ext cx="391858" cy="391858"/>
          </a:xfrm>
          <a:custGeom>
            <a:avLst/>
            <a:gdLst/>
            <a:ahLst/>
            <a:cxnLst/>
            <a:rect l="l" t="t" r="r" b="b"/>
            <a:pathLst>
              <a:path w="391858" h="391858">
                <a:moveTo>
                  <a:pt x="0" y="0"/>
                </a:moveTo>
                <a:lnTo>
                  <a:pt x="391858" y="0"/>
                </a:lnTo>
                <a:lnTo>
                  <a:pt x="391858" y="391858"/>
                </a:lnTo>
                <a:lnTo>
                  <a:pt x="0" y="39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5" name="TextBox 30">
            <a:extLst>
              <a:ext uri="{FF2B5EF4-FFF2-40B4-BE49-F238E27FC236}">
                <a16:creationId xmlns:a16="http://schemas.microsoft.com/office/drawing/2014/main" id="{F78DCB40-3A34-A892-BA99-53D747A7B729}"/>
              </a:ext>
            </a:extLst>
          </p:cNvPr>
          <p:cNvSpPr txBox="1"/>
          <p:nvPr/>
        </p:nvSpPr>
        <p:spPr>
          <a:xfrm>
            <a:off x="939104" y="5670570"/>
            <a:ext cx="17958495" cy="573298"/>
          </a:xfrm>
          <a:prstGeom prst="rect">
            <a:avLst/>
          </a:prstGeom>
        </p:spPr>
        <p:txBody>
          <a:bodyPr wrap="square" lIns="0" tIns="0" rIns="0" bIns="0" rtlCol="0" anchor="t">
            <a:spAutoFit/>
          </a:bodyPr>
          <a:lstStyle/>
          <a:p>
            <a:pPr>
              <a:lnSpc>
                <a:spcPts val="4892"/>
              </a:lnSpc>
              <a:spcBef>
                <a:spcPct val="0"/>
              </a:spcBef>
            </a:pPr>
            <a:r>
              <a:rPr lang="en-US" sz="3200" b="1" dirty="0">
                <a:solidFill>
                  <a:srgbClr val="FEFAFA"/>
                </a:solidFill>
                <a:latin typeface="Arimo Bold"/>
                <a:ea typeface="Arimo Bold"/>
                <a:cs typeface="Arimo Bold"/>
                <a:sym typeface="Arimo Bold"/>
              </a:rPr>
              <a:t>Added Center column listing, and the ability to search by center</a:t>
            </a:r>
          </a:p>
        </p:txBody>
      </p:sp>
      <p:sp>
        <p:nvSpPr>
          <p:cNvPr id="57" name="TextBox 32">
            <a:extLst>
              <a:ext uri="{FF2B5EF4-FFF2-40B4-BE49-F238E27FC236}">
                <a16:creationId xmlns:a16="http://schemas.microsoft.com/office/drawing/2014/main" id="{C2861F90-50B4-4F66-1611-D03BCAD7F3AA}"/>
              </a:ext>
            </a:extLst>
          </p:cNvPr>
          <p:cNvSpPr txBox="1"/>
          <p:nvPr/>
        </p:nvSpPr>
        <p:spPr>
          <a:xfrm>
            <a:off x="939104" y="6651721"/>
            <a:ext cx="12140238" cy="573298"/>
          </a:xfrm>
          <a:prstGeom prst="rect">
            <a:avLst/>
          </a:prstGeom>
        </p:spPr>
        <p:txBody>
          <a:bodyPr wrap="square" lIns="0" tIns="0" rIns="0" bIns="0" rtlCol="0" anchor="t">
            <a:spAutoFit/>
          </a:bodyPr>
          <a:lstStyle/>
          <a:p>
            <a:pPr>
              <a:lnSpc>
                <a:spcPts val="4892"/>
              </a:lnSpc>
              <a:spcBef>
                <a:spcPct val="0"/>
              </a:spcBef>
            </a:pPr>
            <a:r>
              <a:rPr lang="en-US" sz="3200" b="1" dirty="0">
                <a:solidFill>
                  <a:srgbClr val="FEFAFA"/>
                </a:solidFill>
                <a:latin typeface="Arimo Bold"/>
                <a:ea typeface="Arimo Bold"/>
                <a:cs typeface="Arimo Bold"/>
                <a:sym typeface="Arimo Bold"/>
              </a:rPr>
              <a:t>Added more search options to the Workshops listing</a:t>
            </a:r>
          </a:p>
        </p:txBody>
      </p:sp>
      <p:grpSp>
        <p:nvGrpSpPr>
          <p:cNvPr id="61" name="Group 6">
            <a:extLst>
              <a:ext uri="{FF2B5EF4-FFF2-40B4-BE49-F238E27FC236}">
                <a16:creationId xmlns:a16="http://schemas.microsoft.com/office/drawing/2014/main" id="{797EF460-B52D-CA24-4875-2F21EDAB4953}"/>
              </a:ext>
            </a:extLst>
          </p:cNvPr>
          <p:cNvGrpSpPr/>
          <p:nvPr/>
        </p:nvGrpSpPr>
        <p:grpSpPr>
          <a:xfrm>
            <a:off x="-31375" y="3690242"/>
            <a:ext cx="14356976" cy="797792"/>
            <a:chOff x="0" y="0"/>
            <a:chExt cx="3164079" cy="406400"/>
          </a:xfrm>
        </p:grpSpPr>
        <p:sp>
          <p:nvSpPr>
            <p:cNvPr id="62" name="Freeform 7">
              <a:extLst>
                <a:ext uri="{FF2B5EF4-FFF2-40B4-BE49-F238E27FC236}">
                  <a16:creationId xmlns:a16="http://schemas.microsoft.com/office/drawing/2014/main" id="{44081A74-1252-64D7-9D8B-4BF589470771}"/>
                </a:ext>
              </a:extLst>
            </p:cNvPr>
            <p:cNvSpPr/>
            <p:nvPr/>
          </p:nvSpPr>
          <p:spPr>
            <a:xfrm>
              <a:off x="0" y="0"/>
              <a:ext cx="3164079" cy="406400"/>
            </a:xfrm>
            <a:custGeom>
              <a:avLst/>
              <a:gdLst/>
              <a:ahLst/>
              <a:cxnLst/>
              <a:rect l="l" t="t" r="r" b="b"/>
              <a:pathLst>
                <a:path w="3164079" h="406400">
                  <a:moveTo>
                    <a:pt x="2960879" y="0"/>
                  </a:moveTo>
                  <a:lnTo>
                    <a:pt x="0" y="0"/>
                  </a:lnTo>
                  <a:lnTo>
                    <a:pt x="0" y="406400"/>
                  </a:lnTo>
                  <a:lnTo>
                    <a:pt x="2960879" y="406400"/>
                  </a:lnTo>
                  <a:lnTo>
                    <a:pt x="3164079" y="203200"/>
                  </a:lnTo>
                  <a:lnTo>
                    <a:pt x="2960879" y="0"/>
                  </a:lnTo>
                  <a:close/>
                </a:path>
              </a:pathLst>
            </a:custGeom>
            <a:solidFill>
              <a:srgbClr val="9B9B9B"/>
            </a:solidFill>
          </p:spPr>
          <p:txBody>
            <a:bodyPr/>
            <a:lstStyle/>
            <a:p>
              <a:endParaRPr lang="en-US" dirty="0"/>
            </a:p>
          </p:txBody>
        </p:sp>
        <p:sp>
          <p:nvSpPr>
            <p:cNvPr id="63" name="TextBox 8">
              <a:extLst>
                <a:ext uri="{FF2B5EF4-FFF2-40B4-BE49-F238E27FC236}">
                  <a16:creationId xmlns:a16="http://schemas.microsoft.com/office/drawing/2014/main" id="{67CBBA91-7CEB-7E1C-4385-D968C10C51BD}"/>
                </a:ext>
              </a:extLst>
            </p:cNvPr>
            <p:cNvSpPr txBox="1"/>
            <p:nvPr/>
          </p:nvSpPr>
          <p:spPr>
            <a:xfrm>
              <a:off x="0" y="-38100"/>
              <a:ext cx="3049779"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67" name="Group 12">
            <a:extLst>
              <a:ext uri="{FF2B5EF4-FFF2-40B4-BE49-F238E27FC236}">
                <a16:creationId xmlns:a16="http://schemas.microsoft.com/office/drawing/2014/main" id="{639B24AE-138D-8975-BAAF-580E6D4D6C0A}"/>
              </a:ext>
            </a:extLst>
          </p:cNvPr>
          <p:cNvGrpSpPr/>
          <p:nvPr/>
        </p:nvGrpSpPr>
        <p:grpSpPr>
          <a:xfrm>
            <a:off x="-31376" y="4633252"/>
            <a:ext cx="14356977" cy="797792"/>
            <a:chOff x="0" y="0"/>
            <a:chExt cx="3164079" cy="406400"/>
          </a:xfrm>
        </p:grpSpPr>
        <p:sp>
          <p:nvSpPr>
            <p:cNvPr id="68" name="Freeform 13">
              <a:extLst>
                <a:ext uri="{FF2B5EF4-FFF2-40B4-BE49-F238E27FC236}">
                  <a16:creationId xmlns:a16="http://schemas.microsoft.com/office/drawing/2014/main" id="{E6AB1376-75FF-D728-31D3-0AC465A787D7}"/>
                </a:ext>
              </a:extLst>
            </p:cNvPr>
            <p:cNvSpPr/>
            <p:nvPr/>
          </p:nvSpPr>
          <p:spPr>
            <a:xfrm>
              <a:off x="0" y="0"/>
              <a:ext cx="3164079" cy="406400"/>
            </a:xfrm>
            <a:custGeom>
              <a:avLst/>
              <a:gdLst/>
              <a:ahLst/>
              <a:cxnLst/>
              <a:rect l="l" t="t" r="r" b="b"/>
              <a:pathLst>
                <a:path w="3164079" h="406400">
                  <a:moveTo>
                    <a:pt x="2960879" y="0"/>
                  </a:moveTo>
                  <a:lnTo>
                    <a:pt x="0" y="0"/>
                  </a:lnTo>
                  <a:lnTo>
                    <a:pt x="0" y="406400"/>
                  </a:lnTo>
                  <a:lnTo>
                    <a:pt x="2960879" y="406400"/>
                  </a:lnTo>
                  <a:lnTo>
                    <a:pt x="3164079" y="203200"/>
                  </a:lnTo>
                  <a:lnTo>
                    <a:pt x="2960879" y="0"/>
                  </a:lnTo>
                  <a:close/>
                </a:path>
              </a:pathLst>
            </a:custGeom>
            <a:solidFill>
              <a:schemeClr val="tx1">
                <a:lumMod val="50000"/>
                <a:lumOff val="50000"/>
              </a:schemeClr>
            </a:solidFill>
          </p:spPr>
          <p:txBody>
            <a:bodyPr/>
            <a:lstStyle/>
            <a:p>
              <a:endParaRPr lang="en-US" dirty="0"/>
            </a:p>
          </p:txBody>
        </p:sp>
        <p:sp>
          <p:nvSpPr>
            <p:cNvPr id="69" name="TextBox 14">
              <a:extLst>
                <a:ext uri="{FF2B5EF4-FFF2-40B4-BE49-F238E27FC236}">
                  <a16:creationId xmlns:a16="http://schemas.microsoft.com/office/drawing/2014/main" id="{893E2CCA-507A-F26F-3BC4-72C473016BE0}"/>
                </a:ext>
              </a:extLst>
            </p:cNvPr>
            <p:cNvSpPr txBox="1"/>
            <p:nvPr/>
          </p:nvSpPr>
          <p:spPr>
            <a:xfrm>
              <a:off x="0" y="-38100"/>
              <a:ext cx="3049779" cy="444500"/>
            </a:xfrm>
            <a:prstGeom prst="rect">
              <a:avLst/>
            </a:prstGeom>
          </p:spPr>
          <p:txBody>
            <a:bodyPr lIns="50800" tIns="50800" rIns="50800" bIns="50800" rtlCol="0" anchor="ctr"/>
            <a:lstStyle/>
            <a:p>
              <a:pPr algn="ctr">
                <a:lnSpc>
                  <a:spcPts val="2659"/>
                </a:lnSpc>
                <a:spcBef>
                  <a:spcPct val="0"/>
                </a:spcBef>
              </a:pPr>
              <a:endParaRPr/>
            </a:p>
          </p:txBody>
        </p:sp>
      </p:grpSp>
      <p:sp>
        <p:nvSpPr>
          <p:cNvPr id="71" name="Freeform 16">
            <a:extLst>
              <a:ext uri="{FF2B5EF4-FFF2-40B4-BE49-F238E27FC236}">
                <a16:creationId xmlns:a16="http://schemas.microsoft.com/office/drawing/2014/main" id="{29AD80CC-FABA-4D65-0D2F-BB992A1FB019}"/>
              </a:ext>
            </a:extLst>
          </p:cNvPr>
          <p:cNvSpPr/>
          <p:nvPr/>
        </p:nvSpPr>
        <p:spPr>
          <a:xfrm>
            <a:off x="204221" y="3912018"/>
            <a:ext cx="391858" cy="391858"/>
          </a:xfrm>
          <a:custGeom>
            <a:avLst/>
            <a:gdLst/>
            <a:ahLst/>
            <a:cxnLst/>
            <a:rect l="l" t="t" r="r" b="b"/>
            <a:pathLst>
              <a:path w="391858" h="391858">
                <a:moveTo>
                  <a:pt x="0" y="0"/>
                </a:moveTo>
                <a:lnTo>
                  <a:pt x="391858" y="0"/>
                </a:lnTo>
                <a:lnTo>
                  <a:pt x="391858" y="391858"/>
                </a:lnTo>
                <a:lnTo>
                  <a:pt x="0" y="39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3" name="Freeform 18">
            <a:extLst>
              <a:ext uri="{FF2B5EF4-FFF2-40B4-BE49-F238E27FC236}">
                <a16:creationId xmlns:a16="http://schemas.microsoft.com/office/drawing/2014/main" id="{91492AEE-EAF2-CB66-9D5F-C5A23CFF0C77}"/>
              </a:ext>
            </a:extLst>
          </p:cNvPr>
          <p:cNvSpPr/>
          <p:nvPr/>
        </p:nvSpPr>
        <p:spPr>
          <a:xfrm>
            <a:off x="204221" y="4867767"/>
            <a:ext cx="391858" cy="391858"/>
          </a:xfrm>
          <a:custGeom>
            <a:avLst/>
            <a:gdLst/>
            <a:ahLst/>
            <a:cxnLst/>
            <a:rect l="l" t="t" r="r" b="b"/>
            <a:pathLst>
              <a:path w="391858" h="391858">
                <a:moveTo>
                  <a:pt x="0" y="0"/>
                </a:moveTo>
                <a:lnTo>
                  <a:pt x="391858" y="0"/>
                </a:lnTo>
                <a:lnTo>
                  <a:pt x="391858" y="391858"/>
                </a:lnTo>
                <a:lnTo>
                  <a:pt x="0" y="39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5" name="TextBox 30">
            <a:extLst>
              <a:ext uri="{FF2B5EF4-FFF2-40B4-BE49-F238E27FC236}">
                <a16:creationId xmlns:a16="http://schemas.microsoft.com/office/drawing/2014/main" id="{38AD036C-B1E5-8CA0-58FC-22632EA5A82B}"/>
              </a:ext>
            </a:extLst>
          </p:cNvPr>
          <p:cNvSpPr txBox="1"/>
          <p:nvPr/>
        </p:nvSpPr>
        <p:spPr>
          <a:xfrm>
            <a:off x="942417" y="3782259"/>
            <a:ext cx="11976921" cy="573298"/>
          </a:xfrm>
          <a:prstGeom prst="rect">
            <a:avLst/>
          </a:prstGeom>
        </p:spPr>
        <p:txBody>
          <a:bodyPr wrap="square" lIns="0" tIns="0" rIns="0" bIns="0" rtlCol="0" anchor="t">
            <a:spAutoFit/>
          </a:bodyPr>
          <a:lstStyle/>
          <a:p>
            <a:pPr algn="l">
              <a:lnSpc>
                <a:spcPts val="4892"/>
              </a:lnSpc>
              <a:spcBef>
                <a:spcPct val="0"/>
              </a:spcBef>
            </a:pPr>
            <a:r>
              <a:rPr lang="en-US" sz="3200" b="1" dirty="0">
                <a:solidFill>
                  <a:srgbClr val="FEFAFA"/>
                </a:solidFill>
                <a:latin typeface="Arimo Bold"/>
                <a:ea typeface="Arimo Bold"/>
                <a:cs typeface="Arimo Bold"/>
                <a:sym typeface="Arimo Bold"/>
              </a:rPr>
              <a:t>Email templates to workshops, for creating email actions</a:t>
            </a:r>
          </a:p>
        </p:txBody>
      </p:sp>
      <p:sp>
        <p:nvSpPr>
          <p:cNvPr id="77" name="TextBox 32">
            <a:extLst>
              <a:ext uri="{FF2B5EF4-FFF2-40B4-BE49-F238E27FC236}">
                <a16:creationId xmlns:a16="http://schemas.microsoft.com/office/drawing/2014/main" id="{CDCE66D5-DFB4-DC29-BD49-F90EBDE5F99A}"/>
              </a:ext>
            </a:extLst>
          </p:cNvPr>
          <p:cNvSpPr txBox="1"/>
          <p:nvPr/>
        </p:nvSpPr>
        <p:spPr>
          <a:xfrm>
            <a:off x="939104" y="4684073"/>
            <a:ext cx="17269715" cy="573298"/>
          </a:xfrm>
          <a:prstGeom prst="rect">
            <a:avLst/>
          </a:prstGeom>
        </p:spPr>
        <p:txBody>
          <a:bodyPr wrap="square" lIns="0" tIns="0" rIns="0" bIns="0" rtlCol="0" anchor="t">
            <a:spAutoFit/>
          </a:bodyPr>
          <a:lstStyle/>
          <a:p>
            <a:pPr>
              <a:lnSpc>
                <a:spcPts val="4892"/>
              </a:lnSpc>
              <a:spcBef>
                <a:spcPct val="0"/>
              </a:spcBef>
            </a:pPr>
            <a:r>
              <a:rPr lang="en-US" sz="3200" b="1" dirty="0">
                <a:solidFill>
                  <a:srgbClr val="FEFAFA"/>
                </a:solidFill>
                <a:latin typeface="Arimo Bold"/>
                <a:ea typeface="Arimo Bold"/>
                <a:cs typeface="Arimo Bold"/>
                <a:sym typeface="Arimo Bold"/>
              </a:rPr>
              <a:t>Enrollment list will show a line through when cancelled</a:t>
            </a:r>
          </a:p>
        </p:txBody>
      </p:sp>
      <p:sp>
        <p:nvSpPr>
          <p:cNvPr id="2" name="Freeform 3">
            <a:extLst>
              <a:ext uri="{FF2B5EF4-FFF2-40B4-BE49-F238E27FC236}">
                <a16:creationId xmlns:a16="http://schemas.microsoft.com/office/drawing/2014/main" id="{7F0226C4-5491-872B-1AB3-15E51D7070B7}"/>
              </a:ext>
            </a:extLst>
          </p:cNvPr>
          <p:cNvSpPr/>
          <p:nvPr/>
        </p:nvSpPr>
        <p:spPr>
          <a:xfrm>
            <a:off x="-1" y="9462840"/>
            <a:ext cx="18322835" cy="845387"/>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3" name="TextBox 22">
            <a:extLst>
              <a:ext uri="{FF2B5EF4-FFF2-40B4-BE49-F238E27FC236}">
                <a16:creationId xmlns:a16="http://schemas.microsoft.com/office/drawing/2014/main" id="{8851D1F2-951F-67A2-11B5-6E2B0273788D}"/>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nvGrpSpPr>
          <p:cNvPr id="4" name="Group 6">
            <a:extLst>
              <a:ext uri="{FF2B5EF4-FFF2-40B4-BE49-F238E27FC236}">
                <a16:creationId xmlns:a16="http://schemas.microsoft.com/office/drawing/2014/main" id="{00C0AF1C-FF50-A143-F348-20034DC4ADC8}"/>
              </a:ext>
            </a:extLst>
          </p:cNvPr>
          <p:cNvGrpSpPr/>
          <p:nvPr/>
        </p:nvGrpSpPr>
        <p:grpSpPr>
          <a:xfrm>
            <a:off x="-34688" y="2636476"/>
            <a:ext cx="14356976" cy="797792"/>
            <a:chOff x="0" y="0"/>
            <a:chExt cx="3164079" cy="406400"/>
          </a:xfrm>
        </p:grpSpPr>
        <p:sp>
          <p:nvSpPr>
            <p:cNvPr id="5" name="Freeform 7">
              <a:extLst>
                <a:ext uri="{FF2B5EF4-FFF2-40B4-BE49-F238E27FC236}">
                  <a16:creationId xmlns:a16="http://schemas.microsoft.com/office/drawing/2014/main" id="{1122AF94-FB79-3388-CAE7-0B093E30A74C}"/>
                </a:ext>
              </a:extLst>
            </p:cNvPr>
            <p:cNvSpPr/>
            <p:nvPr/>
          </p:nvSpPr>
          <p:spPr>
            <a:xfrm>
              <a:off x="0" y="0"/>
              <a:ext cx="3164079" cy="406400"/>
            </a:xfrm>
            <a:custGeom>
              <a:avLst/>
              <a:gdLst/>
              <a:ahLst/>
              <a:cxnLst/>
              <a:rect l="l" t="t" r="r" b="b"/>
              <a:pathLst>
                <a:path w="3164079" h="406400">
                  <a:moveTo>
                    <a:pt x="2960879" y="0"/>
                  </a:moveTo>
                  <a:lnTo>
                    <a:pt x="0" y="0"/>
                  </a:lnTo>
                  <a:lnTo>
                    <a:pt x="0" y="406400"/>
                  </a:lnTo>
                  <a:lnTo>
                    <a:pt x="2960879" y="406400"/>
                  </a:lnTo>
                  <a:lnTo>
                    <a:pt x="3164079" y="203200"/>
                  </a:lnTo>
                  <a:lnTo>
                    <a:pt x="2960879" y="0"/>
                  </a:lnTo>
                  <a:close/>
                </a:path>
              </a:pathLst>
            </a:custGeom>
            <a:solidFill>
              <a:schemeClr val="bg1">
                <a:lumMod val="75000"/>
              </a:schemeClr>
            </a:solidFill>
          </p:spPr>
          <p:txBody>
            <a:bodyPr/>
            <a:lstStyle/>
            <a:p>
              <a:endParaRPr lang="en-US" dirty="0"/>
            </a:p>
          </p:txBody>
        </p:sp>
        <p:sp>
          <p:nvSpPr>
            <p:cNvPr id="9" name="TextBox 8">
              <a:extLst>
                <a:ext uri="{FF2B5EF4-FFF2-40B4-BE49-F238E27FC236}">
                  <a16:creationId xmlns:a16="http://schemas.microsoft.com/office/drawing/2014/main" id="{0EA46865-324F-8393-BDF7-E734E2283303}"/>
                </a:ext>
              </a:extLst>
            </p:cNvPr>
            <p:cNvSpPr txBox="1"/>
            <p:nvPr/>
          </p:nvSpPr>
          <p:spPr>
            <a:xfrm>
              <a:off x="0" y="-38100"/>
              <a:ext cx="3049779" cy="4445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6">
            <a:extLst>
              <a:ext uri="{FF2B5EF4-FFF2-40B4-BE49-F238E27FC236}">
                <a16:creationId xmlns:a16="http://schemas.microsoft.com/office/drawing/2014/main" id="{467C43D2-DBE9-14EC-FDFC-9F4611C69016}"/>
              </a:ext>
            </a:extLst>
          </p:cNvPr>
          <p:cNvSpPr/>
          <p:nvPr/>
        </p:nvSpPr>
        <p:spPr>
          <a:xfrm>
            <a:off x="200908" y="2858252"/>
            <a:ext cx="391858" cy="391858"/>
          </a:xfrm>
          <a:custGeom>
            <a:avLst/>
            <a:gdLst/>
            <a:ahLst/>
            <a:cxnLst/>
            <a:rect l="l" t="t" r="r" b="b"/>
            <a:pathLst>
              <a:path w="391858" h="391858">
                <a:moveTo>
                  <a:pt x="0" y="0"/>
                </a:moveTo>
                <a:lnTo>
                  <a:pt x="391858" y="0"/>
                </a:lnTo>
                <a:lnTo>
                  <a:pt x="391858" y="391858"/>
                </a:lnTo>
                <a:lnTo>
                  <a:pt x="0" y="39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30">
            <a:extLst>
              <a:ext uri="{FF2B5EF4-FFF2-40B4-BE49-F238E27FC236}">
                <a16:creationId xmlns:a16="http://schemas.microsoft.com/office/drawing/2014/main" id="{9EAAA4F7-32D3-EFFF-40F4-04C99E009563}"/>
              </a:ext>
            </a:extLst>
          </p:cNvPr>
          <p:cNvSpPr txBox="1"/>
          <p:nvPr/>
        </p:nvSpPr>
        <p:spPr>
          <a:xfrm>
            <a:off x="939104" y="2728493"/>
            <a:ext cx="11976921" cy="564706"/>
          </a:xfrm>
          <a:prstGeom prst="rect">
            <a:avLst/>
          </a:prstGeom>
        </p:spPr>
        <p:txBody>
          <a:bodyPr wrap="square" lIns="0" tIns="0" rIns="0" bIns="0" rtlCol="0" anchor="t">
            <a:spAutoFit/>
          </a:bodyPr>
          <a:lstStyle/>
          <a:p>
            <a:pPr algn="l">
              <a:lnSpc>
                <a:spcPts val="4892"/>
              </a:lnSpc>
              <a:spcBef>
                <a:spcPct val="0"/>
              </a:spcBef>
            </a:pPr>
            <a:r>
              <a:rPr lang="en-US" sz="3200" b="1" dirty="0">
                <a:solidFill>
                  <a:srgbClr val="FEFAFA"/>
                </a:solidFill>
                <a:latin typeface="Arimo Bold"/>
                <a:ea typeface="Arimo Bold"/>
                <a:cs typeface="Arimo Bold"/>
                <a:sym typeface="Arimo Bold"/>
              </a:rPr>
              <a:t>Workshops show as a reserved block on schedule for staff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18B53D02-A861-A134-4964-246B1EE096FE}"/>
              </a:ext>
            </a:extLst>
          </p:cNvPr>
          <p:cNvSpPr/>
          <p:nvPr/>
        </p:nvSpPr>
        <p:spPr>
          <a:xfrm>
            <a:off x="-73604" y="-25483"/>
            <a:ext cx="5785729" cy="10149907"/>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8911828" y="1116972"/>
            <a:ext cx="8347472"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WORKSHOP</a:t>
            </a:r>
          </a:p>
        </p:txBody>
      </p:sp>
      <p:sp>
        <p:nvSpPr>
          <p:cNvPr id="13" name="TextBox 13"/>
          <p:cNvSpPr txBox="1"/>
          <p:nvPr/>
        </p:nvSpPr>
        <p:spPr>
          <a:xfrm>
            <a:off x="8911828" y="2045303"/>
            <a:ext cx="8347472"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PREFERENCES</a:t>
            </a:r>
          </a:p>
        </p:txBody>
      </p:sp>
      <p:sp>
        <p:nvSpPr>
          <p:cNvPr id="14" name="TextBox 14"/>
          <p:cNvSpPr txBox="1"/>
          <p:nvPr/>
        </p:nvSpPr>
        <p:spPr>
          <a:xfrm>
            <a:off x="8190802" y="3570084"/>
            <a:ext cx="8599076" cy="4739759"/>
          </a:xfrm>
          <a:prstGeom prst="rect">
            <a:avLst/>
          </a:prstGeom>
        </p:spPr>
        <p:txBody>
          <a:bodyPr wrap="square" lIns="0" tIns="0" rIns="0" bIns="0" rtlCol="0" anchor="t">
            <a:spAutoFit/>
          </a:bodyPr>
          <a:lstStyle/>
          <a:p>
            <a:r>
              <a:rPr lang="en-US" sz="2800" dirty="0">
                <a:latin typeface="Arimo" panose="020B0604020202020204" charset="0"/>
                <a:ea typeface="Arimo" panose="020B0604020202020204" charset="0"/>
                <a:cs typeface="Arimo" panose="020B0604020202020204" charset="0"/>
              </a:rPr>
              <a:t>Defining the workshop name and instructor for listings and email communication, optionally link a consultant or faculty member to block schedules and assign visits, and set the date, time, and location for the workshop. Select the appropriate subject, course, and section to match student registrations, configure maximum enrollment and enrollment locking rules, apply labels for organization and reporting, and add a workshop description with HTML/Twig support. Finally, customize self-enrollment notifications to display messaging based on student eligibility.</a:t>
            </a:r>
          </a:p>
        </p:txBody>
      </p:sp>
      <p:sp>
        <p:nvSpPr>
          <p:cNvPr id="17" name="Freeform 17"/>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grpSp>
        <p:nvGrpSpPr>
          <p:cNvPr id="19" name="Group 18">
            <a:extLst>
              <a:ext uri="{FF2B5EF4-FFF2-40B4-BE49-F238E27FC236}">
                <a16:creationId xmlns:a16="http://schemas.microsoft.com/office/drawing/2014/main" id="{2A27B4CC-2CB5-2A35-0724-9601E8A98A55}"/>
              </a:ext>
            </a:extLst>
          </p:cNvPr>
          <p:cNvGrpSpPr/>
          <p:nvPr/>
        </p:nvGrpSpPr>
        <p:grpSpPr>
          <a:xfrm>
            <a:off x="152400" y="1714500"/>
            <a:ext cx="7583628" cy="7523674"/>
            <a:chOff x="1028700" y="1789836"/>
            <a:chExt cx="6707328" cy="6707328"/>
          </a:xfrm>
        </p:grpSpPr>
        <p:grpSp>
          <p:nvGrpSpPr>
            <p:cNvPr id="7" name="Group 7"/>
            <p:cNvGrpSpPr/>
            <p:nvPr/>
          </p:nvGrpSpPr>
          <p:grpSpPr>
            <a:xfrm>
              <a:off x="1028700" y="1789836"/>
              <a:ext cx="6707328" cy="670732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FA"/>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lowchart: Connector 17">
              <a:extLst>
                <a:ext uri="{FF2B5EF4-FFF2-40B4-BE49-F238E27FC236}">
                  <a16:creationId xmlns:a16="http://schemas.microsoft.com/office/drawing/2014/main" id="{94643978-4847-B4FC-312E-ADE3D922DCD9}"/>
                </a:ext>
              </a:extLst>
            </p:cNvPr>
            <p:cNvSpPr/>
            <p:nvPr/>
          </p:nvSpPr>
          <p:spPr>
            <a:xfrm>
              <a:off x="1118799" y="1931452"/>
              <a:ext cx="6527129" cy="6424095"/>
            </a:xfrm>
            <a:prstGeom prst="flowChartConnector">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3">
            <a:extLst>
              <a:ext uri="{FF2B5EF4-FFF2-40B4-BE49-F238E27FC236}">
                <a16:creationId xmlns:a16="http://schemas.microsoft.com/office/drawing/2014/main" id="{164B5A9E-F5B4-2262-F598-10C6E8EF5784}"/>
              </a:ext>
            </a:extLst>
          </p:cNvPr>
          <p:cNvSpPr/>
          <p:nvPr/>
        </p:nvSpPr>
        <p:spPr>
          <a:xfrm>
            <a:off x="-1" y="9462840"/>
            <a:ext cx="18322835" cy="845387"/>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11" name="TextBox 22">
            <a:extLst>
              <a:ext uri="{FF2B5EF4-FFF2-40B4-BE49-F238E27FC236}">
                <a16:creationId xmlns:a16="http://schemas.microsoft.com/office/drawing/2014/main" id="{8D5DFB10-187C-ADE1-1430-E603ED44FB65}"/>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2" name="Freeform 2"/>
          <p:cNvSpPr/>
          <p:nvPr/>
        </p:nvSpPr>
        <p:spPr>
          <a:xfrm>
            <a:off x="-73604" y="-25483"/>
            <a:ext cx="5785729" cy="10149907"/>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2557232" y="-25550"/>
            <a:ext cx="5788152" cy="10149840"/>
          </a:xfrm>
          <a:custGeom>
            <a:avLst/>
            <a:gdLst/>
            <a:ahLst/>
            <a:cxnLst/>
            <a:rect l="l" t="t" r="r" b="b"/>
            <a:pathLst>
              <a:path w="8615190" h="12692729">
                <a:moveTo>
                  <a:pt x="8615190" y="0"/>
                </a:moveTo>
                <a:lnTo>
                  <a:pt x="0" y="0"/>
                </a:lnTo>
                <a:lnTo>
                  <a:pt x="0" y="12692729"/>
                </a:lnTo>
                <a:lnTo>
                  <a:pt x="8615190" y="12692729"/>
                </a:lnTo>
                <a:lnTo>
                  <a:pt x="861519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0" name="TextBox 10"/>
          <p:cNvSpPr txBox="1"/>
          <p:nvPr/>
        </p:nvSpPr>
        <p:spPr>
          <a:xfrm>
            <a:off x="3887081" y="472369"/>
            <a:ext cx="10513837" cy="1202279"/>
          </a:xfrm>
          <a:prstGeom prst="rect">
            <a:avLst/>
          </a:prstGeom>
        </p:spPr>
        <p:txBody>
          <a:bodyPr lIns="0" tIns="0" rIns="0" bIns="0" rtlCol="0" anchor="t">
            <a:spAutoFit/>
          </a:bodyPr>
          <a:lstStyle/>
          <a:p>
            <a:pPr algn="ctr">
              <a:lnSpc>
                <a:spcPts val="9857"/>
              </a:lnSpc>
              <a:spcBef>
                <a:spcPct val="0"/>
              </a:spcBef>
            </a:pPr>
            <a:r>
              <a:rPr lang="en-US" sz="7041" b="1" dirty="0">
                <a:solidFill>
                  <a:srgbClr val="D6BD93"/>
                </a:solidFill>
                <a:latin typeface="Montaser Arabic Bold"/>
                <a:ea typeface="Montaser Arabic Bold"/>
                <a:cs typeface="Montaser Arabic Bold"/>
                <a:sym typeface="Montaser Arabic Bold"/>
              </a:rPr>
              <a:t>ENROLL</a:t>
            </a:r>
          </a:p>
        </p:txBody>
      </p:sp>
      <p:sp>
        <p:nvSpPr>
          <p:cNvPr id="11" name="TextBox 11"/>
          <p:cNvSpPr txBox="1"/>
          <p:nvPr/>
        </p:nvSpPr>
        <p:spPr>
          <a:xfrm>
            <a:off x="4975423" y="1490459"/>
            <a:ext cx="8347472" cy="1202279"/>
          </a:xfrm>
          <a:prstGeom prst="rect">
            <a:avLst/>
          </a:prstGeom>
        </p:spPr>
        <p:txBody>
          <a:bodyPr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STUDENTS</a:t>
            </a:r>
          </a:p>
        </p:txBody>
      </p:sp>
      <p:sp>
        <p:nvSpPr>
          <p:cNvPr id="12" name="TextBox 12"/>
          <p:cNvSpPr txBox="1"/>
          <p:nvPr/>
        </p:nvSpPr>
        <p:spPr>
          <a:xfrm>
            <a:off x="3061587" y="2692738"/>
            <a:ext cx="12148602" cy="6463308"/>
          </a:xfrm>
          <a:prstGeom prst="rect">
            <a:avLst/>
          </a:prstGeom>
        </p:spPr>
        <p:txBody>
          <a:bodyPr lIns="0" tIns="0" rIns="0" bIns="0" rtlCol="0" anchor="t">
            <a:spAutoFit/>
          </a:bodyPr>
          <a:lstStyle/>
          <a:p>
            <a:pPr algn="ctr"/>
            <a:r>
              <a:rPr lang="en-US" sz="2800" b="1" dirty="0"/>
              <a:t>Enroll &amp; Manage Students</a:t>
            </a:r>
            <a:endParaRPr lang="en-US" sz="2800" dirty="0"/>
          </a:p>
          <a:p>
            <a:pPr algn="ctr"/>
            <a:r>
              <a:rPr lang="en-US" sz="2800" dirty="0"/>
              <a:t>Search and enroll eligible students</a:t>
            </a:r>
          </a:p>
          <a:p>
            <a:pPr algn="ctr"/>
            <a:r>
              <a:rPr lang="en-US" sz="2800" dirty="0"/>
              <a:t>Optionally restrict enrollment to a linked list</a:t>
            </a:r>
          </a:p>
          <a:p>
            <a:pPr algn="ctr"/>
            <a:r>
              <a:rPr lang="en-US" sz="2800" dirty="0"/>
              <a:t>Batch enroll using IDs or emails</a:t>
            </a:r>
          </a:p>
          <a:p>
            <a:pPr algn="ctr"/>
            <a:r>
              <a:rPr lang="en-US" sz="2800" b="1" dirty="0"/>
              <a:t>Attendance Tracking</a:t>
            </a:r>
            <a:endParaRPr lang="en-US" sz="2800" dirty="0"/>
          </a:p>
          <a:p>
            <a:pPr algn="ctr"/>
            <a:r>
              <a:rPr lang="en-US" sz="2800" dirty="0"/>
              <a:t>Scan student IDs/barcodes to record attendance</a:t>
            </a:r>
          </a:p>
          <a:p>
            <a:pPr algn="ctr"/>
            <a:r>
              <a:rPr lang="en-US" sz="2800" dirty="0"/>
              <a:t>Auto-enroll and mark attended when allowed</a:t>
            </a:r>
          </a:p>
          <a:p>
            <a:pPr algn="ctr"/>
            <a:r>
              <a:rPr lang="en-US" sz="2800" dirty="0"/>
              <a:t>Staff can override maximum enrollment</a:t>
            </a:r>
          </a:p>
          <a:p>
            <a:pPr algn="ctr"/>
            <a:r>
              <a:rPr lang="en-US" sz="2800" b="1" dirty="0"/>
              <a:t>Enrollment Issues</a:t>
            </a:r>
            <a:endParaRPr lang="en-US" sz="2800" dirty="0"/>
          </a:p>
          <a:p>
            <a:pPr algn="ctr"/>
            <a:r>
              <a:rPr lang="en-US" sz="2800" dirty="0"/>
              <a:t>Track failed enrollments (locked or full workshops)</a:t>
            </a:r>
          </a:p>
          <a:p>
            <a:pPr algn="ctr"/>
            <a:r>
              <a:rPr lang="en-US" sz="2800" dirty="0"/>
              <a:t>View failed enrollment lists and detailed reasons</a:t>
            </a:r>
          </a:p>
          <a:p>
            <a:pPr algn="ctr"/>
            <a:r>
              <a:rPr lang="en-US" sz="2800" b="1" dirty="0"/>
              <a:t>Roster Management</a:t>
            </a:r>
            <a:endParaRPr lang="en-US" sz="2800" dirty="0"/>
          </a:p>
          <a:p>
            <a:pPr algn="ctr"/>
            <a:r>
              <a:rPr lang="en-US" sz="2800" dirty="0"/>
              <a:t>View enrolled students in one table</a:t>
            </a:r>
          </a:p>
          <a:p>
            <a:pPr algn="ctr"/>
            <a:r>
              <a:rPr lang="en-US" sz="2800" dirty="0"/>
              <a:t>Mark attendance status individually or in bulk</a:t>
            </a:r>
          </a:p>
          <a:p>
            <a:pPr algn="ctr"/>
            <a:r>
              <a:rPr lang="en-US" sz="2800" dirty="0"/>
              <a:t>Attendance may create visits or assignment completion</a:t>
            </a:r>
          </a:p>
        </p:txBody>
      </p:sp>
      <p:sp>
        <p:nvSpPr>
          <p:cNvPr id="17" name="Freeform 17"/>
          <p:cNvSpPr/>
          <p:nvPr/>
        </p:nvSpPr>
        <p:spPr>
          <a:xfrm>
            <a:off x="2486507" y="173176"/>
            <a:ext cx="1166384" cy="1317283"/>
          </a:xfrm>
          <a:custGeom>
            <a:avLst/>
            <a:gdLst/>
            <a:ahLst/>
            <a:cxnLst/>
            <a:rect l="l" t="t" r="r" b="b"/>
            <a:pathLst>
              <a:path w="1166384" h="1317283">
                <a:moveTo>
                  <a:pt x="0" y="0"/>
                </a:moveTo>
                <a:lnTo>
                  <a:pt x="1166384" y="0"/>
                </a:lnTo>
                <a:lnTo>
                  <a:pt x="1166384" y="1317283"/>
                </a:lnTo>
                <a:lnTo>
                  <a:pt x="0" y="1317283"/>
                </a:lnTo>
                <a:lnTo>
                  <a:pt x="0" y="0"/>
                </a:lnTo>
                <a:close/>
              </a:path>
            </a:pathLst>
          </a:custGeom>
          <a:blipFill>
            <a:blip r:embed="rId4"/>
            <a:stretch>
              <a:fillRect/>
            </a:stretch>
          </a:blipFill>
        </p:spPr>
      </p:sp>
      <p:sp>
        <p:nvSpPr>
          <p:cNvPr id="4" name="Freeform 3">
            <a:extLst>
              <a:ext uri="{FF2B5EF4-FFF2-40B4-BE49-F238E27FC236}">
                <a16:creationId xmlns:a16="http://schemas.microsoft.com/office/drawing/2014/main" id="{10EA66BA-F145-21D2-95D5-6F41013692B4}"/>
              </a:ext>
            </a:extLst>
          </p:cNvPr>
          <p:cNvSpPr/>
          <p:nvPr/>
        </p:nvSpPr>
        <p:spPr>
          <a:xfrm>
            <a:off x="-1" y="9462840"/>
            <a:ext cx="18322835" cy="845387"/>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5" name="TextBox 22">
            <a:extLst>
              <a:ext uri="{FF2B5EF4-FFF2-40B4-BE49-F238E27FC236}">
                <a16:creationId xmlns:a16="http://schemas.microsoft.com/office/drawing/2014/main" id="{40917B68-2975-F109-D4C2-A9DA3869BC37}"/>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21" name="Freeform 2">
            <a:extLst>
              <a:ext uri="{FF2B5EF4-FFF2-40B4-BE49-F238E27FC236}">
                <a16:creationId xmlns:a16="http://schemas.microsoft.com/office/drawing/2014/main" id="{EB53C679-6D06-2C15-4A84-D6A7426F9252}"/>
              </a:ext>
            </a:extLst>
          </p:cNvPr>
          <p:cNvSpPr/>
          <p:nvPr/>
        </p:nvSpPr>
        <p:spPr>
          <a:xfrm rot="10800000">
            <a:off x="12542042" y="27104"/>
            <a:ext cx="5785729" cy="10149907"/>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8"/>
          <p:cNvGrpSpPr/>
          <p:nvPr/>
        </p:nvGrpSpPr>
        <p:grpSpPr>
          <a:xfrm>
            <a:off x="6593469" y="6476784"/>
            <a:ext cx="10646052" cy="798468"/>
            <a:chOff x="0" y="0"/>
            <a:chExt cx="5091338" cy="406400"/>
          </a:xfrm>
        </p:grpSpPr>
        <p:sp>
          <p:nvSpPr>
            <p:cNvPr id="9" name="Freeform 9"/>
            <p:cNvSpPr/>
            <p:nvPr/>
          </p:nvSpPr>
          <p:spPr>
            <a:xfrm>
              <a:off x="0" y="0"/>
              <a:ext cx="5091338" cy="406400"/>
            </a:xfrm>
            <a:custGeom>
              <a:avLst/>
              <a:gdLst/>
              <a:ahLst/>
              <a:cxnLst/>
              <a:rect l="l" t="t" r="r" b="b"/>
              <a:pathLst>
                <a:path w="5091338" h="406400">
                  <a:moveTo>
                    <a:pt x="4888138" y="0"/>
                  </a:moveTo>
                  <a:lnTo>
                    <a:pt x="0" y="0"/>
                  </a:lnTo>
                  <a:lnTo>
                    <a:pt x="0" y="406400"/>
                  </a:lnTo>
                  <a:lnTo>
                    <a:pt x="4888138" y="406400"/>
                  </a:lnTo>
                  <a:lnTo>
                    <a:pt x="5091338" y="203200"/>
                  </a:lnTo>
                  <a:lnTo>
                    <a:pt x="4888138" y="0"/>
                  </a:lnTo>
                  <a:close/>
                </a:path>
              </a:pathLst>
            </a:custGeom>
            <a:solidFill>
              <a:srgbClr val="761515"/>
            </a:solidFill>
          </p:spPr>
          <p:txBody>
            <a:bodyPr/>
            <a:lstStyle/>
            <a:p>
              <a:endParaRPr lang="en-US" dirty="0"/>
            </a:p>
          </p:txBody>
        </p:sp>
        <p:sp>
          <p:nvSpPr>
            <p:cNvPr id="10" name="TextBox 10"/>
            <p:cNvSpPr txBox="1"/>
            <p:nvPr/>
          </p:nvSpPr>
          <p:spPr>
            <a:xfrm>
              <a:off x="0" y="-38100"/>
              <a:ext cx="4977038"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6593469" y="7432533"/>
            <a:ext cx="10646052" cy="798468"/>
            <a:chOff x="0" y="0"/>
            <a:chExt cx="5091338" cy="406400"/>
          </a:xfrm>
        </p:grpSpPr>
        <p:sp>
          <p:nvSpPr>
            <p:cNvPr id="12" name="Freeform 12"/>
            <p:cNvSpPr/>
            <p:nvPr/>
          </p:nvSpPr>
          <p:spPr>
            <a:xfrm>
              <a:off x="0" y="0"/>
              <a:ext cx="5091338" cy="406400"/>
            </a:xfrm>
            <a:custGeom>
              <a:avLst/>
              <a:gdLst/>
              <a:ahLst/>
              <a:cxnLst/>
              <a:rect l="l" t="t" r="r" b="b"/>
              <a:pathLst>
                <a:path w="5091338" h="406400">
                  <a:moveTo>
                    <a:pt x="4888138" y="0"/>
                  </a:moveTo>
                  <a:lnTo>
                    <a:pt x="0" y="0"/>
                  </a:lnTo>
                  <a:lnTo>
                    <a:pt x="0" y="406400"/>
                  </a:lnTo>
                  <a:lnTo>
                    <a:pt x="4888138" y="406400"/>
                  </a:lnTo>
                  <a:lnTo>
                    <a:pt x="5091338" y="203200"/>
                  </a:lnTo>
                  <a:lnTo>
                    <a:pt x="4888138" y="0"/>
                  </a:lnTo>
                  <a:close/>
                </a:path>
              </a:pathLst>
            </a:custGeom>
            <a:solidFill>
              <a:srgbClr val="761515"/>
            </a:solidFill>
          </p:spPr>
        </p:sp>
        <p:sp>
          <p:nvSpPr>
            <p:cNvPr id="13" name="TextBox 13"/>
            <p:cNvSpPr txBox="1"/>
            <p:nvPr/>
          </p:nvSpPr>
          <p:spPr>
            <a:xfrm>
              <a:off x="0" y="-38100"/>
              <a:ext cx="4977038"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6593469" y="8388283"/>
            <a:ext cx="10646052" cy="798468"/>
            <a:chOff x="0" y="0"/>
            <a:chExt cx="5091338" cy="406400"/>
          </a:xfrm>
        </p:grpSpPr>
        <p:sp>
          <p:nvSpPr>
            <p:cNvPr id="15" name="Freeform 15"/>
            <p:cNvSpPr/>
            <p:nvPr/>
          </p:nvSpPr>
          <p:spPr>
            <a:xfrm>
              <a:off x="0" y="0"/>
              <a:ext cx="5091338" cy="406400"/>
            </a:xfrm>
            <a:custGeom>
              <a:avLst/>
              <a:gdLst/>
              <a:ahLst/>
              <a:cxnLst/>
              <a:rect l="l" t="t" r="r" b="b"/>
              <a:pathLst>
                <a:path w="5091338" h="406400">
                  <a:moveTo>
                    <a:pt x="4888138" y="0"/>
                  </a:moveTo>
                  <a:lnTo>
                    <a:pt x="0" y="0"/>
                  </a:lnTo>
                  <a:lnTo>
                    <a:pt x="0" y="406400"/>
                  </a:lnTo>
                  <a:lnTo>
                    <a:pt x="4888138" y="406400"/>
                  </a:lnTo>
                  <a:lnTo>
                    <a:pt x="5091338" y="203200"/>
                  </a:lnTo>
                  <a:lnTo>
                    <a:pt x="4888138" y="0"/>
                  </a:lnTo>
                  <a:close/>
                </a:path>
              </a:pathLst>
            </a:custGeom>
            <a:solidFill>
              <a:srgbClr val="761515"/>
            </a:solidFill>
          </p:spPr>
        </p:sp>
        <p:sp>
          <p:nvSpPr>
            <p:cNvPr id="16" name="TextBox 16"/>
            <p:cNvSpPr txBox="1"/>
            <p:nvPr/>
          </p:nvSpPr>
          <p:spPr>
            <a:xfrm>
              <a:off x="0" y="-38100"/>
              <a:ext cx="4977038" cy="444500"/>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6875732" y="6680089"/>
            <a:ext cx="391858" cy="391858"/>
          </a:xfrm>
          <a:custGeom>
            <a:avLst/>
            <a:gdLst/>
            <a:ahLst/>
            <a:cxnLst/>
            <a:rect l="l" t="t" r="r" b="b"/>
            <a:pathLst>
              <a:path w="391858" h="391858">
                <a:moveTo>
                  <a:pt x="0" y="0"/>
                </a:moveTo>
                <a:lnTo>
                  <a:pt x="391858" y="0"/>
                </a:lnTo>
                <a:lnTo>
                  <a:pt x="391858" y="391858"/>
                </a:lnTo>
                <a:lnTo>
                  <a:pt x="0" y="39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6875732" y="7635838"/>
            <a:ext cx="391858" cy="391858"/>
          </a:xfrm>
          <a:custGeom>
            <a:avLst/>
            <a:gdLst/>
            <a:ahLst/>
            <a:cxnLst/>
            <a:rect l="l" t="t" r="r" b="b"/>
            <a:pathLst>
              <a:path w="391858" h="391858">
                <a:moveTo>
                  <a:pt x="0" y="0"/>
                </a:moveTo>
                <a:lnTo>
                  <a:pt x="391858" y="0"/>
                </a:lnTo>
                <a:lnTo>
                  <a:pt x="391858" y="391858"/>
                </a:lnTo>
                <a:lnTo>
                  <a:pt x="0" y="39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a:off x="6875732" y="8591588"/>
            <a:ext cx="391858" cy="391858"/>
          </a:xfrm>
          <a:custGeom>
            <a:avLst/>
            <a:gdLst/>
            <a:ahLst/>
            <a:cxnLst/>
            <a:rect l="l" t="t" r="r" b="b"/>
            <a:pathLst>
              <a:path w="391858" h="391858">
                <a:moveTo>
                  <a:pt x="0" y="0"/>
                </a:moveTo>
                <a:lnTo>
                  <a:pt x="391858" y="0"/>
                </a:lnTo>
                <a:lnTo>
                  <a:pt x="391858" y="391857"/>
                </a:lnTo>
                <a:lnTo>
                  <a:pt x="0" y="391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TextBox 23"/>
          <p:cNvSpPr txBox="1"/>
          <p:nvPr/>
        </p:nvSpPr>
        <p:spPr>
          <a:xfrm>
            <a:off x="6798975" y="1147340"/>
            <a:ext cx="5888880" cy="1204306"/>
          </a:xfrm>
          <a:prstGeom prst="rect">
            <a:avLst/>
          </a:prstGeom>
        </p:spPr>
        <p:txBody>
          <a:bodyPr lIns="0" tIns="0" rIns="0" bIns="0" rtlCol="0" anchor="t">
            <a:spAutoFit/>
          </a:bodyPr>
          <a:lstStyle/>
          <a:p>
            <a:pPr algn="l">
              <a:lnSpc>
                <a:spcPts val="9857"/>
              </a:lnSpc>
              <a:spcBef>
                <a:spcPct val="0"/>
              </a:spcBef>
            </a:pPr>
            <a:r>
              <a:rPr lang="en-US" sz="7041" b="1" dirty="0">
                <a:solidFill>
                  <a:srgbClr val="93312A"/>
                </a:solidFill>
                <a:latin typeface="Montaser Arabic Bold"/>
                <a:ea typeface="Montaser Arabic Bold"/>
                <a:cs typeface="Montaser Arabic Bold"/>
                <a:sym typeface="Montaser Arabic Bold"/>
              </a:rPr>
              <a:t>MANAGING</a:t>
            </a:r>
          </a:p>
        </p:txBody>
      </p:sp>
      <p:sp>
        <p:nvSpPr>
          <p:cNvPr id="24" name="TextBox 24"/>
          <p:cNvSpPr txBox="1"/>
          <p:nvPr/>
        </p:nvSpPr>
        <p:spPr>
          <a:xfrm>
            <a:off x="6798975" y="2055999"/>
            <a:ext cx="6612225" cy="1204306"/>
          </a:xfrm>
          <a:prstGeom prst="rect">
            <a:avLst/>
          </a:prstGeom>
        </p:spPr>
        <p:txBody>
          <a:bodyPr wrap="square"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WORKSHOPS</a:t>
            </a:r>
          </a:p>
        </p:txBody>
      </p:sp>
      <p:sp>
        <p:nvSpPr>
          <p:cNvPr id="25" name="TextBox 25"/>
          <p:cNvSpPr txBox="1"/>
          <p:nvPr/>
        </p:nvSpPr>
        <p:spPr>
          <a:xfrm>
            <a:off x="6593469" y="3687409"/>
            <a:ext cx="7602825" cy="2141548"/>
          </a:xfrm>
          <a:prstGeom prst="rect">
            <a:avLst/>
          </a:prstGeom>
        </p:spPr>
        <p:txBody>
          <a:bodyPr wrap="square" lIns="0" tIns="0" rIns="0" bIns="0" rtlCol="0" anchor="t">
            <a:spAutoFit/>
          </a:bodyPr>
          <a:lstStyle/>
          <a:p>
            <a:pPr algn="just">
              <a:lnSpc>
                <a:spcPts val="3380"/>
              </a:lnSpc>
              <a:spcBef>
                <a:spcPct val="0"/>
              </a:spcBef>
            </a:pPr>
            <a:r>
              <a:rPr lang="en-US" sz="2414" dirty="0">
                <a:latin typeface="Arimo"/>
                <a:ea typeface="Arimo"/>
                <a:cs typeface="Arimo"/>
                <a:sym typeface="Arimo"/>
              </a:rPr>
              <a:t>Tracking student engagement is essential for campuses aiming to improve retention and success rates. The Workshops module helps achieve this by generating detailed reports on attendance trends, enrollment rates, and overall workshop effectiveness</a:t>
            </a:r>
          </a:p>
        </p:txBody>
      </p:sp>
      <p:sp>
        <p:nvSpPr>
          <p:cNvPr id="26" name="TextBox 26"/>
          <p:cNvSpPr txBox="1"/>
          <p:nvPr/>
        </p:nvSpPr>
        <p:spPr>
          <a:xfrm>
            <a:off x="7476070" y="6526926"/>
            <a:ext cx="9220278" cy="541302"/>
          </a:xfrm>
          <a:prstGeom prst="rect">
            <a:avLst/>
          </a:prstGeom>
        </p:spPr>
        <p:txBody>
          <a:bodyPr wrap="square" lIns="0" tIns="0" rIns="0" bIns="0" rtlCol="0" anchor="t">
            <a:spAutoFit/>
          </a:bodyPr>
          <a:lstStyle/>
          <a:p>
            <a:pPr algn="l">
              <a:lnSpc>
                <a:spcPts val="4892"/>
              </a:lnSpc>
              <a:spcBef>
                <a:spcPct val="0"/>
              </a:spcBef>
            </a:pPr>
            <a:r>
              <a:rPr lang="en-US" sz="2400" b="1" dirty="0">
                <a:solidFill>
                  <a:srgbClr val="FEFAFA"/>
                </a:solidFill>
                <a:latin typeface="Arimo Bold"/>
                <a:ea typeface="Arimo Bold"/>
                <a:cs typeface="Arimo Bold"/>
                <a:sym typeface="Arimo Bold"/>
              </a:rPr>
              <a:t>Enroll students individually, by batch, or via ID/barcode scan</a:t>
            </a:r>
          </a:p>
        </p:txBody>
      </p:sp>
      <p:sp>
        <p:nvSpPr>
          <p:cNvPr id="27" name="TextBox 27"/>
          <p:cNvSpPr txBox="1"/>
          <p:nvPr/>
        </p:nvSpPr>
        <p:spPr>
          <a:xfrm>
            <a:off x="7341991" y="7449323"/>
            <a:ext cx="9897530" cy="541302"/>
          </a:xfrm>
          <a:prstGeom prst="rect">
            <a:avLst/>
          </a:prstGeom>
        </p:spPr>
        <p:txBody>
          <a:bodyPr wrap="square" lIns="0" tIns="0" rIns="0" bIns="0" rtlCol="0" anchor="t">
            <a:spAutoFit/>
          </a:bodyPr>
          <a:lstStyle/>
          <a:p>
            <a:pPr algn="l">
              <a:lnSpc>
                <a:spcPts val="4892"/>
              </a:lnSpc>
              <a:spcBef>
                <a:spcPct val="0"/>
              </a:spcBef>
            </a:pPr>
            <a:r>
              <a:rPr lang="en-US" sz="2400" b="1" dirty="0">
                <a:solidFill>
                  <a:srgbClr val="FEFAFA"/>
                </a:solidFill>
                <a:latin typeface="Arimo Bold"/>
                <a:ea typeface="Arimo Bold"/>
                <a:cs typeface="Arimo Bold"/>
                <a:sym typeface="Arimo Bold"/>
              </a:rPr>
              <a:t>Track attendance and update statuses (attended, missed, canceled)</a:t>
            </a:r>
          </a:p>
        </p:txBody>
      </p:sp>
      <p:sp>
        <p:nvSpPr>
          <p:cNvPr id="28" name="TextBox 28"/>
          <p:cNvSpPr txBox="1"/>
          <p:nvPr/>
        </p:nvSpPr>
        <p:spPr>
          <a:xfrm>
            <a:off x="7341991" y="8454075"/>
            <a:ext cx="9648652" cy="541302"/>
          </a:xfrm>
          <a:prstGeom prst="rect">
            <a:avLst/>
          </a:prstGeom>
        </p:spPr>
        <p:txBody>
          <a:bodyPr wrap="square" lIns="0" tIns="0" rIns="0" bIns="0" rtlCol="0" anchor="t">
            <a:spAutoFit/>
          </a:bodyPr>
          <a:lstStyle/>
          <a:p>
            <a:pPr algn="l">
              <a:lnSpc>
                <a:spcPts val="4892"/>
              </a:lnSpc>
              <a:spcBef>
                <a:spcPct val="0"/>
              </a:spcBef>
            </a:pPr>
            <a:r>
              <a:rPr lang="en-US" sz="2400" b="1" dirty="0">
                <a:solidFill>
                  <a:srgbClr val="FEFAFA"/>
                </a:solidFill>
                <a:latin typeface="Arimo Bold"/>
                <a:ea typeface="Arimo Bold"/>
                <a:cs typeface="Arimo Bold"/>
                <a:sym typeface="Arimo Bold"/>
              </a:rPr>
              <a:t>Monitor and manage failed enrollments (locked or full workshops)</a:t>
            </a:r>
          </a:p>
        </p:txBody>
      </p:sp>
      <p:pic>
        <p:nvPicPr>
          <p:cNvPr id="35" name="Picture 34">
            <a:extLst>
              <a:ext uri="{FF2B5EF4-FFF2-40B4-BE49-F238E27FC236}">
                <a16:creationId xmlns:a16="http://schemas.microsoft.com/office/drawing/2014/main" id="{48315176-6445-AD37-8B8C-49A2139FC15E}"/>
              </a:ext>
            </a:extLst>
          </p:cNvPr>
          <p:cNvPicPr>
            <a:picLocks noChangeAspect="1"/>
          </p:cNvPicPr>
          <p:nvPr/>
        </p:nvPicPr>
        <p:blipFill>
          <a:blip r:embed="rId6"/>
          <a:stretch>
            <a:fillRect/>
          </a:stretch>
        </p:blipFill>
        <p:spPr>
          <a:xfrm>
            <a:off x="-16041" y="0"/>
            <a:ext cx="5886166" cy="9445785"/>
          </a:xfrm>
          <a:prstGeom prst="rect">
            <a:avLst/>
          </a:prstGeom>
          <a:ln>
            <a:solidFill>
              <a:schemeClr val="tx1"/>
            </a:solidFill>
          </a:ln>
        </p:spPr>
      </p:pic>
      <p:sp>
        <p:nvSpPr>
          <p:cNvPr id="7" name="Freeform 3">
            <a:extLst>
              <a:ext uri="{FF2B5EF4-FFF2-40B4-BE49-F238E27FC236}">
                <a16:creationId xmlns:a16="http://schemas.microsoft.com/office/drawing/2014/main" id="{E048409E-592D-856A-1319-1E87BC6549FC}"/>
              </a:ext>
            </a:extLst>
          </p:cNvPr>
          <p:cNvSpPr/>
          <p:nvPr/>
        </p:nvSpPr>
        <p:spPr>
          <a:xfrm>
            <a:off x="-1" y="9462840"/>
            <a:ext cx="18322835" cy="845387"/>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20" name="TextBox 22">
            <a:extLst>
              <a:ext uri="{FF2B5EF4-FFF2-40B4-BE49-F238E27FC236}">
                <a16:creationId xmlns:a16="http://schemas.microsoft.com/office/drawing/2014/main" id="{06E623AB-C4BB-8CD3-3E1E-5DF425A1A743}"/>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19" name="Freeform 3">
            <a:extLst>
              <a:ext uri="{FF2B5EF4-FFF2-40B4-BE49-F238E27FC236}">
                <a16:creationId xmlns:a16="http://schemas.microsoft.com/office/drawing/2014/main" id="{4A4DDE6D-075D-0F89-E00F-FBE97D7D47FC}"/>
              </a:ext>
            </a:extLst>
          </p:cNvPr>
          <p:cNvSpPr/>
          <p:nvPr/>
        </p:nvSpPr>
        <p:spPr>
          <a:xfrm flipH="1">
            <a:off x="12557232" y="-25550"/>
            <a:ext cx="5788152" cy="10149840"/>
          </a:xfrm>
          <a:custGeom>
            <a:avLst/>
            <a:gdLst/>
            <a:ahLst/>
            <a:cxnLst/>
            <a:rect l="l" t="t" r="r" b="b"/>
            <a:pathLst>
              <a:path w="8615190" h="12692729">
                <a:moveTo>
                  <a:pt x="8615190" y="0"/>
                </a:moveTo>
                <a:lnTo>
                  <a:pt x="0" y="0"/>
                </a:lnTo>
                <a:lnTo>
                  <a:pt x="0" y="12692729"/>
                </a:lnTo>
                <a:lnTo>
                  <a:pt x="8615190" y="12692729"/>
                </a:lnTo>
                <a:lnTo>
                  <a:pt x="861519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c</a:t>
            </a:r>
          </a:p>
        </p:txBody>
      </p:sp>
      <p:grpSp>
        <p:nvGrpSpPr>
          <p:cNvPr id="3" name="Group 3"/>
          <p:cNvGrpSpPr/>
          <p:nvPr/>
        </p:nvGrpSpPr>
        <p:grpSpPr>
          <a:xfrm>
            <a:off x="11250610" y="3249610"/>
            <a:ext cx="6008690" cy="600869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FA"/>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320214" y="3437699"/>
            <a:ext cx="5763587" cy="5632511"/>
            <a:chOff x="0" y="0"/>
            <a:chExt cx="812800" cy="812800"/>
          </a:xfrm>
          <a:blipFill dpi="0" rotWithShape="1">
            <a:blip r:embed="rId4">
              <a:extLst>
                <a:ext uri="{28A0092B-C50C-407E-A947-70E740481C1C}">
                  <a14:useLocalDpi xmlns:a14="http://schemas.microsoft.com/office/drawing/2010/main" val="0"/>
                </a:ext>
              </a:extLst>
            </a:blip>
            <a:srcRect/>
            <a:stretch>
              <a:fillRect/>
            </a:stretch>
          </a:blipFill>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a:solidFill>
                <a:schemeClr val="tx1"/>
              </a:solidFill>
            </a:ln>
          </p:spPr>
          <p:txBody>
            <a:bodyPr/>
            <a:lstStyle/>
            <a:p>
              <a:endParaRPr lang="en-US" dirty="0"/>
            </a:p>
          </p:txBody>
        </p:sp>
      </p:grpSp>
      <p:sp>
        <p:nvSpPr>
          <p:cNvPr id="8" name="Freeform 8"/>
          <p:cNvSpPr/>
          <p:nvPr/>
        </p:nvSpPr>
        <p:spPr>
          <a:xfrm>
            <a:off x="14254955" y="341528"/>
            <a:ext cx="1370385" cy="465931"/>
          </a:xfrm>
          <a:custGeom>
            <a:avLst/>
            <a:gdLst/>
            <a:ahLst/>
            <a:cxnLst/>
            <a:rect l="l" t="t" r="r" b="b"/>
            <a:pathLst>
              <a:path w="1370385" h="465931">
                <a:moveTo>
                  <a:pt x="0" y="0"/>
                </a:moveTo>
                <a:lnTo>
                  <a:pt x="1370384" y="0"/>
                </a:lnTo>
                <a:lnTo>
                  <a:pt x="1370384" y="465931"/>
                </a:lnTo>
                <a:lnTo>
                  <a:pt x="0" y="4659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1514109" y="1147266"/>
            <a:ext cx="11575781"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WORKSHOP</a:t>
            </a:r>
          </a:p>
        </p:txBody>
      </p:sp>
      <p:sp>
        <p:nvSpPr>
          <p:cNvPr id="10" name="TextBox 10"/>
          <p:cNvSpPr txBox="1"/>
          <p:nvPr/>
        </p:nvSpPr>
        <p:spPr>
          <a:xfrm>
            <a:off x="1293975" y="2176380"/>
            <a:ext cx="11575781"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COMMUNICATION</a:t>
            </a:r>
          </a:p>
        </p:txBody>
      </p:sp>
      <p:sp>
        <p:nvSpPr>
          <p:cNvPr id="11" name="TextBox 11"/>
          <p:cNvSpPr txBox="1"/>
          <p:nvPr/>
        </p:nvSpPr>
        <p:spPr>
          <a:xfrm>
            <a:off x="1293975" y="3788509"/>
            <a:ext cx="9207152" cy="4360168"/>
          </a:xfrm>
          <a:prstGeom prst="rect">
            <a:avLst/>
          </a:prstGeom>
        </p:spPr>
        <p:txBody>
          <a:bodyPr wrap="square" lIns="0" tIns="0" rIns="0" bIns="0" rtlCol="0" anchor="t">
            <a:spAutoFit/>
          </a:bodyPr>
          <a:lstStyle/>
          <a:p>
            <a:pPr algn="just">
              <a:lnSpc>
                <a:spcPts val="3380"/>
              </a:lnSpc>
              <a:spcBef>
                <a:spcPct val="0"/>
              </a:spcBef>
            </a:pPr>
            <a:r>
              <a:rPr lang="en-US" sz="3200" dirty="0"/>
              <a:t>Workshop emails automatically notify students when they enroll in a workshop, cancel their enrollment, and receive reminders before the workshop takes place. Administrators can customize email subjects and message bodies using Twig, enable optional SMS notifications (with the </a:t>
            </a:r>
            <a:r>
              <a:rPr lang="en-US" sz="3200" dirty="0" err="1"/>
              <a:t>TextAlerts</a:t>
            </a:r>
            <a:r>
              <a:rPr lang="en-US" sz="3200" dirty="0"/>
              <a:t> module), and choose to CC the profile email on confirmations, cancellations, and reminders. Reminder messages can be scheduled for the day before or the morning of the workshop and sent via email, SMS, or both.</a:t>
            </a:r>
            <a:endParaRPr lang="en-US" sz="2800" dirty="0">
              <a:solidFill>
                <a:srgbClr val="000000"/>
              </a:solidFill>
              <a:latin typeface="Arimo"/>
              <a:ea typeface="Arimo"/>
              <a:cs typeface="Arimo"/>
              <a:sym typeface="Arimo"/>
            </a:endParaRPr>
          </a:p>
        </p:txBody>
      </p:sp>
      <p:sp>
        <p:nvSpPr>
          <p:cNvPr id="18" name="Freeform 18"/>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7"/>
            <a:stretch>
              <a:fillRect/>
            </a:stretch>
          </a:blipFill>
        </p:spPr>
      </p:sp>
      <p:sp>
        <p:nvSpPr>
          <p:cNvPr id="12" name="Freeform 3">
            <a:extLst>
              <a:ext uri="{FF2B5EF4-FFF2-40B4-BE49-F238E27FC236}">
                <a16:creationId xmlns:a16="http://schemas.microsoft.com/office/drawing/2014/main" id="{E6403BF8-7297-E789-2A81-25EA80220B5A}"/>
              </a:ext>
            </a:extLst>
          </p:cNvPr>
          <p:cNvSpPr/>
          <p:nvPr/>
        </p:nvSpPr>
        <p:spPr>
          <a:xfrm>
            <a:off x="-1" y="9462840"/>
            <a:ext cx="18322835" cy="845387"/>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13" name="TextBox 22">
            <a:extLst>
              <a:ext uri="{FF2B5EF4-FFF2-40B4-BE49-F238E27FC236}">
                <a16:creationId xmlns:a16="http://schemas.microsoft.com/office/drawing/2014/main" id="{2AFA6E50-B3B3-2C24-2279-F3F909C5D4B1}"/>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ABD33-F3A3-A9C2-3FB0-9BB16E9E56C0}"/>
            </a:ext>
          </a:extLst>
        </p:cNvPr>
        <p:cNvGrpSpPr/>
        <p:nvPr/>
      </p:nvGrpSpPr>
      <p:grpSpPr>
        <a:xfrm>
          <a:off x="0" y="0"/>
          <a:ext cx="0" cy="0"/>
          <a:chOff x="0" y="0"/>
          <a:chExt cx="0" cy="0"/>
        </a:xfrm>
      </p:grpSpPr>
      <p:sp>
        <p:nvSpPr>
          <p:cNvPr id="10" name="Freeform 2">
            <a:extLst>
              <a:ext uri="{FF2B5EF4-FFF2-40B4-BE49-F238E27FC236}">
                <a16:creationId xmlns:a16="http://schemas.microsoft.com/office/drawing/2014/main" id="{90CC67B3-C633-8E06-B3AF-61D09754011F}"/>
              </a:ext>
            </a:extLst>
          </p:cNvPr>
          <p:cNvSpPr/>
          <p:nvPr/>
        </p:nvSpPr>
        <p:spPr>
          <a:xfrm rot="10800000">
            <a:off x="8695582" y="0"/>
            <a:ext cx="5785729" cy="10149907"/>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a:extLst>
              <a:ext uri="{FF2B5EF4-FFF2-40B4-BE49-F238E27FC236}">
                <a16:creationId xmlns:a16="http://schemas.microsoft.com/office/drawing/2014/main" id="{0360F14D-CCBC-0F95-032B-176B1CD0CD4A}"/>
              </a:ext>
            </a:extLst>
          </p:cNvPr>
          <p:cNvSpPr txBox="1"/>
          <p:nvPr/>
        </p:nvSpPr>
        <p:spPr>
          <a:xfrm>
            <a:off x="-1303289" y="9021369"/>
            <a:ext cx="2606577" cy="2582383"/>
          </a:xfrm>
          <a:prstGeom prst="rect">
            <a:avLst/>
          </a:prstGeom>
        </p:spPr>
        <p:txBody>
          <a:bodyPr lIns="50800" tIns="50800" rIns="50800" bIns="50800" rtlCol="0" anchor="ctr"/>
          <a:lstStyle/>
          <a:p>
            <a:pPr algn="ctr">
              <a:lnSpc>
                <a:spcPts val="2659"/>
              </a:lnSpc>
            </a:pPr>
            <a:endParaRPr/>
          </a:p>
        </p:txBody>
      </p:sp>
      <p:sp>
        <p:nvSpPr>
          <p:cNvPr id="12" name="TextBox 12">
            <a:extLst>
              <a:ext uri="{FF2B5EF4-FFF2-40B4-BE49-F238E27FC236}">
                <a16:creationId xmlns:a16="http://schemas.microsoft.com/office/drawing/2014/main" id="{FE046BBB-AA05-F146-8869-8539399833BA}"/>
              </a:ext>
            </a:extLst>
          </p:cNvPr>
          <p:cNvSpPr txBox="1"/>
          <p:nvPr/>
        </p:nvSpPr>
        <p:spPr>
          <a:xfrm>
            <a:off x="903016" y="1639168"/>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Workshop Reports</a:t>
            </a:r>
          </a:p>
        </p:txBody>
      </p:sp>
      <p:sp>
        <p:nvSpPr>
          <p:cNvPr id="14" name="TextBox 14">
            <a:extLst>
              <a:ext uri="{FF2B5EF4-FFF2-40B4-BE49-F238E27FC236}">
                <a16:creationId xmlns:a16="http://schemas.microsoft.com/office/drawing/2014/main" id="{8B1ECBF9-F16E-016B-1BD0-C4D28CAEF23D}"/>
              </a:ext>
            </a:extLst>
          </p:cNvPr>
          <p:cNvSpPr txBox="1"/>
          <p:nvPr/>
        </p:nvSpPr>
        <p:spPr>
          <a:xfrm>
            <a:off x="1012626" y="3271431"/>
            <a:ext cx="9370744" cy="5601533"/>
          </a:xfrm>
          <a:prstGeom prst="rect">
            <a:avLst/>
          </a:prstGeom>
        </p:spPr>
        <p:txBody>
          <a:bodyPr wrap="square" lIns="0" tIns="0" rIns="0" bIns="0" rtlCol="0" anchor="t">
            <a:spAutoFit/>
          </a:bodyPr>
          <a:lstStyle/>
          <a:p>
            <a:r>
              <a:rPr lang="en-US" sz="2800" dirty="0" err="1"/>
              <a:t>TracCloud</a:t>
            </a:r>
            <a:r>
              <a:rPr lang="en-US" sz="2800" dirty="0"/>
              <a:t> offers three workshop reports to support tracking and analysis-</a:t>
            </a:r>
          </a:p>
          <a:p>
            <a:endParaRPr lang="en-US" sz="2800" dirty="0"/>
          </a:p>
          <a:p>
            <a:r>
              <a:rPr lang="en-US" sz="2800" b="1" dirty="0"/>
              <a:t>Student Workshop Attendance</a:t>
            </a:r>
            <a:r>
              <a:rPr lang="en-US" sz="2800" dirty="0"/>
              <a:t> summarizes each student’s attendance by workshop along with overall totals</a:t>
            </a:r>
          </a:p>
          <a:p>
            <a:endParaRPr lang="en-US" sz="2800" dirty="0"/>
          </a:p>
          <a:p>
            <a:r>
              <a:rPr lang="en-US" sz="2800" b="1" dirty="0"/>
              <a:t>Workshops Overview</a:t>
            </a:r>
            <a:r>
              <a:rPr lang="en-US" sz="2800" dirty="0"/>
              <a:t> provides high-level details for workshops within a selected date range, including enrollment, attendance, and attendance rates</a:t>
            </a:r>
          </a:p>
          <a:p>
            <a:endParaRPr lang="en-US" sz="2800" dirty="0"/>
          </a:p>
          <a:p>
            <a:r>
              <a:rPr lang="en-US" sz="2800" b="1" dirty="0"/>
              <a:t>Workshops Roster</a:t>
            </a:r>
            <a:r>
              <a:rPr lang="en-US" sz="2800" dirty="0"/>
              <a:t> lists enrolled students for a specific workshop, showing enrollment dates, attendance status, and overall participation totals.</a:t>
            </a:r>
          </a:p>
        </p:txBody>
      </p:sp>
      <p:sp>
        <p:nvSpPr>
          <p:cNvPr id="16" name="Freeform 16">
            <a:extLst>
              <a:ext uri="{FF2B5EF4-FFF2-40B4-BE49-F238E27FC236}">
                <a16:creationId xmlns:a16="http://schemas.microsoft.com/office/drawing/2014/main" id="{C0854F26-DACD-477F-37CF-27A3FE093945}"/>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1" name="Picture 10">
            <a:extLst>
              <a:ext uri="{FF2B5EF4-FFF2-40B4-BE49-F238E27FC236}">
                <a16:creationId xmlns:a16="http://schemas.microsoft.com/office/drawing/2014/main" id="{9693A0AE-FE91-4EC6-10E3-8FFC9C203B91}"/>
              </a:ext>
            </a:extLst>
          </p:cNvPr>
          <p:cNvPicPr>
            <a:picLocks noChangeAspect="1"/>
          </p:cNvPicPr>
          <p:nvPr/>
        </p:nvPicPr>
        <p:blipFill>
          <a:blip r:embed="rId5"/>
          <a:stretch>
            <a:fillRect/>
          </a:stretch>
        </p:blipFill>
        <p:spPr>
          <a:xfrm>
            <a:off x="11353800" y="0"/>
            <a:ext cx="6926550" cy="9458483"/>
          </a:xfrm>
          <a:prstGeom prst="rect">
            <a:avLst/>
          </a:prstGeom>
          <a:ln>
            <a:solidFill>
              <a:schemeClr val="tx1"/>
            </a:solidFill>
          </a:ln>
        </p:spPr>
      </p:pic>
      <p:sp>
        <p:nvSpPr>
          <p:cNvPr id="6" name="Freeform 3">
            <a:extLst>
              <a:ext uri="{FF2B5EF4-FFF2-40B4-BE49-F238E27FC236}">
                <a16:creationId xmlns:a16="http://schemas.microsoft.com/office/drawing/2014/main" id="{C40EA40F-CF5C-2805-D46D-3929F47D9D60}"/>
              </a:ext>
            </a:extLst>
          </p:cNvPr>
          <p:cNvSpPr/>
          <p:nvPr/>
        </p:nvSpPr>
        <p:spPr>
          <a:xfrm>
            <a:off x="-1" y="9462840"/>
            <a:ext cx="18322835" cy="845387"/>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7" name="TextBox 22">
            <a:extLst>
              <a:ext uri="{FF2B5EF4-FFF2-40B4-BE49-F238E27FC236}">
                <a16:creationId xmlns:a16="http://schemas.microsoft.com/office/drawing/2014/main" id="{FA9DCCE3-EB81-AF3E-1CAC-E50DC67F4AA2}"/>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spTree>
    <p:extLst>
      <p:ext uri="{BB962C8B-B14F-4D97-AF65-F5344CB8AC3E}">
        <p14:creationId xmlns:p14="http://schemas.microsoft.com/office/powerpoint/2010/main" val="327437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29" name="Freeform 3">
            <a:extLst>
              <a:ext uri="{FF2B5EF4-FFF2-40B4-BE49-F238E27FC236}">
                <a16:creationId xmlns:a16="http://schemas.microsoft.com/office/drawing/2014/main" id="{A16184F8-9CFB-9216-41F8-F7BAF97CB4C2}"/>
              </a:ext>
            </a:extLst>
          </p:cNvPr>
          <p:cNvSpPr/>
          <p:nvPr/>
        </p:nvSpPr>
        <p:spPr>
          <a:xfrm rot="10800000" flipH="1">
            <a:off x="-26282" y="-31173"/>
            <a:ext cx="5788152" cy="10149840"/>
          </a:xfrm>
          <a:custGeom>
            <a:avLst/>
            <a:gdLst/>
            <a:ahLst/>
            <a:cxnLst/>
            <a:rect l="l" t="t" r="r" b="b"/>
            <a:pathLst>
              <a:path w="8615190" h="12692729">
                <a:moveTo>
                  <a:pt x="8615190" y="0"/>
                </a:moveTo>
                <a:lnTo>
                  <a:pt x="0" y="0"/>
                </a:lnTo>
                <a:lnTo>
                  <a:pt x="0" y="12692729"/>
                </a:lnTo>
                <a:lnTo>
                  <a:pt x="8615190" y="12692729"/>
                </a:lnTo>
                <a:lnTo>
                  <a:pt x="861519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US" dirty="0"/>
              <a:t>c</a:t>
            </a:r>
          </a:p>
        </p:txBody>
      </p:sp>
      <p:sp>
        <p:nvSpPr>
          <p:cNvPr id="2" name="TextBox 2"/>
          <p:cNvSpPr txBox="1"/>
          <p:nvPr/>
        </p:nvSpPr>
        <p:spPr>
          <a:xfrm>
            <a:off x="7545968" y="1250322"/>
            <a:ext cx="9345699"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STUDENTS VIEW</a:t>
            </a:r>
          </a:p>
        </p:txBody>
      </p:sp>
      <p:sp>
        <p:nvSpPr>
          <p:cNvPr id="3" name="TextBox 3"/>
          <p:cNvSpPr txBox="1"/>
          <p:nvPr/>
        </p:nvSpPr>
        <p:spPr>
          <a:xfrm>
            <a:off x="7545968" y="2257098"/>
            <a:ext cx="9741436" cy="1175322"/>
          </a:xfrm>
          <a:prstGeom prst="rect">
            <a:avLst/>
          </a:prstGeom>
        </p:spPr>
        <p:txBody>
          <a:bodyPr wrap="square"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WORKSHOP WIDGET</a:t>
            </a:r>
          </a:p>
        </p:txBody>
      </p:sp>
      <p:sp>
        <p:nvSpPr>
          <p:cNvPr id="4" name="TextBox 4"/>
          <p:cNvSpPr txBox="1"/>
          <p:nvPr/>
        </p:nvSpPr>
        <p:spPr>
          <a:xfrm>
            <a:off x="7545968" y="3594211"/>
            <a:ext cx="10003125" cy="3471143"/>
          </a:xfrm>
          <a:prstGeom prst="rect">
            <a:avLst/>
          </a:prstGeom>
        </p:spPr>
        <p:txBody>
          <a:bodyPr lIns="0" tIns="0" rIns="0" bIns="0" rtlCol="0" anchor="t">
            <a:spAutoFit/>
          </a:bodyPr>
          <a:lstStyle/>
          <a:p>
            <a:pPr algn="just">
              <a:lnSpc>
                <a:spcPts val="3380"/>
              </a:lnSpc>
              <a:spcBef>
                <a:spcPct val="0"/>
              </a:spcBef>
            </a:pPr>
            <a:r>
              <a:rPr lang="en-US" sz="2800" dirty="0"/>
              <a:t>The Student Dashboard Widget allows students to search for and enroll in workshops directly from their dashboard using assigned workshop labels, which can be customized with unique colors. That will determine which workshops are shown to students. To enable dashboard enrollment, a workshop must have at least one label and the “Allow Student to Enroll via Dashboard Widget” option enabled. Once configured, students can filter workshops by label, enroll themselves, and view their enrollment directly on their dashboard.</a:t>
            </a:r>
            <a:endParaRPr lang="en-US" sz="2414" dirty="0">
              <a:solidFill>
                <a:srgbClr val="000000"/>
              </a:solidFill>
              <a:latin typeface="Arimo"/>
              <a:ea typeface="Arimo"/>
              <a:cs typeface="Arimo"/>
              <a:sym typeface="Arimo"/>
            </a:endParaRPr>
          </a:p>
        </p:txBody>
      </p:sp>
      <p:grpSp>
        <p:nvGrpSpPr>
          <p:cNvPr id="6" name="Group 6"/>
          <p:cNvGrpSpPr/>
          <p:nvPr/>
        </p:nvGrpSpPr>
        <p:grpSpPr>
          <a:xfrm>
            <a:off x="7545968" y="7522400"/>
            <a:ext cx="10003125" cy="798468"/>
            <a:chOff x="0" y="0"/>
            <a:chExt cx="5091338" cy="406400"/>
          </a:xfrm>
        </p:grpSpPr>
        <p:sp>
          <p:nvSpPr>
            <p:cNvPr id="7" name="Freeform 7"/>
            <p:cNvSpPr/>
            <p:nvPr/>
          </p:nvSpPr>
          <p:spPr>
            <a:xfrm>
              <a:off x="0" y="0"/>
              <a:ext cx="5091338" cy="406400"/>
            </a:xfrm>
            <a:custGeom>
              <a:avLst/>
              <a:gdLst/>
              <a:ahLst/>
              <a:cxnLst/>
              <a:rect l="l" t="t" r="r" b="b"/>
              <a:pathLst>
                <a:path w="5091338" h="406400">
                  <a:moveTo>
                    <a:pt x="4888138" y="0"/>
                  </a:moveTo>
                  <a:lnTo>
                    <a:pt x="0" y="0"/>
                  </a:lnTo>
                  <a:lnTo>
                    <a:pt x="0" y="406400"/>
                  </a:lnTo>
                  <a:lnTo>
                    <a:pt x="4888138" y="406400"/>
                  </a:lnTo>
                  <a:lnTo>
                    <a:pt x="5091338" y="203200"/>
                  </a:lnTo>
                  <a:lnTo>
                    <a:pt x="4888138" y="0"/>
                  </a:lnTo>
                  <a:close/>
                </a:path>
              </a:pathLst>
            </a:custGeom>
            <a:solidFill>
              <a:srgbClr val="000000"/>
            </a:solidFill>
          </p:spPr>
        </p:sp>
        <p:sp>
          <p:nvSpPr>
            <p:cNvPr id="8" name="TextBox 8"/>
            <p:cNvSpPr txBox="1"/>
            <p:nvPr/>
          </p:nvSpPr>
          <p:spPr>
            <a:xfrm>
              <a:off x="0" y="-38100"/>
              <a:ext cx="4977038"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7545968" y="8478149"/>
            <a:ext cx="10003125" cy="798468"/>
            <a:chOff x="0" y="0"/>
            <a:chExt cx="5091338" cy="406400"/>
          </a:xfrm>
        </p:grpSpPr>
        <p:sp>
          <p:nvSpPr>
            <p:cNvPr id="11" name="Freeform 11"/>
            <p:cNvSpPr/>
            <p:nvPr/>
          </p:nvSpPr>
          <p:spPr>
            <a:xfrm>
              <a:off x="0" y="0"/>
              <a:ext cx="5091338" cy="406400"/>
            </a:xfrm>
            <a:custGeom>
              <a:avLst/>
              <a:gdLst/>
              <a:ahLst/>
              <a:cxnLst/>
              <a:rect l="l" t="t" r="r" b="b"/>
              <a:pathLst>
                <a:path w="5091338" h="406400">
                  <a:moveTo>
                    <a:pt x="4888138" y="0"/>
                  </a:moveTo>
                  <a:lnTo>
                    <a:pt x="0" y="0"/>
                  </a:lnTo>
                  <a:lnTo>
                    <a:pt x="0" y="406400"/>
                  </a:lnTo>
                  <a:lnTo>
                    <a:pt x="4888138" y="406400"/>
                  </a:lnTo>
                  <a:lnTo>
                    <a:pt x="5091338" y="203200"/>
                  </a:lnTo>
                  <a:lnTo>
                    <a:pt x="4888138" y="0"/>
                  </a:lnTo>
                  <a:close/>
                </a:path>
              </a:pathLst>
            </a:custGeom>
            <a:solidFill>
              <a:srgbClr val="000000"/>
            </a:solidFill>
          </p:spPr>
        </p:sp>
        <p:sp>
          <p:nvSpPr>
            <p:cNvPr id="12" name="TextBox 12"/>
            <p:cNvSpPr txBox="1"/>
            <p:nvPr/>
          </p:nvSpPr>
          <p:spPr>
            <a:xfrm>
              <a:off x="0" y="-38100"/>
              <a:ext cx="4977038" cy="44450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7828232" y="7725705"/>
            <a:ext cx="391858" cy="391858"/>
          </a:xfrm>
          <a:custGeom>
            <a:avLst/>
            <a:gdLst/>
            <a:ahLst/>
            <a:cxnLst/>
            <a:rect l="l" t="t" r="r" b="b"/>
            <a:pathLst>
              <a:path w="391858" h="391858">
                <a:moveTo>
                  <a:pt x="0" y="0"/>
                </a:moveTo>
                <a:lnTo>
                  <a:pt x="391858" y="0"/>
                </a:lnTo>
                <a:lnTo>
                  <a:pt x="391858" y="391858"/>
                </a:lnTo>
                <a:lnTo>
                  <a:pt x="0" y="39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7828232" y="8681454"/>
            <a:ext cx="391858" cy="391858"/>
          </a:xfrm>
          <a:custGeom>
            <a:avLst/>
            <a:gdLst/>
            <a:ahLst/>
            <a:cxnLst/>
            <a:rect l="l" t="t" r="r" b="b"/>
            <a:pathLst>
              <a:path w="391858" h="391858">
                <a:moveTo>
                  <a:pt x="0" y="0"/>
                </a:moveTo>
                <a:lnTo>
                  <a:pt x="391858" y="0"/>
                </a:lnTo>
                <a:lnTo>
                  <a:pt x="391858" y="391858"/>
                </a:lnTo>
                <a:lnTo>
                  <a:pt x="0" y="391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5" name="Group 15"/>
          <p:cNvGrpSpPr/>
          <p:nvPr/>
        </p:nvGrpSpPr>
        <p:grpSpPr>
          <a:xfrm>
            <a:off x="83557" y="1671654"/>
            <a:ext cx="7045892" cy="680002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FA"/>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401160" y="1905839"/>
            <a:ext cx="6471068" cy="6245260"/>
            <a:chOff x="9632" y="1734"/>
            <a:chExt cx="812800" cy="812800"/>
          </a:xfrm>
          <a:blipFill dpi="0" rotWithShape="1">
            <a:blip r:embed="rId6">
              <a:extLst>
                <a:ext uri="{28A0092B-C50C-407E-A947-70E740481C1C}">
                  <a14:useLocalDpi xmlns:a14="http://schemas.microsoft.com/office/drawing/2010/main" val="0"/>
                </a:ext>
              </a:extLst>
            </a:blip>
            <a:srcRect/>
            <a:stretch>
              <a:fillRect/>
            </a:stretch>
          </a:blipFill>
        </p:grpSpPr>
        <p:sp>
          <p:nvSpPr>
            <p:cNvPr id="19" name="Freeform 19"/>
            <p:cNvSpPr/>
            <p:nvPr/>
          </p:nvSpPr>
          <p:spPr>
            <a:xfrm>
              <a:off x="9632" y="173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a:solidFill>
                <a:schemeClr val="tx1"/>
              </a:solidFill>
            </a:ln>
          </p:spPr>
          <p:txBody>
            <a:bodyPr/>
            <a:lstStyle/>
            <a:p>
              <a:endParaRPr lang="en-US" dirty="0"/>
            </a:p>
          </p:txBody>
        </p:sp>
      </p:grpSp>
      <p:sp>
        <p:nvSpPr>
          <p:cNvPr id="20" name="Freeform 20"/>
          <p:cNvSpPr/>
          <p:nvPr/>
        </p:nvSpPr>
        <p:spPr>
          <a:xfrm>
            <a:off x="9661441" y="784391"/>
            <a:ext cx="1370385" cy="465931"/>
          </a:xfrm>
          <a:custGeom>
            <a:avLst/>
            <a:gdLst/>
            <a:ahLst/>
            <a:cxnLst/>
            <a:rect l="l" t="t" r="r" b="b"/>
            <a:pathLst>
              <a:path w="1370385" h="465931">
                <a:moveTo>
                  <a:pt x="0" y="0"/>
                </a:moveTo>
                <a:lnTo>
                  <a:pt x="1370384" y="0"/>
                </a:lnTo>
                <a:lnTo>
                  <a:pt x="1370384" y="465931"/>
                </a:lnTo>
                <a:lnTo>
                  <a:pt x="0" y="4659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TextBox 21"/>
          <p:cNvSpPr txBox="1"/>
          <p:nvPr/>
        </p:nvSpPr>
        <p:spPr>
          <a:xfrm>
            <a:off x="8428570" y="7572542"/>
            <a:ext cx="8780702" cy="573298"/>
          </a:xfrm>
          <a:prstGeom prst="rect">
            <a:avLst/>
          </a:prstGeom>
        </p:spPr>
        <p:txBody>
          <a:bodyPr lIns="0" tIns="0" rIns="0" bIns="0" rtlCol="0" anchor="t">
            <a:spAutoFit/>
          </a:bodyPr>
          <a:lstStyle/>
          <a:p>
            <a:pPr algn="l">
              <a:lnSpc>
                <a:spcPts val="4892"/>
              </a:lnSpc>
              <a:spcBef>
                <a:spcPct val="0"/>
              </a:spcBef>
            </a:pPr>
            <a:r>
              <a:rPr lang="en-US" sz="3494" b="1" dirty="0">
                <a:solidFill>
                  <a:srgbClr val="FEFAFA"/>
                </a:solidFill>
                <a:latin typeface="Arimo Bold"/>
                <a:ea typeface="Arimo Bold"/>
                <a:cs typeface="Arimo Bold"/>
                <a:sym typeface="Arimo Bold"/>
              </a:rPr>
              <a:t>Self-Service Workshop Enrollment</a:t>
            </a:r>
          </a:p>
        </p:txBody>
      </p:sp>
      <p:sp>
        <p:nvSpPr>
          <p:cNvPr id="22" name="TextBox 22"/>
          <p:cNvSpPr txBox="1"/>
          <p:nvPr/>
        </p:nvSpPr>
        <p:spPr>
          <a:xfrm>
            <a:off x="8428570" y="8528291"/>
            <a:ext cx="8780702" cy="573298"/>
          </a:xfrm>
          <a:prstGeom prst="rect">
            <a:avLst/>
          </a:prstGeom>
        </p:spPr>
        <p:txBody>
          <a:bodyPr lIns="0" tIns="0" rIns="0" bIns="0" rtlCol="0" anchor="t">
            <a:spAutoFit/>
          </a:bodyPr>
          <a:lstStyle/>
          <a:p>
            <a:pPr algn="l">
              <a:lnSpc>
                <a:spcPts val="4892"/>
              </a:lnSpc>
              <a:spcBef>
                <a:spcPct val="0"/>
              </a:spcBef>
            </a:pPr>
            <a:r>
              <a:rPr lang="en-US" sz="3494" b="1" dirty="0">
                <a:solidFill>
                  <a:srgbClr val="FEFAFA"/>
                </a:solidFill>
                <a:latin typeface="Arimo Bold"/>
                <a:ea typeface="Arimo Bold"/>
                <a:cs typeface="Arimo Bold"/>
                <a:sym typeface="Arimo Bold"/>
              </a:rPr>
              <a:t>Label-Based Workshop Discovery</a:t>
            </a:r>
          </a:p>
        </p:txBody>
      </p:sp>
      <p:sp>
        <p:nvSpPr>
          <p:cNvPr id="27" name="Freeform 27"/>
          <p:cNvSpPr/>
          <p:nvPr/>
        </p:nvSpPr>
        <p:spPr>
          <a:xfrm>
            <a:off x="16891667" y="202393"/>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9"/>
            <a:stretch>
              <a:fillRect/>
            </a:stretch>
          </a:blipFill>
        </p:spPr>
      </p:sp>
      <p:sp>
        <p:nvSpPr>
          <p:cNvPr id="5" name="Freeform 3">
            <a:extLst>
              <a:ext uri="{FF2B5EF4-FFF2-40B4-BE49-F238E27FC236}">
                <a16:creationId xmlns:a16="http://schemas.microsoft.com/office/drawing/2014/main" id="{32F953D4-28AD-9DC4-DFFF-C32F16A7F951}"/>
              </a:ext>
            </a:extLst>
          </p:cNvPr>
          <p:cNvSpPr/>
          <p:nvPr/>
        </p:nvSpPr>
        <p:spPr>
          <a:xfrm>
            <a:off x="-1" y="9462840"/>
            <a:ext cx="18322835" cy="845387"/>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28" name="TextBox 22">
            <a:extLst>
              <a:ext uri="{FF2B5EF4-FFF2-40B4-BE49-F238E27FC236}">
                <a16:creationId xmlns:a16="http://schemas.microsoft.com/office/drawing/2014/main" id="{923E7459-3F4E-BBB2-7E9E-7A2EEFDB1E1E}"/>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TotalTime>
  <Words>796</Words>
  <Application>Microsoft Office PowerPoint</Application>
  <PresentationFormat>Custom</PresentationFormat>
  <Paragraphs>74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Arimo</vt:lpstr>
      <vt:lpstr>Montaser Arabic Bold</vt:lpstr>
      <vt:lpstr>Arimo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TracCloud PowerPoint Slides</dc:title>
  <dc:creator>Iliana Visser</dc:creator>
  <cp:lastModifiedBy>Iliana Visser</cp:lastModifiedBy>
  <cp:revision>14</cp:revision>
  <dcterms:created xsi:type="dcterms:W3CDTF">2006-08-16T00:00:00Z</dcterms:created>
  <dcterms:modified xsi:type="dcterms:W3CDTF">2026-03-05T16:34:21Z</dcterms:modified>
  <dc:identifier>DAG79t2QV08</dc:identifier>
</cp:coreProperties>
</file>