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handoutMasterIdLst>
    <p:handoutMasterId r:id="rId15"/>
  </p:handoutMasterIdLst>
  <p:sldIdLst>
    <p:sldId id="277" r:id="rId2"/>
    <p:sldId id="286" r:id="rId3"/>
    <p:sldId id="267" r:id="rId4"/>
    <p:sldId id="272" r:id="rId5"/>
    <p:sldId id="280" r:id="rId6"/>
    <p:sldId id="281" r:id="rId7"/>
    <p:sldId id="282" r:id="rId8"/>
    <p:sldId id="285" r:id="rId9"/>
    <p:sldId id="283" r:id="rId10"/>
    <p:sldId id="279" r:id="rId11"/>
    <p:sldId id="278"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120" d="100"/>
          <a:sy n="120" d="100"/>
        </p:scale>
        <p:origin x="450" y="84"/>
      </p:cViewPr>
      <p:guideLst>
        <p:guide pos="2880"/>
        <p:guide orient="horz" pos="2160"/>
      </p:guideLst>
    </p:cSldViewPr>
  </p:slideViewPr>
  <p:notesTextViewPr>
    <p:cViewPr>
      <p:scale>
        <a:sx n="1" d="1"/>
        <a:sy n="1" d="1"/>
      </p:scale>
      <p:origin x="0" y="0"/>
    </p:cViewPr>
  </p:notesTextViewPr>
  <p:notesViewPr>
    <p:cSldViewPr snapToGrid="0">
      <p:cViewPr varScale="1">
        <p:scale>
          <a:sx n="91" d="100"/>
          <a:sy n="91" d="100"/>
        </p:scale>
        <p:origin x="356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11/27/2024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11/27/2024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612EC44B-2118-CC75-3F48-1A08998088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71745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
        <p:nvSpPr>
          <p:cNvPr id="5" name="Date Placeholder 4"/>
          <p:cNvSpPr>
            <a:spLocks noGrp="1"/>
          </p:cNvSpPr>
          <p:nvPr>
            <p:ph type="dt" sz="half" idx="10"/>
          </p:nvPr>
        </p:nvSpPr>
        <p:spPr/>
        <p:txBody>
          <a:bodyPr/>
          <a:lstStyle/>
          <a:p>
            <a:fld id="{601E0B12-F9DE-47EF-A076-CF602073F1B2}" type="datetime1">
              <a:rPr lang="en-US" smtClean="0"/>
              <a:pPr/>
              <a:t>11/27/2024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a:extLst>
              <a:ext uri="{FF2B5EF4-FFF2-40B4-BE49-F238E27FC236}">
                <a16:creationId xmlns:a16="http://schemas.microsoft.com/office/drawing/2014/main" id="{5AE0E668-81E3-320F-59AB-209C9EBF9E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34896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11/27/2024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92237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11/27/2024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0627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11/27/2024</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91922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11/27/2024</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11/27/2024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1177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2025 Annual TracCloud Conference</a:t>
            </a:r>
          </a:p>
        </p:txBody>
      </p:sp>
      <p:pic>
        <p:nvPicPr>
          <p:cNvPr id="4" name="Picture 3">
            <a:extLst>
              <a:ext uri="{FF2B5EF4-FFF2-40B4-BE49-F238E27FC236}">
                <a16:creationId xmlns:a16="http://schemas.microsoft.com/office/drawing/2014/main" id="{423BFF40-A143-3806-DE78-1E1B184867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02946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11/27/2024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4043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11/27/2024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4830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11/27/2024</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139673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11/27/2024</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9332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11/27/2024</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3" name="Picture 2">
            <a:extLst>
              <a:ext uri="{FF2B5EF4-FFF2-40B4-BE49-F238E27FC236}">
                <a16:creationId xmlns:a16="http://schemas.microsoft.com/office/drawing/2014/main" id="{22C59724-5F19-F47E-17D8-D8D21406A9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26561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11/27/2024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59F8B60F-267B-AFA5-AF4E-D04F30E72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0654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2025 Annual TracCloud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11/27/2024</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5" name="Picture 4">
            <a:extLst>
              <a:ext uri="{FF2B5EF4-FFF2-40B4-BE49-F238E27FC236}">
                <a16:creationId xmlns:a16="http://schemas.microsoft.com/office/drawing/2014/main" id="{581D2970-86ED-C62A-75F1-95542766E71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1042668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6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10"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redrock.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892605"/>
            <a:ext cx="7543800" cy="1928234"/>
          </a:xfrm>
        </p:spPr>
        <p:txBody>
          <a:bodyPr/>
          <a:lstStyle/>
          <a:p>
            <a:pPr algn="ctr"/>
            <a:r>
              <a:rPr lang="en-US" dirty="0"/>
              <a:t>Personalizing traccloud</a:t>
            </a:r>
          </a:p>
        </p:txBody>
      </p:sp>
      <p:sp>
        <p:nvSpPr>
          <p:cNvPr id="3" name="Subtitle 2"/>
          <p:cNvSpPr>
            <a:spLocks noGrp="1"/>
          </p:cNvSpPr>
          <p:nvPr>
            <p:ph type="subTitle" idx="1"/>
          </p:nvPr>
        </p:nvSpPr>
        <p:spPr>
          <a:xfrm>
            <a:off x="800100" y="2881326"/>
            <a:ext cx="7543800" cy="369332"/>
          </a:xfrm>
        </p:spPr>
        <p:txBody>
          <a:bodyPr>
            <a:normAutofit fontScale="77500" lnSpcReduction="20000"/>
          </a:bodyPr>
          <a:lstStyle/>
          <a:p>
            <a:pPr algn="ctr"/>
            <a:r>
              <a:rPr lang="en-US" dirty="0">
                <a:solidFill>
                  <a:schemeClr val="accent1">
                    <a:lumMod val="75000"/>
                  </a:schemeClr>
                </a:solidFill>
              </a:rPr>
              <a:t>Customizing your </a:t>
            </a:r>
            <a:r>
              <a:rPr lang="en-US" dirty="0"/>
              <a:t>theme</a:t>
            </a:r>
            <a:r>
              <a:rPr lang="en-US" dirty="0">
                <a:solidFill>
                  <a:schemeClr val="accent1">
                    <a:lumMod val="75000"/>
                  </a:schemeClr>
                </a:solidFill>
              </a:rPr>
              <a:t>, messages, and more with twig and html</a:t>
            </a:r>
          </a:p>
        </p:txBody>
      </p:sp>
      <p:pic>
        <p:nvPicPr>
          <p:cNvPr id="11" name="Picture 10">
            <a:extLst>
              <a:ext uri="{FF2B5EF4-FFF2-40B4-BE49-F238E27FC236}">
                <a16:creationId xmlns:a16="http://schemas.microsoft.com/office/drawing/2014/main" id="{C329F273-534B-4634-99FE-690885E63185}"/>
              </a:ext>
            </a:extLst>
          </p:cNvPr>
          <p:cNvPicPr>
            <a:picLocks noChangeAspect="1"/>
          </p:cNvPicPr>
          <p:nvPr/>
        </p:nvPicPr>
        <p:blipFill>
          <a:blip r:embed="rId2"/>
          <a:stretch>
            <a:fillRect/>
          </a:stretch>
        </p:blipFill>
        <p:spPr>
          <a:xfrm>
            <a:off x="1296289" y="3311145"/>
            <a:ext cx="6551422" cy="2520671"/>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546100"/>
            <a:ext cx="7456833" cy="977900"/>
          </a:xfrm>
        </p:spPr>
        <p:txBody>
          <a:bodyPr/>
          <a:lstStyle/>
          <a:p>
            <a:r>
              <a:rPr lang="en-US" dirty="0"/>
              <a:t>typical html usage in traccloud</a:t>
            </a:r>
          </a:p>
        </p:txBody>
      </p:sp>
      <p:sp>
        <p:nvSpPr>
          <p:cNvPr id="3" name="Text Placeholder 2"/>
          <p:cNvSpPr>
            <a:spLocks noGrp="1"/>
          </p:cNvSpPr>
          <p:nvPr>
            <p:ph type="body" idx="1"/>
          </p:nvPr>
        </p:nvSpPr>
        <p:spPr/>
        <p:txBody>
          <a:bodyPr/>
          <a:lstStyle/>
          <a:p>
            <a:r>
              <a:rPr lang="en-US" dirty="0"/>
              <a:t>What you enter</a:t>
            </a:r>
          </a:p>
        </p:txBody>
      </p:sp>
      <p:sp>
        <p:nvSpPr>
          <p:cNvPr id="4" name="Content Placeholder 3"/>
          <p:cNvSpPr>
            <a:spLocks noGrp="1"/>
          </p:cNvSpPr>
          <p:nvPr>
            <p:ph sz="half" idx="2"/>
          </p:nvPr>
        </p:nvSpPr>
        <p:spPr/>
        <p:txBody>
          <a:bodyPr>
            <a:normAutofit lnSpcReduction="10000"/>
          </a:bodyPr>
          <a:lstStyle/>
          <a:p>
            <a:r>
              <a:rPr lang="en-US" i="1" dirty="0"/>
              <a:t>&lt;b&gt;</a:t>
            </a:r>
            <a:r>
              <a:rPr lang="en-US" dirty="0">
                <a:solidFill>
                  <a:schemeClr val="bg1">
                    <a:lumMod val="50000"/>
                  </a:schemeClr>
                </a:solidFill>
              </a:rPr>
              <a:t>Hello!</a:t>
            </a:r>
            <a:r>
              <a:rPr lang="en-US" i="1" dirty="0"/>
              <a:t>&lt;/b&gt;</a:t>
            </a:r>
          </a:p>
          <a:p>
            <a:r>
              <a:rPr lang="en-US" i="1" dirty="0"/>
              <a:t>&lt;</a:t>
            </a:r>
            <a:r>
              <a:rPr lang="en-US" i="1" dirty="0" err="1"/>
              <a:t>i</a:t>
            </a:r>
            <a:r>
              <a:rPr lang="en-US" i="1" dirty="0"/>
              <a:t>&gt;</a:t>
            </a:r>
            <a:r>
              <a:rPr lang="en-US" dirty="0">
                <a:solidFill>
                  <a:schemeClr val="bg1">
                    <a:lumMod val="50000"/>
                  </a:schemeClr>
                </a:solidFill>
              </a:rPr>
              <a:t>Here’s a link:</a:t>
            </a:r>
            <a:r>
              <a:rPr lang="en-US" i="1" dirty="0"/>
              <a:t>&lt;/</a:t>
            </a:r>
            <a:r>
              <a:rPr lang="en-US" i="1" dirty="0" err="1"/>
              <a:t>i</a:t>
            </a:r>
            <a:r>
              <a:rPr lang="en-US" i="1" dirty="0"/>
              <a:t>&gt;</a:t>
            </a:r>
          </a:p>
          <a:p>
            <a:r>
              <a:rPr lang="en-US" i="1" dirty="0"/>
              <a:t>&lt;a </a:t>
            </a:r>
            <a:r>
              <a:rPr lang="en-US" i="1" dirty="0" err="1"/>
              <a:t>href</a:t>
            </a:r>
            <a:r>
              <a:rPr lang="en-US" i="1" dirty="0"/>
              <a:t>=“</a:t>
            </a:r>
            <a:r>
              <a:rPr lang="en-US" i="1" dirty="0">
                <a:solidFill>
                  <a:schemeClr val="bg1">
                    <a:lumMod val="50000"/>
                  </a:schemeClr>
                </a:solidFill>
              </a:rPr>
              <a:t>https://www.go-redrock.com</a:t>
            </a:r>
            <a:r>
              <a:rPr lang="en-US" i="1" dirty="0"/>
              <a:t>”&gt;</a:t>
            </a:r>
            <a:r>
              <a:rPr lang="en-US" dirty="0">
                <a:solidFill>
                  <a:schemeClr val="bg1">
                    <a:lumMod val="50000"/>
                  </a:schemeClr>
                </a:solidFill>
              </a:rPr>
              <a:t>Clickable link</a:t>
            </a:r>
            <a:r>
              <a:rPr lang="en-US" i="1" dirty="0"/>
              <a:t>&lt;/a&gt;</a:t>
            </a:r>
          </a:p>
          <a:p>
            <a:r>
              <a:rPr lang="en-US" i="1" dirty="0"/>
              <a:t>&lt;</a:t>
            </a:r>
            <a:r>
              <a:rPr lang="en-US" i="1" dirty="0" err="1"/>
              <a:t>img</a:t>
            </a:r>
            <a:r>
              <a:rPr lang="en-US" i="1" dirty="0"/>
              <a:t> </a:t>
            </a:r>
            <a:r>
              <a:rPr lang="en-US" i="1" dirty="0" err="1"/>
              <a:t>src</a:t>
            </a:r>
            <a:r>
              <a:rPr lang="en-US" i="1" dirty="0"/>
              <a:t>=“</a:t>
            </a:r>
            <a:r>
              <a:rPr lang="en-US" i="1" dirty="0">
                <a:solidFill>
                  <a:schemeClr val="bg1">
                    <a:lumMod val="50000"/>
                  </a:schemeClr>
                </a:solidFill>
              </a:rPr>
              <a:t>https://www.go-redrock.com/wp-content/uploads/2021/07/TutorTrac_icon_burgundy_gradient-01.png</a:t>
            </a:r>
            <a:r>
              <a:rPr lang="en-US" i="1" dirty="0"/>
              <a:t>”&gt;</a:t>
            </a:r>
          </a:p>
        </p:txBody>
      </p:sp>
      <p:sp>
        <p:nvSpPr>
          <p:cNvPr id="5" name="Text Placeholder 4"/>
          <p:cNvSpPr>
            <a:spLocks noGrp="1"/>
          </p:cNvSpPr>
          <p:nvPr>
            <p:ph type="body" sz="quarter" idx="3"/>
          </p:nvPr>
        </p:nvSpPr>
        <p:spPr/>
        <p:txBody>
          <a:bodyPr/>
          <a:lstStyle/>
          <a:p>
            <a:r>
              <a:rPr lang="en-US" dirty="0"/>
              <a:t>How it displays</a:t>
            </a:r>
          </a:p>
        </p:txBody>
      </p:sp>
      <p:sp>
        <p:nvSpPr>
          <p:cNvPr id="6" name="Content Placeholder 5"/>
          <p:cNvSpPr>
            <a:spLocks noGrp="1"/>
          </p:cNvSpPr>
          <p:nvPr>
            <p:ph sz="quarter" idx="4"/>
          </p:nvPr>
        </p:nvSpPr>
        <p:spPr/>
        <p:txBody>
          <a:bodyPr>
            <a:normAutofit lnSpcReduction="10000"/>
          </a:bodyPr>
          <a:lstStyle/>
          <a:p>
            <a:r>
              <a:rPr lang="en-US" b="1" dirty="0"/>
              <a:t>Hello!</a:t>
            </a:r>
          </a:p>
          <a:p>
            <a:r>
              <a:rPr lang="en-US" i="1" dirty="0"/>
              <a:t>Here’s a link:</a:t>
            </a:r>
          </a:p>
          <a:p>
            <a:r>
              <a:rPr lang="en-US" dirty="0">
                <a:hlinkClick r:id="rId2"/>
              </a:rPr>
              <a:t>Clickable link</a:t>
            </a:r>
            <a:endParaRPr lang="en-US" dirty="0"/>
          </a:p>
        </p:txBody>
      </p:sp>
      <p:pic>
        <p:nvPicPr>
          <p:cNvPr id="10" name="Picture 9">
            <a:extLst>
              <a:ext uri="{FF2B5EF4-FFF2-40B4-BE49-F238E27FC236}">
                <a16:creationId xmlns:a16="http://schemas.microsoft.com/office/drawing/2014/main" id="{82663BB1-25AA-4AE2-AD77-5D7104B202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809" y="4206876"/>
            <a:ext cx="1705556" cy="1705556"/>
          </a:xfrm>
          <a:prstGeom prst="rect">
            <a:avLst/>
          </a:prstGeom>
        </p:spPr>
      </p:pic>
    </p:spTree>
    <p:extLst>
      <p:ext uri="{BB962C8B-B14F-4D97-AF65-F5344CB8AC3E}">
        <p14:creationId xmlns:p14="http://schemas.microsoft.com/office/powerpoint/2010/main" val="379711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546100"/>
            <a:ext cx="7456833" cy="977900"/>
          </a:xfrm>
        </p:spPr>
        <p:txBody>
          <a:bodyPr/>
          <a:lstStyle/>
          <a:p>
            <a:r>
              <a:rPr lang="en-US" dirty="0"/>
              <a:t>typical twig usage in traccloud</a:t>
            </a:r>
          </a:p>
        </p:txBody>
      </p:sp>
      <p:sp>
        <p:nvSpPr>
          <p:cNvPr id="3" name="Text Placeholder 2"/>
          <p:cNvSpPr>
            <a:spLocks noGrp="1"/>
          </p:cNvSpPr>
          <p:nvPr>
            <p:ph type="body" idx="1"/>
          </p:nvPr>
        </p:nvSpPr>
        <p:spPr>
          <a:xfrm>
            <a:off x="699715" y="1828800"/>
            <a:ext cx="3817421" cy="641350"/>
          </a:xfrm>
        </p:spPr>
        <p:txBody>
          <a:bodyPr/>
          <a:lstStyle/>
          <a:p>
            <a:r>
              <a:rPr lang="en-US" dirty="0"/>
              <a:t>What you enter</a:t>
            </a:r>
          </a:p>
        </p:txBody>
      </p:sp>
      <p:sp>
        <p:nvSpPr>
          <p:cNvPr id="4" name="Content Placeholder 3"/>
          <p:cNvSpPr>
            <a:spLocks noGrp="1"/>
          </p:cNvSpPr>
          <p:nvPr>
            <p:ph sz="half" idx="2"/>
          </p:nvPr>
        </p:nvSpPr>
        <p:spPr>
          <a:xfrm>
            <a:off x="699715" y="2470151"/>
            <a:ext cx="3817421" cy="2396047"/>
          </a:xfrm>
        </p:spPr>
        <p:txBody>
          <a:bodyPr/>
          <a:lstStyle/>
          <a:p>
            <a:r>
              <a:rPr lang="en-US" dirty="0"/>
              <a:t>Hi </a:t>
            </a:r>
            <a:r>
              <a:rPr lang="en-US" i="1" dirty="0">
                <a:solidFill>
                  <a:schemeClr val="bg1">
                    <a:lumMod val="50000"/>
                  </a:schemeClr>
                </a:solidFill>
              </a:rPr>
              <a:t>{{</a:t>
            </a:r>
            <a:r>
              <a:rPr lang="en-US" i="1" dirty="0" err="1">
                <a:solidFill>
                  <a:schemeClr val="bg1">
                    <a:lumMod val="50000"/>
                  </a:schemeClr>
                </a:solidFill>
              </a:rPr>
              <a:t>Student.First_Name</a:t>
            </a:r>
            <a:r>
              <a:rPr lang="en-US" i="1" dirty="0">
                <a:solidFill>
                  <a:schemeClr val="bg1">
                    <a:lumMod val="50000"/>
                  </a:schemeClr>
                </a:solidFill>
              </a:rPr>
              <a:t>}}</a:t>
            </a:r>
            <a:r>
              <a:rPr lang="en-US" dirty="0">
                <a:solidFill>
                  <a:schemeClr val="tx2"/>
                </a:solidFill>
              </a:rPr>
              <a:t>!</a:t>
            </a:r>
          </a:p>
          <a:p>
            <a:r>
              <a:rPr lang="en-US" dirty="0"/>
              <a:t>You have missed </a:t>
            </a:r>
            <a:br>
              <a:rPr lang="en-US" dirty="0"/>
            </a:br>
            <a:r>
              <a:rPr lang="en-US" i="1" dirty="0">
                <a:solidFill>
                  <a:schemeClr val="bg1">
                    <a:lumMod val="50000"/>
                  </a:schemeClr>
                </a:solidFill>
              </a:rPr>
              <a:t>{{</a:t>
            </a:r>
            <a:r>
              <a:rPr lang="en-US" i="1" dirty="0" err="1">
                <a:solidFill>
                  <a:schemeClr val="bg1">
                    <a:lumMod val="50000"/>
                  </a:schemeClr>
                </a:solidFill>
              </a:rPr>
              <a:t>CalcMissedAppointments</a:t>
            </a:r>
            <a:br>
              <a:rPr lang="en-US" i="1" dirty="0">
                <a:solidFill>
                  <a:schemeClr val="bg1">
                    <a:lumMod val="50000"/>
                  </a:schemeClr>
                </a:solidFill>
              </a:rPr>
            </a:br>
            <a:r>
              <a:rPr lang="en-US" i="1" dirty="0">
                <a:solidFill>
                  <a:schemeClr val="bg1">
                    <a:lumMod val="50000"/>
                  </a:schemeClr>
                </a:solidFill>
              </a:rPr>
              <a:t>(</a:t>
            </a:r>
            <a:r>
              <a:rPr lang="en-US" i="1" dirty="0" err="1">
                <a:solidFill>
                  <a:schemeClr val="bg1">
                    <a:lumMod val="50000"/>
                  </a:schemeClr>
                </a:solidFill>
              </a:rPr>
              <a:t>Student.Sequence</a:t>
            </a:r>
            <a:r>
              <a:rPr lang="en-US" i="1" dirty="0">
                <a:solidFill>
                  <a:schemeClr val="bg1">
                    <a:lumMod val="50000"/>
                  </a:schemeClr>
                </a:solidFill>
              </a:rPr>
              <a:t>, </a:t>
            </a:r>
            <a:r>
              <a:rPr lang="en-US" i="1" dirty="0" err="1">
                <a:solidFill>
                  <a:schemeClr val="bg1">
                    <a:lumMod val="50000"/>
                  </a:schemeClr>
                </a:solidFill>
              </a:rPr>
              <a:t>Center.ProfileID</a:t>
            </a:r>
            <a:r>
              <a:rPr lang="en-US" i="1" dirty="0">
                <a:solidFill>
                  <a:schemeClr val="bg1">
                    <a:lumMod val="50000"/>
                  </a:schemeClr>
                </a:solidFill>
              </a:rPr>
              <a:t>)}}</a:t>
            </a:r>
            <a:br>
              <a:rPr lang="en-US" dirty="0"/>
            </a:br>
            <a:r>
              <a:rPr lang="en-US" dirty="0"/>
              <a:t>appointments this semester.</a:t>
            </a:r>
          </a:p>
          <a:p>
            <a:endParaRPr lang="en-US" dirty="0"/>
          </a:p>
          <a:p>
            <a:pPr marL="45719" indent="0">
              <a:buNone/>
            </a:pPr>
            <a:endParaRPr lang="en-US" dirty="0"/>
          </a:p>
        </p:txBody>
      </p:sp>
      <p:sp>
        <p:nvSpPr>
          <p:cNvPr id="5" name="Text Placeholder 4"/>
          <p:cNvSpPr>
            <a:spLocks noGrp="1"/>
          </p:cNvSpPr>
          <p:nvPr>
            <p:ph type="body" sz="quarter" idx="3"/>
          </p:nvPr>
        </p:nvSpPr>
        <p:spPr/>
        <p:txBody>
          <a:bodyPr/>
          <a:lstStyle/>
          <a:p>
            <a:r>
              <a:rPr lang="en-US" dirty="0"/>
              <a:t>How it displays</a:t>
            </a:r>
          </a:p>
        </p:txBody>
      </p:sp>
      <p:sp>
        <p:nvSpPr>
          <p:cNvPr id="6" name="Content Placeholder 5"/>
          <p:cNvSpPr>
            <a:spLocks noGrp="1"/>
          </p:cNvSpPr>
          <p:nvPr>
            <p:ph sz="quarter" idx="4"/>
          </p:nvPr>
        </p:nvSpPr>
        <p:spPr>
          <a:xfrm>
            <a:off x="4626864" y="2470151"/>
            <a:ext cx="3545586" cy="2396047"/>
          </a:xfrm>
        </p:spPr>
        <p:txBody>
          <a:bodyPr/>
          <a:lstStyle/>
          <a:p>
            <a:r>
              <a:rPr lang="en-US" dirty="0"/>
              <a:t>Hi Alex!</a:t>
            </a:r>
          </a:p>
          <a:p>
            <a:r>
              <a:rPr lang="en-US" dirty="0"/>
              <a:t>You have missed 3 appointments this semester. </a:t>
            </a:r>
            <a:r>
              <a:rPr lang="en-US" i="1" dirty="0">
                <a:solidFill>
                  <a:srgbClr val="610215"/>
                </a:solidFill>
              </a:rPr>
              <a:t>[uses System Pref date]</a:t>
            </a:r>
          </a:p>
          <a:p>
            <a:endParaRPr lang="en-US" dirty="0"/>
          </a:p>
        </p:txBody>
      </p:sp>
      <p:sp>
        <p:nvSpPr>
          <p:cNvPr id="8" name="TextBox 7">
            <a:extLst>
              <a:ext uri="{FF2B5EF4-FFF2-40B4-BE49-F238E27FC236}">
                <a16:creationId xmlns:a16="http://schemas.microsoft.com/office/drawing/2014/main" id="{8D480A4B-339A-4A12-A5ED-ECBE1422D687}"/>
              </a:ext>
            </a:extLst>
          </p:cNvPr>
          <p:cNvSpPr txBox="1"/>
          <p:nvPr/>
        </p:nvSpPr>
        <p:spPr>
          <a:xfrm>
            <a:off x="971549" y="5166018"/>
            <a:ext cx="7199758" cy="646331"/>
          </a:xfrm>
          <a:prstGeom prst="rect">
            <a:avLst/>
          </a:prstGeom>
          <a:noFill/>
        </p:spPr>
        <p:txBody>
          <a:bodyPr wrap="square" rtlCol="0">
            <a:spAutoFit/>
          </a:bodyPr>
          <a:lstStyle/>
          <a:p>
            <a:r>
              <a:rPr lang="en-US" dirty="0"/>
              <a:t>A list of tags and more can be found on our wiki.</a:t>
            </a:r>
          </a:p>
          <a:p>
            <a:r>
              <a:rPr lang="en-US" dirty="0"/>
              <a:t>wiki.go-redrock.com/index.php/</a:t>
            </a:r>
            <a:r>
              <a:rPr lang="en-US" dirty="0" err="1"/>
              <a:t>TracCloudGuideProfilePrefsTwig</a:t>
            </a:r>
            <a:endParaRPr lang="en-US" dirty="0"/>
          </a:p>
        </p:txBody>
      </p:sp>
    </p:spTree>
    <p:extLst>
      <p:ext uri="{BB962C8B-B14F-4D97-AF65-F5344CB8AC3E}">
        <p14:creationId xmlns:p14="http://schemas.microsoft.com/office/powerpoint/2010/main" val="235653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546100"/>
            <a:ext cx="7456833" cy="765864"/>
          </a:xfrm>
        </p:spPr>
        <p:txBody>
          <a:bodyPr/>
          <a:lstStyle/>
          <a:p>
            <a:r>
              <a:rPr lang="en-US" dirty="0"/>
              <a:t>Additional twig examples</a:t>
            </a:r>
          </a:p>
        </p:txBody>
      </p:sp>
      <p:sp>
        <p:nvSpPr>
          <p:cNvPr id="3" name="Text Placeholder 2"/>
          <p:cNvSpPr>
            <a:spLocks noGrp="1"/>
          </p:cNvSpPr>
          <p:nvPr>
            <p:ph type="body" idx="1"/>
          </p:nvPr>
        </p:nvSpPr>
        <p:spPr>
          <a:xfrm>
            <a:off x="699715" y="1311964"/>
            <a:ext cx="3817421" cy="516835"/>
          </a:xfrm>
        </p:spPr>
        <p:txBody>
          <a:bodyPr/>
          <a:lstStyle/>
          <a:p>
            <a:r>
              <a:rPr lang="en-US" dirty="0"/>
              <a:t>What you enter</a:t>
            </a:r>
          </a:p>
        </p:txBody>
      </p:sp>
      <p:sp>
        <p:nvSpPr>
          <p:cNvPr id="4" name="Content Placeholder 3"/>
          <p:cNvSpPr>
            <a:spLocks noGrp="1"/>
          </p:cNvSpPr>
          <p:nvPr>
            <p:ph sz="half" idx="2"/>
          </p:nvPr>
        </p:nvSpPr>
        <p:spPr>
          <a:xfrm>
            <a:off x="699715" y="1929836"/>
            <a:ext cx="4460682" cy="2936361"/>
          </a:xfrm>
        </p:spPr>
        <p:txBody>
          <a:bodyPr>
            <a:normAutofit/>
          </a:bodyPr>
          <a:lstStyle/>
          <a:p>
            <a:r>
              <a:rPr lang="en-US" i="1" dirty="0">
                <a:solidFill>
                  <a:schemeClr val="bg1">
                    <a:lumMod val="50000"/>
                  </a:schemeClr>
                </a:solidFill>
              </a:rPr>
              <a:t>{% if Appointment.CustomData.cf_99 == "Blocked" %} </a:t>
            </a:r>
            <a:r>
              <a:rPr lang="en-US" dirty="0"/>
              <a:t>You have been blocked from booking appointments. Reach out to</a:t>
            </a:r>
            <a:r>
              <a:rPr lang="en-US" i="1" dirty="0">
                <a:solidFill>
                  <a:schemeClr val="bg1">
                    <a:lumMod val="50000"/>
                  </a:schemeClr>
                </a:solidFill>
              </a:rPr>
              <a:t>[…]</a:t>
            </a:r>
            <a:br>
              <a:rPr lang="en-US" i="1" dirty="0">
                <a:solidFill>
                  <a:schemeClr val="bg1">
                    <a:lumMod val="50000"/>
                  </a:schemeClr>
                </a:solidFill>
              </a:rPr>
            </a:br>
            <a:r>
              <a:rPr lang="en-US" i="1" dirty="0">
                <a:solidFill>
                  <a:schemeClr val="bg1">
                    <a:lumMod val="50000"/>
                  </a:schemeClr>
                </a:solidFill>
              </a:rPr>
              <a:t>{% endif %}</a:t>
            </a:r>
          </a:p>
          <a:p>
            <a:r>
              <a:rPr lang="en-US" i="1" dirty="0">
                <a:solidFill>
                  <a:schemeClr val="bg1">
                    <a:lumMod val="50000"/>
                  </a:schemeClr>
                </a:solidFill>
              </a:rPr>
              <a:t>{% if </a:t>
            </a:r>
            <a:r>
              <a:rPr lang="en-US" i="1" dirty="0" err="1">
                <a:solidFill>
                  <a:schemeClr val="bg1">
                    <a:lumMod val="50000"/>
                  </a:schemeClr>
                </a:solidFill>
              </a:rPr>
              <a:t>Student.Cell_Phone</a:t>
            </a:r>
            <a:r>
              <a:rPr lang="en-US" i="1" dirty="0">
                <a:solidFill>
                  <a:schemeClr val="bg1">
                    <a:lumMod val="50000"/>
                  </a:schemeClr>
                </a:solidFill>
              </a:rPr>
              <a:t> == "" %}</a:t>
            </a:r>
            <a:br>
              <a:rPr lang="en-US" dirty="0"/>
            </a:br>
            <a:r>
              <a:rPr lang="en-US" dirty="0"/>
              <a:t>You have not entered a cell phone yet, click on “Edit Bio” to update this. </a:t>
            </a:r>
            <a:r>
              <a:rPr lang="en-US" i="1" dirty="0">
                <a:solidFill>
                  <a:schemeClr val="bg1">
                    <a:lumMod val="50000"/>
                  </a:schemeClr>
                </a:solidFill>
              </a:rPr>
              <a:t>{% endif %}</a:t>
            </a:r>
          </a:p>
          <a:p>
            <a:pPr marL="45719" indent="0">
              <a:buNone/>
            </a:pPr>
            <a:endParaRPr lang="en-US" dirty="0"/>
          </a:p>
        </p:txBody>
      </p:sp>
      <p:sp>
        <p:nvSpPr>
          <p:cNvPr id="5" name="Text Placeholder 4"/>
          <p:cNvSpPr>
            <a:spLocks noGrp="1"/>
          </p:cNvSpPr>
          <p:nvPr>
            <p:ph type="body" sz="quarter" idx="3"/>
          </p:nvPr>
        </p:nvSpPr>
        <p:spPr>
          <a:xfrm>
            <a:off x="5311471" y="1311964"/>
            <a:ext cx="3388745" cy="516835"/>
          </a:xfrm>
        </p:spPr>
        <p:txBody>
          <a:bodyPr/>
          <a:lstStyle/>
          <a:p>
            <a:r>
              <a:rPr lang="en-US" dirty="0"/>
              <a:t>How it displays</a:t>
            </a:r>
          </a:p>
        </p:txBody>
      </p:sp>
      <p:sp>
        <p:nvSpPr>
          <p:cNvPr id="6" name="Content Placeholder 5"/>
          <p:cNvSpPr>
            <a:spLocks noGrp="1"/>
          </p:cNvSpPr>
          <p:nvPr>
            <p:ph sz="quarter" idx="4"/>
          </p:nvPr>
        </p:nvSpPr>
        <p:spPr>
          <a:xfrm>
            <a:off x="5311471" y="1929837"/>
            <a:ext cx="3546282" cy="2851684"/>
          </a:xfrm>
        </p:spPr>
        <p:txBody>
          <a:bodyPr>
            <a:normAutofit/>
          </a:bodyPr>
          <a:lstStyle/>
          <a:p>
            <a:r>
              <a:rPr lang="en-US" dirty="0">
                <a:solidFill>
                  <a:schemeClr val="tx2"/>
                </a:solidFill>
              </a:rPr>
              <a:t>You have been blocked</a:t>
            </a:r>
            <a:r>
              <a:rPr lang="en-US" dirty="0">
                <a:solidFill>
                  <a:schemeClr val="bg1">
                    <a:lumMod val="50000"/>
                  </a:schemeClr>
                </a:solidFill>
              </a:rPr>
              <a:t>…</a:t>
            </a:r>
            <a:r>
              <a:rPr lang="en-US" dirty="0">
                <a:solidFill>
                  <a:schemeClr val="tx2"/>
                </a:solidFill>
              </a:rPr>
              <a:t> </a:t>
            </a:r>
            <a:r>
              <a:rPr lang="en-US" i="1" dirty="0">
                <a:solidFill>
                  <a:srgbClr val="610215"/>
                </a:solidFill>
              </a:rPr>
              <a:t>[Only displays if the criteria is met.]</a:t>
            </a:r>
            <a:br>
              <a:rPr lang="en-US" i="1" dirty="0">
                <a:solidFill>
                  <a:srgbClr val="610215"/>
                </a:solidFill>
              </a:rPr>
            </a:br>
            <a:br>
              <a:rPr lang="en-US" i="1" dirty="0">
                <a:solidFill>
                  <a:srgbClr val="610215"/>
                </a:solidFill>
              </a:rPr>
            </a:br>
            <a:endParaRPr lang="en-US" i="1" dirty="0">
              <a:solidFill>
                <a:srgbClr val="610215"/>
              </a:solidFill>
            </a:endParaRPr>
          </a:p>
          <a:p>
            <a:r>
              <a:rPr lang="en-US" dirty="0">
                <a:solidFill>
                  <a:schemeClr val="tx2"/>
                </a:solidFill>
              </a:rPr>
              <a:t>You have not entered a cell phone</a:t>
            </a:r>
            <a:r>
              <a:rPr lang="en-US" dirty="0"/>
              <a:t>… </a:t>
            </a:r>
            <a:r>
              <a:rPr lang="en-US" i="1" dirty="0">
                <a:solidFill>
                  <a:srgbClr val="610215"/>
                </a:solidFill>
              </a:rPr>
              <a:t>[Only displays if this field is blank.]</a:t>
            </a:r>
          </a:p>
        </p:txBody>
      </p:sp>
      <p:sp>
        <p:nvSpPr>
          <p:cNvPr id="8" name="TextBox 7">
            <a:extLst>
              <a:ext uri="{FF2B5EF4-FFF2-40B4-BE49-F238E27FC236}">
                <a16:creationId xmlns:a16="http://schemas.microsoft.com/office/drawing/2014/main" id="{8D480A4B-339A-4A12-A5ED-ECBE1422D687}"/>
              </a:ext>
            </a:extLst>
          </p:cNvPr>
          <p:cNvSpPr txBox="1"/>
          <p:nvPr/>
        </p:nvSpPr>
        <p:spPr>
          <a:xfrm>
            <a:off x="971549" y="5166018"/>
            <a:ext cx="7199758" cy="646331"/>
          </a:xfrm>
          <a:prstGeom prst="rect">
            <a:avLst/>
          </a:prstGeom>
          <a:noFill/>
        </p:spPr>
        <p:txBody>
          <a:bodyPr wrap="square" rtlCol="0">
            <a:spAutoFit/>
          </a:bodyPr>
          <a:lstStyle/>
          <a:p>
            <a:r>
              <a:rPr lang="en-US" dirty="0"/>
              <a:t>A list of tags and more can be found on our wiki.</a:t>
            </a:r>
          </a:p>
          <a:p>
            <a:r>
              <a:rPr lang="en-US" dirty="0"/>
              <a:t>wiki.go-redrock.com/index.php/</a:t>
            </a:r>
            <a:r>
              <a:rPr lang="en-US" dirty="0" err="1"/>
              <a:t>TracCloudGuideProfilePrefsTwig</a:t>
            </a:r>
            <a:endParaRPr lang="en-US" dirty="0"/>
          </a:p>
        </p:txBody>
      </p:sp>
    </p:spTree>
    <p:extLst>
      <p:ext uri="{BB962C8B-B14F-4D97-AF65-F5344CB8AC3E}">
        <p14:creationId xmlns:p14="http://schemas.microsoft.com/office/powerpoint/2010/main" val="35938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1B358-3B3C-207D-C31F-B0C03A601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DF71B-8ADE-5739-5FCD-10F89CA6607C}"/>
              </a:ext>
            </a:extLst>
          </p:cNvPr>
          <p:cNvSpPr>
            <a:spLocks noGrp="1"/>
          </p:cNvSpPr>
          <p:nvPr>
            <p:ph type="title"/>
          </p:nvPr>
        </p:nvSpPr>
        <p:spPr>
          <a:xfrm>
            <a:off x="867437" y="1160890"/>
            <a:ext cx="7409125" cy="485030"/>
          </a:xfrm>
        </p:spPr>
        <p:txBody>
          <a:bodyPr>
            <a:noAutofit/>
          </a:bodyPr>
          <a:lstStyle/>
          <a:p>
            <a:pPr algn="ctr"/>
            <a:r>
              <a:rPr lang="en-US" dirty="0"/>
              <a:t>What’s new?</a:t>
            </a:r>
          </a:p>
        </p:txBody>
      </p:sp>
      <p:sp>
        <p:nvSpPr>
          <p:cNvPr id="3" name="Content Placeholder 2">
            <a:extLst>
              <a:ext uri="{FF2B5EF4-FFF2-40B4-BE49-F238E27FC236}">
                <a16:creationId xmlns:a16="http://schemas.microsoft.com/office/drawing/2014/main" id="{78462CAF-66A8-16D9-42CA-37AB6EE33F73}"/>
              </a:ext>
            </a:extLst>
          </p:cNvPr>
          <p:cNvSpPr>
            <a:spLocks noGrp="1"/>
          </p:cNvSpPr>
          <p:nvPr>
            <p:ph idx="1"/>
          </p:nvPr>
        </p:nvSpPr>
        <p:spPr>
          <a:xfrm>
            <a:off x="971550" y="1932168"/>
            <a:ext cx="7200900" cy="4011432"/>
          </a:xfrm>
        </p:spPr>
        <p:txBody>
          <a:bodyPr>
            <a:normAutofit/>
          </a:bodyPr>
          <a:lstStyle/>
          <a:p>
            <a:pPr marL="45719" indent="0">
              <a:buNone/>
            </a:pPr>
            <a:r>
              <a:rPr lang="en-US" dirty="0"/>
              <a:t>• Set custom views as the default or exclusive view for a permission group.</a:t>
            </a:r>
          </a:p>
          <a:p>
            <a:pPr marL="45719" indent="0">
              <a:buNone/>
            </a:pPr>
            <a:r>
              <a:rPr lang="en-US" dirty="0"/>
              <a:t>• New scheduling features for announcements.</a:t>
            </a:r>
          </a:p>
          <a:p>
            <a:pPr marL="45719" indent="0">
              <a:buNone/>
            </a:pPr>
            <a:r>
              <a:rPr lang="en-US" dirty="0"/>
              <a:t>• Student photos now sync to linked staff accounts.</a:t>
            </a:r>
          </a:p>
          <a:p>
            <a:pPr marL="45719" indent="0">
              <a:buNone/>
            </a:pPr>
            <a:r>
              <a:rPr lang="en-US" dirty="0"/>
              <a:t>• “Is here for an appointment” field added to Log Listing fields.</a:t>
            </a:r>
          </a:p>
          <a:p>
            <a:pPr marL="45719" indent="0">
              <a:buNone/>
            </a:pPr>
            <a:r>
              <a:rPr lang="en-US" dirty="0"/>
              <a:t>• Custom fields can now be created in availabilities, documents, </a:t>
            </a:r>
            <a:r>
              <a:rPr lang="en-US"/>
              <a:t>and resources.</a:t>
            </a:r>
            <a:endParaRPr lang="en-US" dirty="0"/>
          </a:p>
          <a:p>
            <a:pPr marL="45719" indent="0">
              <a:buNone/>
            </a:pPr>
            <a:endParaRPr lang="en-US" dirty="0"/>
          </a:p>
        </p:txBody>
      </p:sp>
    </p:spTree>
    <p:extLst>
      <p:ext uri="{BB962C8B-B14F-4D97-AF65-F5344CB8AC3E}">
        <p14:creationId xmlns:p14="http://schemas.microsoft.com/office/powerpoint/2010/main" val="211471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How you can personalize traccloud</a:t>
            </a:r>
          </a:p>
        </p:txBody>
      </p:sp>
      <p:sp>
        <p:nvSpPr>
          <p:cNvPr id="3" name="Content Placeholder 2"/>
          <p:cNvSpPr>
            <a:spLocks noGrp="1"/>
          </p:cNvSpPr>
          <p:nvPr>
            <p:ph idx="1"/>
          </p:nvPr>
        </p:nvSpPr>
        <p:spPr>
          <a:xfrm>
            <a:off x="971550" y="1932168"/>
            <a:ext cx="7200900" cy="4011432"/>
          </a:xfrm>
        </p:spPr>
        <p:txBody>
          <a:bodyPr>
            <a:normAutofit/>
          </a:bodyPr>
          <a:lstStyle/>
          <a:p>
            <a:r>
              <a:rPr lang="en-US" dirty="0"/>
              <a:t>Logo and System Theme</a:t>
            </a:r>
          </a:p>
          <a:p>
            <a:r>
              <a:rPr lang="en-US" dirty="0"/>
              <a:t>Welcome Message &amp; Announcements</a:t>
            </a:r>
          </a:p>
          <a:p>
            <a:r>
              <a:rPr lang="en-US" dirty="0"/>
              <a:t>Center Descriptions</a:t>
            </a:r>
          </a:p>
          <a:p>
            <a:r>
              <a:rPr lang="en-US" dirty="0"/>
              <a:t>Kiosk Messages</a:t>
            </a:r>
          </a:p>
          <a:p>
            <a:r>
              <a:rPr lang="en-US" dirty="0"/>
              <a:t>Appointment Display</a:t>
            </a:r>
          </a:p>
          <a:p>
            <a:r>
              <a:rPr lang="en-US" dirty="0"/>
              <a:t>Emails</a:t>
            </a:r>
          </a:p>
          <a:p>
            <a:r>
              <a:rPr lang="en-US" dirty="0"/>
              <a:t>Twig &amp; HTML</a:t>
            </a:r>
          </a:p>
          <a:p>
            <a:r>
              <a:rPr lang="en-US" i="1" dirty="0"/>
              <a:t>And more…</a:t>
            </a:r>
          </a:p>
          <a:p>
            <a:pPr marL="45719" indent="0">
              <a:buNone/>
            </a:pPr>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8" y="1117933"/>
            <a:ext cx="7456833" cy="553941"/>
          </a:xfrm>
        </p:spPr>
        <p:txBody>
          <a:bodyPr/>
          <a:lstStyle/>
          <a:p>
            <a:r>
              <a:rPr lang="en-US" dirty="0"/>
              <a:t>Logo and theme</a:t>
            </a:r>
          </a:p>
        </p:txBody>
      </p:sp>
      <p:sp>
        <p:nvSpPr>
          <p:cNvPr id="9" name="TextBox 8">
            <a:extLst>
              <a:ext uri="{FF2B5EF4-FFF2-40B4-BE49-F238E27FC236}">
                <a16:creationId xmlns:a16="http://schemas.microsoft.com/office/drawing/2014/main" id="{E402AB54-48AF-4C5F-A517-1F5740122F37}"/>
              </a:ext>
            </a:extLst>
          </p:cNvPr>
          <p:cNvSpPr txBox="1"/>
          <p:nvPr/>
        </p:nvSpPr>
        <p:spPr>
          <a:xfrm>
            <a:off x="971549" y="1789043"/>
            <a:ext cx="7456833" cy="646331"/>
          </a:xfrm>
          <a:prstGeom prst="rect">
            <a:avLst/>
          </a:prstGeom>
          <a:noFill/>
        </p:spPr>
        <p:txBody>
          <a:bodyPr wrap="square" rtlCol="0">
            <a:spAutoFit/>
          </a:bodyPr>
          <a:lstStyle/>
          <a:p>
            <a:r>
              <a:rPr lang="en-US" dirty="0"/>
              <a:t>Changing the logo and color scheme of your Trac System allows you to visually copy your campus website.</a:t>
            </a:r>
          </a:p>
        </p:txBody>
      </p:sp>
      <p:pic>
        <p:nvPicPr>
          <p:cNvPr id="5" name="Picture 4">
            <a:extLst>
              <a:ext uri="{FF2B5EF4-FFF2-40B4-BE49-F238E27FC236}">
                <a16:creationId xmlns:a16="http://schemas.microsoft.com/office/drawing/2014/main" id="{79ADC9B3-9483-27E0-C4D7-7998B842AC32}"/>
              </a:ext>
            </a:extLst>
          </p:cNvPr>
          <p:cNvPicPr>
            <a:picLocks noChangeAspect="1"/>
          </p:cNvPicPr>
          <p:nvPr/>
        </p:nvPicPr>
        <p:blipFill>
          <a:blip r:embed="rId2"/>
          <a:stretch>
            <a:fillRect/>
          </a:stretch>
        </p:blipFill>
        <p:spPr>
          <a:xfrm>
            <a:off x="635732" y="2700419"/>
            <a:ext cx="7872535" cy="2762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553941"/>
          </a:xfrm>
        </p:spPr>
        <p:txBody>
          <a:bodyPr>
            <a:normAutofit/>
          </a:bodyPr>
          <a:lstStyle/>
          <a:p>
            <a:r>
              <a:rPr lang="en-US" dirty="0"/>
              <a:t>Messages and announcements</a:t>
            </a:r>
          </a:p>
        </p:txBody>
      </p:sp>
      <p:sp>
        <p:nvSpPr>
          <p:cNvPr id="6" name="Content Placeholder 3">
            <a:extLst>
              <a:ext uri="{FF2B5EF4-FFF2-40B4-BE49-F238E27FC236}">
                <a16:creationId xmlns:a16="http://schemas.microsoft.com/office/drawing/2014/main" id="{E07B8804-16D3-45C7-8420-F9BB86CD01D7}"/>
              </a:ext>
            </a:extLst>
          </p:cNvPr>
          <p:cNvSpPr>
            <a:spLocks noGrp="1"/>
          </p:cNvSpPr>
          <p:nvPr>
            <p:ph sz="half" idx="2"/>
          </p:nvPr>
        </p:nvSpPr>
        <p:spPr>
          <a:xfrm>
            <a:off x="899987" y="2525490"/>
            <a:ext cx="7599956" cy="3396245"/>
          </a:xfrm>
        </p:spPr>
        <p:txBody>
          <a:bodyPr/>
          <a:lstStyle/>
          <a:p>
            <a:r>
              <a:rPr lang="en-US" b="1" dirty="0"/>
              <a:t>Welcome Messages </a:t>
            </a:r>
            <a:r>
              <a:rPr lang="en-US" dirty="0"/>
              <a:t>are typically static, or updated infrequently. These messages can be unique for Students, Staff, and Faculty, and are displayed on the dashboard.</a:t>
            </a:r>
          </a:p>
          <a:p>
            <a:r>
              <a:rPr lang="en-US" b="1" dirty="0"/>
              <a:t>Announcements</a:t>
            </a:r>
            <a:r>
              <a:rPr lang="en-US" dirty="0"/>
              <a:t> are typically more dynamic, allowing you to configure messages that display on a set schedule. These messages can be unique for Students, Staff, Consultants, and Faculty. Multiple can be displayed at once.</a:t>
            </a:r>
          </a:p>
        </p:txBody>
      </p:sp>
      <p:sp>
        <p:nvSpPr>
          <p:cNvPr id="9" name="TextBox 8">
            <a:extLst>
              <a:ext uri="{FF2B5EF4-FFF2-40B4-BE49-F238E27FC236}">
                <a16:creationId xmlns:a16="http://schemas.microsoft.com/office/drawing/2014/main" id="{E402AB54-48AF-4C5F-A517-1F5740122F37}"/>
              </a:ext>
            </a:extLst>
          </p:cNvPr>
          <p:cNvSpPr txBox="1"/>
          <p:nvPr/>
        </p:nvSpPr>
        <p:spPr>
          <a:xfrm>
            <a:off x="971549" y="1701579"/>
            <a:ext cx="7456833" cy="646331"/>
          </a:xfrm>
          <a:prstGeom prst="rect">
            <a:avLst/>
          </a:prstGeom>
          <a:noFill/>
        </p:spPr>
        <p:txBody>
          <a:bodyPr wrap="square" rtlCol="0">
            <a:spAutoFit/>
          </a:bodyPr>
          <a:lstStyle/>
          <a:p>
            <a:r>
              <a:rPr lang="en-US" dirty="0"/>
              <a:t>Welcome messages and announcements can be used to convey information to your students and staff, both support HTML and Twig.</a:t>
            </a:r>
          </a:p>
        </p:txBody>
      </p:sp>
      <p:pic>
        <p:nvPicPr>
          <p:cNvPr id="4" name="Picture 3">
            <a:extLst>
              <a:ext uri="{FF2B5EF4-FFF2-40B4-BE49-F238E27FC236}">
                <a16:creationId xmlns:a16="http://schemas.microsoft.com/office/drawing/2014/main" id="{160FA96A-84EA-4AD2-AF8B-E4A7BD5920FE}"/>
              </a:ext>
            </a:extLst>
          </p:cNvPr>
          <p:cNvPicPr>
            <a:picLocks noChangeAspect="1"/>
          </p:cNvPicPr>
          <p:nvPr/>
        </p:nvPicPr>
        <p:blipFill>
          <a:blip r:embed="rId2"/>
          <a:stretch>
            <a:fillRect/>
          </a:stretch>
        </p:blipFill>
        <p:spPr>
          <a:xfrm>
            <a:off x="894689" y="5224006"/>
            <a:ext cx="7605254" cy="697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146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553941"/>
          </a:xfrm>
        </p:spPr>
        <p:txBody>
          <a:bodyPr>
            <a:normAutofit/>
          </a:bodyPr>
          <a:lstStyle/>
          <a:p>
            <a:r>
              <a:rPr lang="en-US" dirty="0"/>
              <a:t>Center descriptions</a:t>
            </a:r>
          </a:p>
        </p:txBody>
      </p:sp>
      <p:sp>
        <p:nvSpPr>
          <p:cNvPr id="6" name="Content Placeholder 3">
            <a:extLst>
              <a:ext uri="{FF2B5EF4-FFF2-40B4-BE49-F238E27FC236}">
                <a16:creationId xmlns:a16="http://schemas.microsoft.com/office/drawing/2014/main" id="{E07B8804-16D3-45C7-8420-F9BB86CD01D7}"/>
              </a:ext>
            </a:extLst>
          </p:cNvPr>
          <p:cNvSpPr>
            <a:spLocks noGrp="1"/>
          </p:cNvSpPr>
          <p:nvPr>
            <p:ph sz="half" idx="2"/>
          </p:nvPr>
        </p:nvSpPr>
        <p:spPr>
          <a:xfrm>
            <a:off x="899986" y="2745851"/>
            <a:ext cx="7456833" cy="3224255"/>
          </a:xfrm>
        </p:spPr>
        <p:txBody>
          <a:bodyPr/>
          <a:lstStyle/>
          <a:p>
            <a:r>
              <a:rPr lang="en-US" b="1" dirty="0"/>
              <a:t>Center Descriptions</a:t>
            </a:r>
            <a:r>
              <a:rPr lang="en-US" dirty="0"/>
              <a:t> can be created on a per-center basis, allowing you to create custom descriptions for each of your centers.</a:t>
            </a:r>
          </a:p>
          <a:p>
            <a:r>
              <a:rPr lang="en-US" dirty="0"/>
              <a:t>A </a:t>
            </a:r>
            <a:r>
              <a:rPr lang="en-US" b="1" dirty="0"/>
              <a:t>Profile Center Description </a:t>
            </a:r>
            <a:r>
              <a:rPr lang="en-US" dirty="0"/>
              <a:t>can also be created, acting as a default for all centers that don’t already have a custom description entered.</a:t>
            </a:r>
          </a:p>
          <a:p>
            <a:endParaRPr lang="en-US" dirty="0"/>
          </a:p>
        </p:txBody>
      </p:sp>
      <p:sp>
        <p:nvSpPr>
          <p:cNvPr id="9" name="TextBox 8">
            <a:extLst>
              <a:ext uri="{FF2B5EF4-FFF2-40B4-BE49-F238E27FC236}">
                <a16:creationId xmlns:a16="http://schemas.microsoft.com/office/drawing/2014/main" id="{E402AB54-48AF-4C5F-A517-1F5740122F37}"/>
              </a:ext>
            </a:extLst>
          </p:cNvPr>
          <p:cNvSpPr txBox="1"/>
          <p:nvPr/>
        </p:nvSpPr>
        <p:spPr>
          <a:xfrm>
            <a:off x="971548" y="1652719"/>
            <a:ext cx="7456833" cy="923330"/>
          </a:xfrm>
          <a:prstGeom prst="rect">
            <a:avLst/>
          </a:prstGeom>
          <a:noFill/>
        </p:spPr>
        <p:txBody>
          <a:bodyPr wrap="square" rtlCol="0">
            <a:spAutoFit/>
          </a:bodyPr>
          <a:lstStyle/>
          <a:p>
            <a:r>
              <a:rPr lang="en-US" dirty="0"/>
              <a:t>Center descriptions can be used to provide information about your centers to students while booking appointments, allowing them to quickly view the location, hours, and general information about the chosen center.</a:t>
            </a:r>
          </a:p>
        </p:txBody>
      </p:sp>
      <p:pic>
        <p:nvPicPr>
          <p:cNvPr id="4" name="Picture 3">
            <a:extLst>
              <a:ext uri="{FF2B5EF4-FFF2-40B4-BE49-F238E27FC236}">
                <a16:creationId xmlns:a16="http://schemas.microsoft.com/office/drawing/2014/main" id="{4D714BB2-BE48-4B58-9194-BF3EC2FCF072}"/>
              </a:ext>
            </a:extLst>
          </p:cNvPr>
          <p:cNvPicPr>
            <a:picLocks noChangeAspect="1"/>
          </p:cNvPicPr>
          <p:nvPr/>
        </p:nvPicPr>
        <p:blipFill rotWithShape="1">
          <a:blip r:embed="rId2"/>
          <a:srcRect t="26275" b="38253"/>
          <a:stretch/>
        </p:blipFill>
        <p:spPr>
          <a:xfrm>
            <a:off x="751942" y="4942703"/>
            <a:ext cx="7640116" cy="12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916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553941"/>
          </a:xfrm>
        </p:spPr>
        <p:txBody>
          <a:bodyPr>
            <a:normAutofit/>
          </a:bodyPr>
          <a:lstStyle/>
          <a:p>
            <a:r>
              <a:rPr lang="en-US" dirty="0"/>
              <a:t>Custom Listing views</a:t>
            </a:r>
          </a:p>
        </p:txBody>
      </p:sp>
      <p:sp>
        <p:nvSpPr>
          <p:cNvPr id="6" name="Content Placeholder 3">
            <a:extLst>
              <a:ext uri="{FF2B5EF4-FFF2-40B4-BE49-F238E27FC236}">
                <a16:creationId xmlns:a16="http://schemas.microsoft.com/office/drawing/2014/main" id="{E07B8804-16D3-45C7-8420-F9BB86CD01D7}"/>
              </a:ext>
            </a:extLst>
          </p:cNvPr>
          <p:cNvSpPr>
            <a:spLocks noGrp="1"/>
          </p:cNvSpPr>
          <p:nvPr>
            <p:ph sz="half" idx="2"/>
          </p:nvPr>
        </p:nvSpPr>
        <p:spPr>
          <a:xfrm>
            <a:off x="899987" y="2525490"/>
            <a:ext cx="7296781" cy="3396245"/>
          </a:xfrm>
        </p:spPr>
        <p:txBody>
          <a:bodyPr/>
          <a:lstStyle/>
          <a:p>
            <a:r>
              <a:rPr lang="en-US" dirty="0"/>
              <a:t>Modify record fields directly from the listing page, including custom fields.</a:t>
            </a:r>
          </a:p>
          <a:p>
            <a:r>
              <a:rPr lang="en-US" dirty="0"/>
              <a:t>Export the list contents </a:t>
            </a:r>
            <a:r>
              <a:rPr lang="en-US"/>
              <a:t>to a CSV file.</a:t>
            </a:r>
            <a:endParaRPr lang="en-US" dirty="0"/>
          </a:p>
        </p:txBody>
      </p:sp>
      <p:sp>
        <p:nvSpPr>
          <p:cNvPr id="9" name="TextBox 8">
            <a:extLst>
              <a:ext uri="{FF2B5EF4-FFF2-40B4-BE49-F238E27FC236}">
                <a16:creationId xmlns:a16="http://schemas.microsoft.com/office/drawing/2014/main" id="{E402AB54-48AF-4C5F-A517-1F5740122F37}"/>
              </a:ext>
            </a:extLst>
          </p:cNvPr>
          <p:cNvSpPr txBox="1"/>
          <p:nvPr/>
        </p:nvSpPr>
        <p:spPr>
          <a:xfrm>
            <a:off x="971549" y="1701579"/>
            <a:ext cx="7456833" cy="646331"/>
          </a:xfrm>
          <a:prstGeom prst="rect">
            <a:avLst/>
          </a:prstGeom>
          <a:noFill/>
        </p:spPr>
        <p:txBody>
          <a:bodyPr wrap="square" rtlCol="0">
            <a:spAutoFit/>
          </a:bodyPr>
          <a:lstStyle/>
          <a:p>
            <a:r>
              <a:rPr lang="en-US" dirty="0"/>
              <a:t>Modify the visible columns on the Students, Visits, Registrations, and Faculty Listings</a:t>
            </a:r>
          </a:p>
        </p:txBody>
      </p:sp>
      <p:pic>
        <p:nvPicPr>
          <p:cNvPr id="5" name="Picture 4">
            <a:extLst>
              <a:ext uri="{FF2B5EF4-FFF2-40B4-BE49-F238E27FC236}">
                <a16:creationId xmlns:a16="http://schemas.microsoft.com/office/drawing/2014/main" id="{18740B08-962C-8FFE-8EA8-75A355D563D5}"/>
              </a:ext>
            </a:extLst>
          </p:cNvPr>
          <p:cNvPicPr>
            <a:picLocks noChangeAspect="1"/>
          </p:cNvPicPr>
          <p:nvPr/>
        </p:nvPicPr>
        <p:blipFill>
          <a:blip r:embed="rId2"/>
          <a:stretch>
            <a:fillRect/>
          </a:stretch>
        </p:blipFill>
        <p:spPr>
          <a:xfrm>
            <a:off x="685399" y="3804112"/>
            <a:ext cx="7773202" cy="2236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346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731520"/>
          </a:xfrm>
        </p:spPr>
        <p:txBody>
          <a:bodyPr>
            <a:normAutofit/>
          </a:bodyPr>
          <a:lstStyle/>
          <a:p>
            <a:r>
              <a:rPr lang="en-US" dirty="0"/>
              <a:t>Welcome and goodbye messages</a:t>
            </a:r>
          </a:p>
        </p:txBody>
      </p:sp>
      <p:sp>
        <p:nvSpPr>
          <p:cNvPr id="6" name="Content Placeholder 3">
            <a:extLst>
              <a:ext uri="{FF2B5EF4-FFF2-40B4-BE49-F238E27FC236}">
                <a16:creationId xmlns:a16="http://schemas.microsoft.com/office/drawing/2014/main" id="{E07B8804-16D3-45C7-8420-F9BB86CD01D7}"/>
              </a:ext>
            </a:extLst>
          </p:cNvPr>
          <p:cNvSpPr>
            <a:spLocks noGrp="1"/>
          </p:cNvSpPr>
          <p:nvPr>
            <p:ph sz="half" idx="2"/>
          </p:nvPr>
        </p:nvSpPr>
        <p:spPr>
          <a:xfrm>
            <a:off x="899987" y="1948070"/>
            <a:ext cx="7296781" cy="3973666"/>
          </a:xfrm>
        </p:spPr>
        <p:txBody>
          <a:bodyPr/>
          <a:lstStyle/>
          <a:p>
            <a:r>
              <a:rPr lang="en-US" dirty="0"/>
              <a:t>Supports HTML and Twig</a:t>
            </a:r>
          </a:p>
          <a:p>
            <a:r>
              <a:rPr lang="en-US" dirty="0"/>
              <a:t>Messages can appear before or during login, providing several locations to welcome or inform students.</a:t>
            </a:r>
          </a:p>
          <a:p>
            <a:endParaRPr lang="en-US" dirty="0"/>
          </a:p>
        </p:txBody>
      </p:sp>
      <p:sp>
        <p:nvSpPr>
          <p:cNvPr id="9" name="TextBox 8">
            <a:extLst>
              <a:ext uri="{FF2B5EF4-FFF2-40B4-BE49-F238E27FC236}">
                <a16:creationId xmlns:a16="http://schemas.microsoft.com/office/drawing/2014/main" id="{E402AB54-48AF-4C5F-A517-1F5740122F37}"/>
              </a:ext>
            </a:extLst>
          </p:cNvPr>
          <p:cNvSpPr txBox="1"/>
          <p:nvPr/>
        </p:nvSpPr>
        <p:spPr>
          <a:xfrm>
            <a:off x="971549" y="1701579"/>
            <a:ext cx="7456833" cy="369332"/>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18863583-0F27-4E8D-B645-12B2D2C76468}"/>
              </a:ext>
            </a:extLst>
          </p:cNvPr>
          <p:cNvPicPr>
            <a:picLocks noChangeAspect="1"/>
          </p:cNvPicPr>
          <p:nvPr/>
        </p:nvPicPr>
        <p:blipFill>
          <a:blip r:embed="rId2"/>
          <a:stretch>
            <a:fillRect/>
          </a:stretch>
        </p:blipFill>
        <p:spPr>
          <a:xfrm>
            <a:off x="923608" y="3530417"/>
            <a:ext cx="7249537" cy="1886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649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126913"/>
            <a:ext cx="4457700" cy="813980"/>
          </a:xfrm>
        </p:spPr>
        <p:txBody>
          <a:bodyPr>
            <a:noAutofit/>
          </a:bodyPr>
          <a:lstStyle/>
          <a:p>
            <a:r>
              <a:rPr lang="en-US" sz="3600" dirty="0"/>
              <a:t>Appointment display</a:t>
            </a:r>
          </a:p>
        </p:txBody>
      </p:sp>
      <p:sp>
        <p:nvSpPr>
          <p:cNvPr id="3" name="Text Placeholder 2"/>
          <p:cNvSpPr>
            <a:spLocks noGrp="1"/>
          </p:cNvSpPr>
          <p:nvPr>
            <p:ph type="body" idx="1"/>
          </p:nvPr>
        </p:nvSpPr>
        <p:spPr>
          <a:xfrm>
            <a:off x="800101" y="2012197"/>
            <a:ext cx="4457700" cy="437319"/>
          </a:xfrm>
        </p:spPr>
        <p:txBody>
          <a:bodyPr>
            <a:normAutofit fontScale="62500" lnSpcReduction="20000"/>
          </a:bodyPr>
          <a:lstStyle/>
          <a:p>
            <a:r>
              <a:rPr lang="en-US" dirty="0"/>
              <a:t>Change the look of upcoming appointments for both students and staff.</a:t>
            </a:r>
          </a:p>
        </p:txBody>
      </p:sp>
      <p:sp>
        <p:nvSpPr>
          <p:cNvPr id="10" name="Content Placeholder 3">
            <a:extLst>
              <a:ext uri="{FF2B5EF4-FFF2-40B4-BE49-F238E27FC236}">
                <a16:creationId xmlns:a16="http://schemas.microsoft.com/office/drawing/2014/main" id="{F71686D8-87F5-4B0D-8305-612942A65F30}"/>
              </a:ext>
            </a:extLst>
          </p:cNvPr>
          <p:cNvSpPr txBox="1">
            <a:spLocks/>
          </p:cNvSpPr>
          <p:nvPr/>
        </p:nvSpPr>
        <p:spPr>
          <a:xfrm>
            <a:off x="800101" y="2592125"/>
            <a:ext cx="4457700" cy="3736082"/>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Utilize Twig and HTML to change the look and contents of the field.</a:t>
            </a:r>
          </a:p>
          <a:p>
            <a:r>
              <a:rPr lang="en-US" dirty="0"/>
              <a:t>Ensure that only the necessary information is visible to students and staff.</a:t>
            </a:r>
          </a:p>
          <a:p>
            <a:r>
              <a:rPr lang="en-US" dirty="0"/>
              <a:t>Further personalize your Trac System to make upcoming appointments streamlined for your use-case.</a:t>
            </a:r>
          </a:p>
          <a:p>
            <a:endParaRPr lang="en-US" dirty="0"/>
          </a:p>
          <a:p>
            <a:pPr marL="45719" indent="0">
              <a:buFont typeface="Arial" pitchFamily="34" charset="0"/>
              <a:buNone/>
            </a:pPr>
            <a:endParaRPr lang="en-US" dirty="0"/>
          </a:p>
        </p:txBody>
      </p:sp>
      <p:pic>
        <p:nvPicPr>
          <p:cNvPr id="6" name="Picture 5">
            <a:extLst>
              <a:ext uri="{FF2B5EF4-FFF2-40B4-BE49-F238E27FC236}">
                <a16:creationId xmlns:a16="http://schemas.microsoft.com/office/drawing/2014/main" id="{EFC6C4A1-37BB-441E-89A0-1FBCE2CE097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04" r="25843" b="6786"/>
          <a:stretch/>
        </p:blipFill>
        <p:spPr>
          <a:xfrm>
            <a:off x="5824151" y="0"/>
            <a:ext cx="3319849" cy="6392562"/>
          </a:xfrm>
          <a:prstGeom prst="rect">
            <a:avLst/>
          </a:prstGeom>
        </p:spPr>
      </p:pic>
    </p:spTree>
    <p:extLst>
      <p:ext uri="{BB962C8B-B14F-4D97-AF65-F5344CB8AC3E}">
        <p14:creationId xmlns:p14="http://schemas.microsoft.com/office/powerpoint/2010/main" val="324452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TotalTime>
  <Words>716</Words>
  <Application>Microsoft Office PowerPoint</Application>
  <PresentationFormat>On-screen Show (4:3)</PresentationFormat>
  <Paragraphs>67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Cambria</vt:lpstr>
      <vt:lpstr>1_Red Line Business 16x9</vt:lpstr>
      <vt:lpstr>Personalizing traccloud</vt:lpstr>
      <vt:lpstr>What’s new?</vt:lpstr>
      <vt:lpstr>How you can personalize traccloud</vt:lpstr>
      <vt:lpstr>Logo and theme</vt:lpstr>
      <vt:lpstr>Messages and announcements</vt:lpstr>
      <vt:lpstr>Center descriptions</vt:lpstr>
      <vt:lpstr>Custom Listing views</vt:lpstr>
      <vt:lpstr>Welcome and goodbye messages</vt:lpstr>
      <vt:lpstr>Appointment display</vt:lpstr>
      <vt:lpstr>typical html usage in traccloud</vt:lpstr>
      <vt:lpstr>typical twig usage in traccloud</vt:lpstr>
      <vt:lpstr>Additional twig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Aidan Murray</cp:lastModifiedBy>
  <cp:revision>104</cp:revision>
  <dcterms:created xsi:type="dcterms:W3CDTF">2021-11-08T16:00:51Z</dcterms:created>
  <dcterms:modified xsi:type="dcterms:W3CDTF">2024-11-27T20:33:18Z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