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7" r:id="rId2"/>
    <p:sldId id="267" r:id="rId3"/>
    <p:sldId id="269" r:id="rId4"/>
    <p:sldId id="272" r:id="rId5"/>
    <p:sldId id="273" r:id="rId6"/>
    <p:sldId id="274" r:id="rId7"/>
    <p:sldId id="278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0215"/>
    <a:srgbClr val="8D1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120" d="100"/>
          <a:sy n="120" d="100"/>
        </p:scale>
        <p:origin x="1170" y="5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6FCB2E6-13B1-4DDB-82FB-07C0E23B0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6505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1F0EBC-43C2-4BC4-B20D-8569343E633D}"/>
              </a:ext>
            </a:extLst>
          </p:cNvPr>
          <p:cNvSpPr/>
          <p:nvPr userDrawn="1"/>
        </p:nvSpPr>
        <p:spPr>
          <a:xfrm>
            <a:off x="-2504" y="6403451"/>
            <a:ext cx="9146505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23752-102A-438E-ADC6-A2BC88FDD0EF}"/>
              </a:ext>
            </a:extLst>
          </p:cNvPr>
          <p:cNvSpPr txBox="1"/>
          <p:nvPr userDrawn="1"/>
        </p:nvSpPr>
        <p:spPr>
          <a:xfrm>
            <a:off x="2284165" y="6448859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09F2AAA-5D8A-4D3D-8B4D-A045EAC7F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783778" y="0"/>
            <a:ext cx="34289" cy="641946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94C6F9D-FC5A-498A-B901-481556FEC8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55463" y="1769460"/>
            <a:ext cx="6858003" cy="3319075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CB876029-D515-4B7E-8C33-E0E9003D9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9" t="30505" r="50013"/>
          <a:stretch/>
        </p:blipFill>
        <p:spPr>
          <a:xfrm>
            <a:off x="0" y="1325880"/>
            <a:ext cx="5143500" cy="423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6102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57194"/>
            <a:ext cx="5143500" cy="4206240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B0AB30-AE7D-47EB-89F9-4F54E6C4CDBB}"/>
              </a:ext>
            </a:extLst>
          </p:cNvPr>
          <p:cNvSpPr/>
          <p:nvPr userDrawn="1"/>
        </p:nvSpPr>
        <p:spPr>
          <a:xfrm>
            <a:off x="0" y="6399334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57EF9E-69B1-466E-BD71-B44ADB916D02}"/>
              </a:ext>
            </a:extLst>
          </p:cNvPr>
          <p:cNvSpPr txBox="1"/>
          <p:nvPr userDrawn="1"/>
        </p:nvSpPr>
        <p:spPr>
          <a:xfrm>
            <a:off x="2285418" y="6444742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51D57EED-57A5-4DBC-89D0-A420DCAFD5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631769"/>
            <a:ext cx="1028700" cy="531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31769"/>
            <a:ext cx="5897880" cy="531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56CF-A2C3-4B88-A8BC-452BADF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98244-2B77-4D09-9C3D-1A0EEDF6D5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B71F9-FFFE-4BC0-A214-72A3A26E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F0BC49B-3998-44C0-9D88-5D5C069F7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1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9CC3FA-0A27-4400-B034-DD39E2B4795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2AEC1-F517-4748-99D4-1C188608040B}"/>
              </a:ext>
            </a:extLst>
          </p:cNvPr>
          <p:cNvSpPr txBox="1"/>
          <p:nvPr userDrawn="1"/>
        </p:nvSpPr>
        <p:spPr>
          <a:xfrm>
            <a:off x="2285418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594133B-E342-44C7-B5D7-EB0C78700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1909" y="758899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5682346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80313" y="0"/>
            <a:ext cx="39240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590BD77-AD8E-4C7B-8932-DBABE0320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-21"/>
          <a:stretch/>
        </p:blipFill>
        <p:spPr>
          <a:xfrm rot="16200000">
            <a:off x="4053734" y="1767731"/>
            <a:ext cx="6857999" cy="33225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4CAA88-498D-45D8-9BC7-9979FD1415A0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2022 Annual Redrock Conference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CFB8938-2241-4569-8291-631FFA9E87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1550" y="6419462"/>
            <a:ext cx="3886200" cy="438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220FC6-88A2-4EEE-991B-2F110AF12BF6}"/>
              </a:ext>
            </a:extLst>
          </p:cNvPr>
          <p:cNvSpPr/>
          <p:nvPr userDrawn="1"/>
        </p:nvSpPr>
        <p:spPr>
          <a:xfrm>
            <a:off x="2504" y="6405709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0E989-A902-4F7D-BA2A-FA111A97C9B3}"/>
              </a:ext>
            </a:extLst>
          </p:cNvPr>
          <p:cNvSpPr txBox="1"/>
          <p:nvPr userDrawn="1"/>
        </p:nvSpPr>
        <p:spPr>
          <a:xfrm>
            <a:off x="2342566" y="6451117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25814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1E24CFC4-405A-467D-9E08-5C4DFC7F3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C7611E-B2FF-465A-8615-50CBE22E862F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97B8FA-C7AA-421D-AF26-F166BBAB36A8}"/>
              </a:ext>
            </a:extLst>
          </p:cNvPr>
          <p:cNvSpPr txBox="1"/>
          <p:nvPr userDrawn="1"/>
        </p:nvSpPr>
        <p:spPr>
          <a:xfrm>
            <a:off x="2339139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D541279-8A3B-417F-B843-F755CAAF3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BB8236-4E86-4536-B303-53C7F60B64D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F40C0-994F-49A0-A51F-15027EC1DE1E}"/>
              </a:ext>
            </a:extLst>
          </p:cNvPr>
          <p:cNvSpPr txBox="1"/>
          <p:nvPr userDrawn="1"/>
        </p:nvSpPr>
        <p:spPr>
          <a:xfrm>
            <a:off x="2282913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A8BDA1-2913-451D-A921-1354C1504763}"/>
              </a:ext>
            </a:extLst>
          </p:cNvPr>
          <p:cNvSpPr/>
          <p:nvPr userDrawn="1"/>
        </p:nvSpPr>
        <p:spPr>
          <a:xfrm>
            <a:off x="0" y="6428290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A0B3F-7E55-46D7-98A7-9074B9F11702}"/>
              </a:ext>
            </a:extLst>
          </p:cNvPr>
          <p:cNvSpPr txBox="1"/>
          <p:nvPr userDrawn="1"/>
        </p:nvSpPr>
        <p:spPr>
          <a:xfrm>
            <a:off x="2285418" y="6473698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0F0E072-D666-4E14-808F-835AC581E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BF16F1B-6D74-4B8E-A030-6A5F72631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97448" y="1727472"/>
            <a:ext cx="6774030" cy="33190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BE2AC4-3A1F-4C1F-B13B-47350FC056EB}"/>
              </a:ext>
            </a:extLst>
          </p:cNvPr>
          <p:cNvSpPr/>
          <p:nvPr userDrawn="1"/>
        </p:nvSpPr>
        <p:spPr>
          <a:xfrm>
            <a:off x="1" y="6397852"/>
            <a:ext cx="9158114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783777" y="0"/>
            <a:ext cx="41148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1F374-095E-4234-9DE9-5A1F5AEB81DB}"/>
              </a:ext>
            </a:extLst>
          </p:cNvPr>
          <p:cNvSpPr txBox="1"/>
          <p:nvPr userDrawn="1"/>
        </p:nvSpPr>
        <p:spPr>
          <a:xfrm>
            <a:off x="2281919" y="6438838"/>
            <a:ext cx="4580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7E7DC5E-A4FC-4413-BF35-9C5DFEC8F2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858A82F-6FAE-4624-8CBA-79CF916E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2505" y="760330"/>
            <a:ext cx="9144001" cy="60976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AFFE69-30DE-4A76-A6C9-08432CE91D30}"/>
              </a:ext>
            </a:extLst>
          </p:cNvPr>
          <p:cNvSpPr/>
          <p:nvPr userDrawn="1"/>
        </p:nvSpPr>
        <p:spPr>
          <a:xfrm>
            <a:off x="2504" y="6408657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2022 Annual Redrock Conference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46100"/>
            <a:ext cx="7200900" cy="97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129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770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3E64982-22F2-46B9-8578-EBA7D1F32FC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rgbClr val="8D182B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13" indent="-228594" algn="l" defTabSz="91437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45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4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06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38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099" indent="0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faq.org/posts/2020/04/your-local-service-business-needs-scheduling-software/" TargetMode="External"/><Relationship Id="rId3" Type="http://schemas.openxmlformats.org/officeDocument/2006/relationships/hyperlink" Target="https://www.flickr.com/photos/collegelibrary/14024678925/in/photolist-nnj9r4-91Wgrz-aD5GJs-aD5GxL-aD5Gyb-aD1Rpp-qNN4G6-CtWd93-aD5GBQ-fCP7RM-oZASTi-aD1RgK-rDMe2J-7ozUmC-eeSbGg-aD5Gth-kx7EY5-aD1Rjn-aD1Rm8-aD1Rf8-7HnB1s-97mrhq-ofuWye-bS5nGZ-ei4vGD-8HGZQi-fD6Fau-aD1R8V-emop6o-51x6PN-aD5Gu3-7HnBkb-5b78X3-9kf6P9-aD1Ro4-6Xde1D-gqspFC-9kfegS-aD5Gzm-aD5GHE-fQan3F-oMQT1o-jp3vMV-aD1Rev-aD5GwA-aD1Ran-aD5GDq-7LoNjd-aD5GE9-aD1R7t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cherlund.blogspot.com/2020/08/what-incoming-first-year-students-want.html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jpg"/><Relationship Id="rId10" Type="http://schemas.openxmlformats.org/officeDocument/2006/relationships/hyperlink" Target="http://onstagehair.blogspot.com/2012_09_01_archive.html" TargetMode="External"/><Relationship Id="rId4" Type="http://schemas.openxmlformats.org/officeDocument/2006/relationships/hyperlink" Target="https://creativecommons.org/licenses/by/3.0/" TargetMode="External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79DD9F8-D0E8-4E6C-A637-52DA611F5C20}"/>
              </a:ext>
            </a:extLst>
          </p:cNvPr>
          <p:cNvSpPr txBox="1"/>
          <p:nvPr/>
        </p:nvSpPr>
        <p:spPr>
          <a:xfrm>
            <a:off x="3867764" y="3149750"/>
            <a:ext cx="1222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Luis Frias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0C0332-FCD6-4300-8435-70765DC8E5F8}"/>
              </a:ext>
            </a:extLst>
          </p:cNvPr>
          <p:cNvSpPr txBox="1"/>
          <p:nvPr/>
        </p:nvSpPr>
        <p:spPr>
          <a:xfrm>
            <a:off x="3454513" y="3464750"/>
            <a:ext cx="2048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Redrock Software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8F781B6-4717-4F86-ACA2-51739DB3BE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626" t="11431"/>
          <a:stretch/>
        </p:blipFill>
        <p:spPr>
          <a:xfrm>
            <a:off x="6990659" y="2987362"/>
            <a:ext cx="2153341" cy="142332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879735A-6751-400D-9BDC-5987146B9C0D}"/>
              </a:ext>
            </a:extLst>
          </p:cNvPr>
          <p:cNvSpPr txBox="1"/>
          <p:nvPr/>
        </p:nvSpPr>
        <p:spPr>
          <a:xfrm>
            <a:off x="8925886" y="6804346"/>
            <a:ext cx="3681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collegelibrary/14024678925/in/photolist-nnj9r4-91Wgrz-aD5GJs-aD5GxL-aD5Gyb-aD1Rpp-qNN4G6-CtWd93-aD5GBQ-fCP7RM-oZASTi-aD1RgK-rDMe2J-7ozUmC-eeSbGg-aD5Gth-kx7EY5-aD1Rjn-aD1Rm8-aD1Rf8-7HnB1s-97mrhq-ofuWye-bS5nGZ-ei4vGD-8HGZQi-fD6Fau-aD1R8V-emop6o-51x6PN-aD5Gu3-7HnBkb-5b78X3-9kf6P9-aD1Ro4-6Xde1D-gqspFC-9kfegS-aD5Gzm-aD5GHE-fQan3F-oMQT1o-jp3vMV-aD1Rev-aD5GwA-aD1Ran-aD5GDq-7LoNjd-aD5GE9-aD1R7t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5A624FD-BC65-4B92-83E4-F29C73A9E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2987362"/>
            <a:ext cx="2248250" cy="13548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93481E9-959D-4E31-88F6-463DDC7F3F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71723" y="5025262"/>
            <a:ext cx="2059962" cy="13739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C53FD2A-7917-47CF-917D-73ACC75D6C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831684" y="5025262"/>
            <a:ext cx="1552338" cy="13796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8E04AE7-452C-499A-9985-6B32603CC196}"/>
              </a:ext>
            </a:extLst>
          </p:cNvPr>
          <p:cNvSpPr txBox="1"/>
          <p:nvPr/>
        </p:nvSpPr>
        <p:spPr>
          <a:xfrm>
            <a:off x="1316147" y="1009077"/>
            <a:ext cx="67886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Pencil Me In: TracCloud Scheduling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AF120-FC09-4D4D-9A2E-03F3185E34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9E17AD-65D4-44EE-BF23-72BE2E70B2F3}"/>
              </a:ext>
            </a:extLst>
          </p:cNvPr>
          <p:cNvSpPr txBox="1"/>
          <p:nvPr/>
        </p:nvSpPr>
        <p:spPr>
          <a:xfrm>
            <a:off x="2779564" y="1552712"/>
            <a:ext cx="38618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610215"/>
                </a:solidFill>
              </a:rPr>
              <a:t>Appointments, Availabilities &amp; Reports</a:t>
            </a:r>
            <a:endParaRPr lang="en-US" sz="1600" dirty="0">
              <a:solidFill>
                <a:srgbClr val="61021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1312E-4CD0-49EB-BD58-217094BD85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52331" y="4808344"/>
            <a:ext cx="4182059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9B7241-3D70-49FD-8DB2-1410AD461144}"/>
              </a:ext>
            </a:extLst>
          </p:cNvPr>
          <p:cNvSpPr txBox="1"/>
          <p:nvPr/>
        </p:nvSpPr>
        <p:spPr>
          <a:xfrm>
            <a:off x="2257688" y="1246527"/>
            <a:ext cx="42427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10215"/>
                </a:solidFill>
                <a:latin typeface="+mj-lt"/>
              </a:rPr>
              <a:t>Topics We Will Cover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565DBFF-0561-44B6-ABCB-257C115479CC}"/>
              </a:ext>
            </a:extLst>
          </p:cNvPr>
          <p:cNvSpPr txBox="1">
            <a:spLocks/>
          </p:cNvSpPr>
          <p:nvPr/>
        </p:nvSpPr>
        <p:spPr>
          <a:xfrm>
            <a:off x="234893" y="2374990"/>
            <a:ext cx="3959604" cy="1996831"/>
          </a:xfrm>
          <a:prstGeom prst="rect">
            <a:avLst/>
          </a:prstGeom>
        </p:spPr>
        <p:txBody>
          <a:bodyPr/>
          <a:lstStyle>
            <a:lvl1pPr marL="274313" indent="-228594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45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09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4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754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06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38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099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cs typeface="Times New Roman" panose="02020603050405020304" pitchFamily="18" charset="0"/>
              </a:rPr>
              <a:t>Creating Availabilities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In-Person, Online or Optional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Booking Appointments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DD4C735-98DD-4F51-9EA9-DB1AE660E3B5}"/>
              </a:ext>
            </a:extLst>
          </p:cNvPr>
          <p:cNvSpPr txBox="1">
            <a:spLocks/>
          </p:cNvSpPr>
          <p:nvPr/>
        </p:nvSpPr>
        <p:spPr>
          <a:xfrm>
            <a:off x="4600312" y="2307878"/>
            <a:ext cx="4308795" cy="2457069"/>
          </a:xfrm>
          <a:prstGeom prst="rect">
            <a:avLst/>
          </a:prstGeom>
        </p:spPr>
        <p:txBody>
          <a:bodyPr/>
          <a:lstStyle>
            <a:lvl1pPr marL="274313" indent="-228594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45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09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4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754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06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38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099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cs typeface="Times New Roman" panose="02020603050405020304" pitchFamily="18" charset="0"/>
              </a:rPr>
              <a:t>Group Access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Global/Profile Settings – Center Bio</a:t>
            </a:r>
          </a:p>
          <a:p>
            <a:r>
              <a:rPr lang="en-US" sz="2800" dirty="0"/>
              <a:t>Report on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8C4BCB-751B-4336-B543-C2F05509B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07C629A-E452-4EFE-BBB3-70633EDD9E48}"/>
              </a:ext>
            </a:extLst>
          </p:cNvPr>
          <p:cNvSpPr txBox="1"/>
          <p:nvPr/>
        </p:nvSpPr>
        <p:spPr>
          <a:xfrm>
            <a:off x="2547107" y="768542"/>
            <a:ext cx="51288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Block Creation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E4544-ADC7-4C8A-AE10-3BFD05A76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246" y="1745812"/>
            <a:ext cx="3379754" cy="4836253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FDCF623-BEBD-4C98-85C8-A43EA98076A8}"/>
              </a:ext>
            </a:extLst>
          </p:cNvPr>
          <p:cNvSpPr txBox="1">
            <a:spLocks/>
          </p:cNvSpPr>
          <p:nvPr/>
        </p:nvSpPr>
        <p:spPr>
          <a:xfrm>
            <a:off x="189800" y="1617087"/>
            <a:ext cx="5016617" cy="2082458"/>
          </a:xfrm>
          <a:prstGeom prst="rect">
            <a:avLst/>
          </a:prstGeom>
        </p:spPr>
        <p:txBody>
          <a:bodyPr/>
          <a:lstStyle>
            <a:lvl1pPr marL="274313" indent="-228594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45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09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4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754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06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38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099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 block to a specific subject or reason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date range and days of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Break apart slots into increments</a:t>
            </a:r>
          </a:p>
          <a:p>
            <a:r>
              <a:rPr lang="en-US" dirty="0">
                <a:cs typeface="Times New Roman" panose="02020603050405020304" pitchFamily="18" charset="0"/>
              </a:rPr>
              <a:t>Manage more then one center schedule for the staff member from one 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DB4D49-5300-4454-BFF0-58EB3A644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9" y="3899760"/>
            <a:ext cx="5531491" cy="2682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0A44CF-2D86-446A-8694-3E205C83B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29D307-3B6D-4C51-B2D8-1863F4E5D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3" b="918"/>
          <a:stretch/>
        </p:blipFill>
        <p:spPr>
          <a:xfrm>
            <a:off x="5655494" y="1019631"/>
            <a:ext cx="3405930" cy="498133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696995-CBF9-4EB7-B457-FD27CA693728}"/>
              </a:ext>
            </a:extLst>
          </p:cNvPr>
          <p:cNvSpPr txBox="1"/>
          <p:nvPr/>
        </p:nvSpPr>
        <p:spPr>
          <a:xfrm>
            <a:off x="431579" y="1019631"/>
            <a:ext cx="51082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Person, Online or Optional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E374838E-7630-4496-A87D-D90459D24765}"/>
              </a:ext>
            </a:extLst>
          </p:cNvPr>
          <p:cNvSpPr txBox="1">
            <a:spLocks/>
          </p:cNvSpPr>
          <p:nvPr/>
        </p:nvSpPr>
        <p:spPr>
          <a:xfrm>
            <a:off x="248132" y="1870743"/>
            <a:ext cx="5176008" cy="3967626"/>
          </a:xfrm>
          <a:prstGeom prst="rect">
            <a:avLst/>
          </a:prstGeom>
        </p:spPr>
        <p:txBody>
          <a:bodyPr/>
          <a:lstStyle>
            <a:lvl1pPr marL="274313" indent="-228594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45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09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4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754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06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38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099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cs typeface="Times New Roman" panose="02020603050405020304" pitchFamily="18" charset="0"/>
              </a:rPr>
              <a:t>No = In-Person (can display physical room location)</a:t>
            </a:r>
          </a:p>
          <a:p>
            <a:r>
              <a:rPr lang="en-US" sz="2200" dirty="0">
                <a:cs typeface="Times New Roman" panose="02020603050405020304" pitchFamily="18" charset="0"/>
              </a:rPr>
              <a:t>Yes = Online (will display online link for consultant that is saved in their profile)</a:t>
            </a:r>
          </a:p>
          <a:p>
            <a:r>
              <a:rPr lang="en-US" sz="2200" dirty="0">
                <a:cs typeface="Times New Roman" panose="02020603050405020304" pitchFamily="18" charset="0"/>
              </a:rPr>
              <a:t>Optional = Default is </a:t>
            </a:r>
            <a:r>
              <a:rPr lang="en-US" sz="2200" i="1" u="sng" dirty="0">
                <a:cs typeface="Times New Roman" panose="02020603050405020304" pitchFamily="18" charset="0"/>
              </a:rPr>
              <a:t>In-Person</a:t>
            </a:r>
            <a:r>
              <a:rPr lang="en-US" sz="2200" dirty="0">
                <a:cs typeface="Times New Roman" panose="02020603050405020304" pitchFamily="18" charset="0"/>
              </a:rPr>
              <a:t> </a:t>
            </a:r>
            <a:r>
              <a:rPr lang="en-US" sz="2200" b="1" dirty="0">
                <a:cs typeface="Times New Roman" panose="02020603050405020304" pitchFamily="18" charset="0"/>
              </a:rPr>
              <a:t>but</a:t>
            </a:r>
            <a:r>
              <a:rPr lang="en-US" sz="2200" dirty="0">
                <a:cs typeface="Times New Roman" panose="02020603050405020304" pitchFamily="18" charset="0"/>
              </a:rPr>
              <a:t> can be booked as online</a:t>
            </a:r>
          </a:p>
          <a:p>
            <a:r>
              <a:rPr lang="en-US" dirty="0">
                <a:cs typeface="Times New Roman" panose="02020603050405020304" pitchFamily="18" charset="0"/>
              </a:rPr>
              <a:t>Optional Chosen = Default is </a:t>
            </a:r>
            <a:r>
              <a:rPr lang="en-US" i="1" u="sng" dirty="0">
                <a:cs typeface="Times New Roman" panose="02020603050405020304" pitchFamily="18" charset="0"/>
              </a:rPr>
              <a:t>Online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b="1" dirty="0">
                <a:cs typeface="Times New Roman" panose="02020603050405020304" pitchFamily="18" charset="0"/>
              </a:rPr>
              <a:t>but</a:t>
            </a:r>
            <a:r>
              <a:rPr lang="en-US" dirty="0">
                <a:cs typeface="Times New Roman" panose="02020603050405020304" pitchFamily="18" charset="0"/>
              </a:rPr>
              <a:t> can be booked In-Person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7EBB3-518F-415B-8077-D192BBDD5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EC692B-F47E-48CA-B4D6-B5B8669D1700}"/>
              </a:ext>
            </a:extLst>
          </p:cNvPr>
          <p:cNvSpPr txBox="1"/>
          <p:nvPr/>
        </p:nvSpPr>
        <p:spPr>
          <a:xfrm>
            <a:off x="2229439" y="913930"/>
            <a:ext cx="50542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10215"/>
                </a:solidFill>
                <a:cs typeface="Times New Roman" panose="02020603050405020304" pitchFamily="18" charset="0"/>
              </a:rPr>
              <a:t>Scheduling Appointments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8409F6-4313-4BBB-A2B8-8749F172A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78" y="3984520"/>
            <a:ext cx="3529708" cy="15235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ADA89E-03CC-44B0-9DFE-471ED2DD00E6}"/>
              </a:ext>
            </a:extLst>
          </p:cNvPr>
          <p:cNvSpPr txBox="1"/>
          <p:nvPr/>
        </p:nvSpPr>
        <p:spPr>
          <a:xfrm>
            <a:off x="460345" y="1783477"/>
            <a:ext cx="3600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Staff will aid by choosing the student based off ID or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B4AFDA-7D91-4BF3-B643-CD398F8F2AB9}"/>
              </a:ext>
            </a:extLst>
          </p:cNvPr>
          <p:cNvSpPr txBox="1"/>
          <p:nvPr/>
        </p:nvSpPr>
        <p:spPr>
          <a:xfrm>
            <a:off x="495978" y="2687192"/>
            <a:ext cx="33582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8D182B"/>
              </a:buClr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Students (and Staff) will choose a subject or reason to filter their results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3E34AF-6277-4C87-BFDF-1E1FFB9FE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136" y="3148857"/>
            <a:ext cx="3967996" cy="29566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50E908-8F84-4A78-9BCE-A001E5B266EB}"/>
              </a:ext>
            </a:extLst>
          </p:cNvPr>
          <p:cNvSpPr txBox="1"/>
          <p:nvPr/>
        </p:nvSpPr>
        <p:spPr>
          <a:xfrm>
            <a:off x="4236439" y="1783477"/>
            <a:ext cx="47313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Results will display for only the subject or reason selected. All center availability that matches criteria will show.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BD13C3-C3BE-4C0D-B5C4-5E31F89B0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0DA784-3583-4770-AD99-F2CCF65EE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C1F846-39F6-406C-A7DB-D48F46428977}"/>
              </a:ext>
            </a:extLst>
          </p:cNvPr>
          <p:cNvSpPr txBox="1"/>
          <p:nvPr/>
        </p:nvSpPr>
        <p:spPr>
          <a:xfrm>
            <a:off x="3116768" y="661946"/>
            <a:ext cx="291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10215"/>
                </a:solidFill>
                <a:cs typeface="Times New Roman" panose="02020603050405020304" pitchFamily="18" charset="0"/>
              </a:rPr>
              <a:t>Group Access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78414E-2521-40FE-A2B1-986206D16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1" y="1602564"/>
            <a:ext cx="4875102" cy="16464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EDDB61-8442-47DF-975C-794950AA650E}"/>
              </a:ext>
            </a:extLst>
          </p:cNvPr>
          <p:cNvSpPr txBox="1"/>
          <p:nvPr/>
        </p:nvSpPr>
        <p:spPr>
          <a:xfrm>
            <a:off x="5234730" y="1675769"/>
            <a:ext cx="3665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Determine what centers your staff has access to view or schedule an appointment for.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1EDE92-C40B-435C-B31B-767723D3E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304" y="3522321"/>
            <a:ext cx="4990415" cy="16464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207423-9847-4145-B26C-FF5F70260A00}"/>
              </a:ext>
            </a:extLst>
          </p:cNvPr>
          <p:cNvSpPr txBox="1"/>
          <p:nvPr/>
        </p:nvSpPr>
        <p:spPr>
          <a:xfrm>
            <a:off x="198389" y="4022373"/>
            <a:ext cx="3601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Grant override scheduling rules per group permissions</a:t>
            </a:r>
          </a:p>
        </p:txBody>
      </p:sp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0DA784-3583-4770-AD99-F2CCF65EE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C1F846-39F6-406C-A7DB-D48F46428977}"/>
              </a:ext>
            </a:extLst>
          </p:cNvPr>
          <p:cNvSpPr txBox="1"/>
          <p:nvPr/>
        </p:nvSpPr>
        <p:spPr>
          <a:xfrm>
            <a:off x="3215689" y="496400"/>
            <a:ext cx="228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10215"/>
                </a:solidFill>
                <a:cs typeface="Times New Roman" panose="02020603050405020304" pitchFamily="18" charset="0"/>
              </a:rPr>
              <a:t>Center Bio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E1DBAF-F220-4E42-BC9E-5073FEB4E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01" y="1333780"/>
            <a:ext cx="3906193" cy="23807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C9258F-44DB-414D-8C54-93F00535C0D2}"/>
              </a:ext>
            </a:extLst>
          </p:cNvPr>
          <p:cNvSpPr txBox="1"/>
          <p:nvPr/>
        </p:nvSpPr>
        <p:spPr>
          <a:xfrm>
            <a:off x="0" y="3932739"/>
            <a:ext cx="4840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Color code your center(s). This will display as a color marker on the calendar for staff and display for both students and staff when booking an appointment</a:t>
            </a:r>
            <a:endParaRPr lang="en-US" sz="1600" b="1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17533D-8299-4EA1-8CA3-477D5E29E0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34"/>
          <a:stretch/>
        </p:blipFill>
        <p:spPr>
          <a:xfrm>
            <a:off x="4571999" y="1333780"/>
            <a:ext cx="4359199" cy="23807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6C5F25-9955-48E4-8F9E-EA9039BCE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294" y="3787470"/>
            <a:ext cx="3499345" cy="25932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74A2CD7-E056-409E-A295-47CC1B18FF98}"/>
              </a:ext>
            </a:extLst>
          </p:cNvPr>
          <p:cNvSpPr txBox="1"/>
          <p:nvPr/>
        </p:nvSpPr>
        <p:spPr>
          <a:xfrm>
            <a:off x="0" y="5084082"/>
            <a:ext cx="4359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Create a Center BIO for each of your centers to provide additional details to your students such as location, hours of operation and more!</a:t>
            </a:r>
            <a:endParaRPr lang="en-US" sz="1600" b="1" dirty="0">
              <a:solidFill>
                <a:schemeClr val="bg2">
                  <a:lumMod val="1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6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0DA784-3583-4770-AD99-F2CCF65EE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C1F846-39F6-406C-A7DB-D48F46428977}"/>
              </a:ext>
            </a:extLst>
          </p:cNvPr>
          <p:cNvSpPr txBox="1"/>
          <p:nvPr/>
        </p:nvSpPr>
        <p:spPr>
          <a:xfrm>
            <a:off x="2438211" y="681991"/>
            <a:ext cx="4484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10215"/>
                </a:solidFill>
                <a:cs typeface="Times New Roman" panose="02020603050405020304" pitchFamily="18" charset="0"/>
              </a:rPr>
              <a:t>Global/Profile Settings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743B2-3888-431E-9C7C-6F73BDBC5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200" y="4335361"/>
            <a:ext cx="5439314" cy="1999859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61D7D5-5B17-45B6-B778-ECA73B8B9169}"/>
              </a:ext>
            </a:extLst>
          </p:cNvPr>
          <p:cNvSpPr txBox="1"/>
          <p:nvPr/>
        </p:nvSpPr>
        <p:spPr>
          <a:xfrm>
            <a:off x="75122" y="1376865"/>
            <a:ext cx="4591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Time Restrictions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is used to control how soon or how late an appointment may be booked or cancelled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593ECB-593B-421D-9BE1-E16F1EB2AB47}"/>
              </a:ext>
            </a:extLst>
          </p:cNvPr>
          <p:cNvSpPr txBox="1"/>
          <p:nvPr/>
        </p:nvSpPr>
        <p:spPr>
          <a:xfrm>
            <a:off x="75122" y="2294064"/>
            <a:ext cx="46053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Special Fields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is used to control which of the certain fields will be available for entry in Availabilities and Appointments for all centers linked to this profile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D21F2D-86FE-4119-85A5-768E966A1862}"/>
              </a:ext>
            </a:extLst>
          </p:cNvPr>
          <p:cNvSpPr txBox="1"/>
          <p:nvPr/>
        </p:nvSpPr>
        <p:spPr>
          <a:xfrm>
            <a:off x="75122" y="3394454"/>
            <a:ext cx="46196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Other Schedule Options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is used to control certain additional access restrictions to appointment scheduling functionalities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E7CFCE-620F-44C8-AFD4-68F9FA871866}"/>
              </a:ext>
            </a:extLst>
          </p:cNvPr>
          <p:cNvSpPr txBox="1"/>
          <p:nvPr/>
        </p:nvSpPr>
        <p:spPr>
          <a:xfrm>
            <a:off x="4572000" y="1376676"/>
            <a:ext cx="46339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Appointment status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choices is used to list all the appointment statuses that you will use to track appointments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AFF1A5-3A8F-4141-8A07-A07D90194816}"/>
              </a:ext>
            </a:extLst>
          </p:cNvPr>
          <p:cNvSpPr txBox="1"/>
          <p:nvPr/>
        </p:nvSpPr>
        <p:spPr>
          <a:xfrm>
            <a:off x="4544958" y="2272492"/>
            <a:ext cx="46339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Max appointment rules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are used to prevent too many appointments from being booked by a student or multiple students for a certain period of 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C4A3E-5B73-44AA-A91C-7D12D5E3F486}"/>
              </a:ext>
            </a:extLst>
          </p:cNvPr>
          <p:cNvSpPr txBox="1"/>
          <p:nvPr/>
        </p:nvSpPr>
        <p:spPr>
          <a:xfrm>
            <a:off x="4572000" y="3427037"/>
            <a:ext cx="46339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Appointment Display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is used for controlling how an appointment is displayed to the various users using Twig commands.</a:t>
            </a:r>
          </a:p>
        </p:txBody>
      </p:sp>
    </p:spTree>
    <p:extLst>
      <p:ext uri="{BB962C8B-B14F-4D97-AF65-F5344CB8AC3E}">
        <p14:creationId xmlns:p14="http://schemas.microsoft.com/office/powerpoint/2010/main" val="79690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11878</TotalTime>
  <Words>398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</vt:lpstr>
      <vt:lpstr>Times New Roman</vt:lpstr>
      <vt:lpstr>Red Line Business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iliana visser</dc:creator>
  <cp:lastModifiedBy>Aidan Murray</cp:lastModifiedBy>
  <cp:revision>35</cp:revision>
  <dcterms:created xsi:type="dcterms:W3CDTF">2021-11-08T16:00:51Z</dcterms:created>
  <dcterms:modified xsi:type="dcterms:W3CDTF">2022-03-30T17:19:08Z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