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77" r:id="rId2"/>
    <p:sldId id="267" r:id="rId3"/>
    <p:sldId id="278" r:id="rId4"/>
    <p:sldId id="279" r:id="rId5"/>
    <p:sldId id="28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0215"/>
    <a:srgbClr val="8D18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14" autoAdjust="0"/>
  </p:normalViewPr>
  <p:slideViewPr>
    <p:cSldViewPr snapToGrid="0">
      <p:cViewPr varScale="1">
        <p:scale>
          <a:sx n="86" d="100"/>
          <a:sy n="86" d="100"/>
        </p:scale>
        <p:origin x="1339" y="53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86FCB2E6-13B1-4DDB-82FB-07C0E23B0A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-2504" y="760330"/>
            <a:ext cx="9146505" cy="6097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0" y="2606040"/>
            <a:ext cx="75438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100" y="5360437"/>
            <a:ext cx="75438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1F0EBC-43C2-4BC4-B20D-8569343E633D}"/>
              </a:ext>
            </a:extLst>
          </p:cNvPr>
          <p:cNvSpPr/>
          <p:nvPr userDrawn="1"/>
        </p:nvSpPr>
        <p:spPr>
          <a:xfrm>
            <a:off x="-2504" y="6403451"/>
            <a:ext cx="9146505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623752-102A-438E-ADC6-A2BC88FDD0EF}"/>
              </a:ext>
            </a:extLst>
          </p:cNvPr>
          <p:cNvSpPr txBox="1"/>
          <p:nvPr userDrawn="1"/>
        </p:nvSpPr>
        <p:spPr>
          <a:xfrm>
            <a:off x="2284165" y="6448859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2025 Annual TracCloud Conference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2EC44B-2118-CC75-3F48-1A08998088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36" y="171664"/>
            <a:ext cx="2284165" cy="58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5783778" y="0"/>
            <a:ext cx="34289" cy="6419462"/>
          </a:xfrm>
          <a:prstGeom prst="rect">
            <a:avLst/>
          </a:prstGeom>
          <a:solidFill>
            <a:srgbClr val="8D182B"/>
          </a:solidFill>
          <a:ln>
            <a:solidFill>
              <a:srgbClr val="8D182B"/>
            </a:solidFill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A94C6F9D-FC5A-498A-B901-481556FEC8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3" r="521"/>
          <a:stretch/>
        </p:blipFill>
        <p:spPr>
          <a:xfrm rot="16200000">
            <a:off x="4055463" y="1769460"/>
            <a:ext cx="6858003" cy="3319075"/>
          </a:xfrm>
          <a:prstGeom prst="rect">
            <a:avLst/>
          </a:prstGeom>
        </p:spPr>
      </p:pic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CB876029-D515-4B7E-8C33-E0E9003D93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9" t="30505" r="50013"/>
          <a:stretch/>
        </p:blipFill>
        <p:spPr>
          <a:xfrm>
            <a:off x="0" y="1325880"/>
            <a:ext cx="5143500" cy="42375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0" y="2514600"/>
            <a:ext cx="2606040" cy="1600200"/>
          </a:xfrm>
        </p:spPr>
        <p:txBody>
          <a:bodyPr anchor="b"/>
          <a:lstStyle>
            <a:lvl1pPr>
              <a:defRPr sz="3200">
                <a:solidFill>
                  <a:srgbClr val="61021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1357194"/>
            <a:ext cx="5143500" cy="4206240"/>
          </a:xfr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0" y="4343400"/>
            <a:ext cx="260604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B0AB30-AE7D-47EB-89F9-4F54E6C4CDBB}"/>
              </a:ext>
            </a:extLst>
          </p:cNvPr>
          <p:cNvSpPr/>
          <p:nvPr userDrawn="1"/>
        </p:nvSpPr>
        <p:spPr>
          <a:xfrm>
            <a:off x="0" y="6399334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57EF9E-69B1-466E-BD71-B44ADB916D02}"/>
              </a:ext>
            </a:extLst>
          </p:cNvPr>
          <p:cNvSpPr txBox="1"/>
          <p:nvPr userDrawn="1"/>
        </p:nvSpPr>
        <p:spPr>
          <a:xfrm>
            <a:off x="2285418" y="6444742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2025 Annual TracCloud Conference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0B12-F9DE-47EF-A076-CF602073F1B2}" type="datetime1">
              <a:rPr lang="en-US" smtClean="0"/>
              <a:pPr/>
              <a:t>12/17/2024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E0E668-81E3-320F-59AB-209C9EBF9EA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36" y="171664"/>
            <a:ext cx="2284165" cy="58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2EE9-AF66-483C-961F-59B9F002993E}" type="datetime1">
              <a:rPr lang="en-US" smtClean="0"/>
              <a:pPr/>
              <a:t>12/17/2024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43750" y="631769"/>
            <a:ext cx="1028700" cy="53118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50" y="631769"/>
            <a:ext cx="5897880" cy="53118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AFD5-7FA3-40FB-875B-457FB46B25A4}" type="datetime1">
              <a:rPr lang="en-US" smtClean="0"/>
              <a:pPr/>
              <a:t>12/17/2024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856CF-A2C3-4B88-A8BC-452BADF6F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98244-2B77-4D09-9C3D-1A0EEDF6D59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8B93266-8FB4-430B-8AE3-3A53F50E1A0B}" type="datetime1">
              <a:rPr lang="en-US" smtClean="0"/>
              <a:pPr/>
              <a:t>12/17/2024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DB71F9-FFFE-4BC0-A214-72A3A26EF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34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0F0BC49B-3998-44C0-9D88-5D5C069F72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1" y="760330"/>
            <a:ext cx="9144001" cy="609767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29CC3FA-0A27-4400-B034-DD39E2B4795E}"/>
              </a:ext>
            </a:extLst>
          </p:cNvPr>
          <p:cNvSpPr/>
          <p:nvPr userDrawn="1"/>
        </p:nvSpPr>
        <p:spPr>
          <a:xfrm>
            <a:off x="0" y="6397852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D182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63E2-E931-4653-BB33-A910E07D11B2}" type="datetime1">
              <a:rPr lang="en-US" smtClean="0"/>
              <a:pPr/>
              <a:t>12/17/2024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B2AEC1-F517-4748-99D4-1C188608040B}"/>
              </a:ext>
            </a:extLst>
          </p:cNvPr>
          <p:cNvSpPr txBox="1"/>
          <p:nvPr userDrawn="1"/>
        </p:nvSpPr>
        <p:spPr>
          <a:xfrm>
            <a:off x="2285418" y="6443260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2025 Annual TracCloud Conference</a:t>
            </a:r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4594133B-E342-44C7-B5D7-EB0C787004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-1909" y="758899"/>
            <a:ext cx="9144001" cy="6097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1565829"/>
            <a:ext cx="44577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solidFill>
                  <a:srgbClr val="8D182B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1" y="5682346"/>
            <a:ext cx="44577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189" indent="0">
              <a:buNone/>
              <a:defRPr sz="2000"/>
            </a:lvl2pPr>
            <a:lvl3pPr marL="914377" indent="0">
              <a:buNone/>
              <a:defRPr sz="18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5780313" y="0"/>
            <a:ext cx="39240" cy="6397852"/>
          </a:xfrm>
          <a:prstGeom prst="rect">
            <a:avLst/>
          </a:prstGeom>
          <a:solidFill>
            <a:srgbClr val="8D182B"/>
          </a:solidFill>
          <a:ln>
            <a:solidFill>
              <a:srgbClr val="8D182B"/>
            </a:solidFill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Picture 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A590BD77-AD8E-4C7B-8932-DBABE03205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3" r="-21"/>
          <a:stretch/>
        </p:blipFill>
        <p:spPr>
          <a:xfrm rot="16200000">
            <a:off x="4053734" y="1767731"/>
            <a:ext cx="6857999" cy="332253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64CAA88-498D-45D8-9BC7-9979FD1415A0}"/>
              </a:ext>
            </a:extLst>
          </p:cNvPr>
          <p:cNvSpPr/>
          <p:nvPr userDrawn="1"/>
        </p:nvSpPr>
        <p:spPr>
          <a:xfrm>
            <a:off x="0" y="6397852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2025 Annual TracCloud Conference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3BFF40-A143-3806-DE78-1E1B1848678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36" y="171664"/>
            <a:ext cx="2284165" cy="58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032B97CE-9014-47FA-9469-102A9DB9F7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-2504" y="760330"/>
            <a:ext cx="9144001" cy="6097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D182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550" y="1825628"/>
            <a:ext cx="35433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1825628"/>
            <a:ext cx="35433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71550" y="6419462"/>
            <a:ext cx="3886200" cy="4385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1F43-559A-4B47-A959-EFB6142CA3A9}" type="datetime1">
              <a:rPr lang="en-US" smtClean="0"/>
              <a:pPr/>
              <a:t>12/17/2024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032B97CE-9014-47FA-9469-102A9DB9F7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-2504" y="760330"/>
            <a:ext cx="9144001" cy="609767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1220FC6-88A2-4EEE-991B-2F110AF12BF6}"/>
              </a:ext>
            </a:extLst>
          </p:cNvPr>
          <p:cNvSpPr/>
          <p:nvPr userDrawn="1"/>
        </p:nvSpPr>
        <p:spPr>
          <a:xfrm>
            <a:off x="2504" y="6405709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D182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550" y="1825628"/>
            <a:ext cx="35433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1825628"/>
            <a:ext cx="35433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1F43-559A-4B47-A959-EFB6142CA3A9}" type="datetime1">
              <a:rPr lang="en-US" smtClean="0"/>
              <a:pPr/>
              <a:t>12/17/2024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E0E989-A902-4F7D-BA2A-FA111A97C9B3}"/>
              </a:ext>
            </a:extLst>
          </p:cNvPr>
          <p:cNvSpPr txBox="1"/>
          <p:nvPr userDrawn="1"/>
        </p:nvSpPr>
        <p:spPr>
          <a:xfrm>
            <a:off x="2342566" y="6451117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2025 Annual TracCloud Conference</a:t>
            </a:r>
          </a:p>
        </p:txBody>
      </p:sp>
    </p:spTree>
    <p:extLst>
      <p:ext uri="{BB962C8B-B14F-4D97-AF65-F5344CB8AC3E}">
        <p14:creationId xmlns:p14="http://schemas.microsoft.com/office/powerpoint/2010/main" val="258140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1E24CFC4-405A-467D-9E08-5C4DFC7F3C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-2504" y="760330"/>
            <a:ext cx="9144001" cy="609767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EC7611E-B2FF-465A-8615-50CBE22E862F}"/>
              </a:ext>
            </a:extLst>
          </p:cNvPr>
          <p:cNvSpPr/>
          <p:nvPr userDrawn="1"/>
        </p:nvSpPr>
        <p:spPr>
          <a:xfrm>
            <a:off x="0" y="6397852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828800"/>
            <a:ext cx="3545586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470151"/>
            <a:ext cx="3545586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5721" y="1828800"/>
            <a:ext cx="3545586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6864" y="2470151"/>
            <a:ext cx="3545586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1AED-24AE-4AC7-940D-F7106D2788A3}" type="datetime1">
              <a:rPr lang="en-US" smtClean="0"/>
              <a:pPr/>
              <a:t>12/17/2024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97B8FA-C7AA-421D-AF26-F166BBAB36A8}"/>
              </a:ext>
            </a:extLst>
          </p:cNvPr>
          <p:cNvSpPr txBox="1"/>
          <p:nvPr userDrawn="1"/>
        </p:nvSpPr>
        <p:spPr>
          <a:xfrm>
            <a:off x="2339139" y="6443260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2025 Annual TracCloud Conference</a:t>
            </a:r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FD541279-8A3B-417F-B843-F755CAAF39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-2504" y="760330"/>
            <a:ext cx="9144001" cy="609767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EBB8236-4E86-4536-B303-53C7F60B64DE}"/>
              </a:ext>
            </a:extLst>
          </p:cNvPr>
          <p:cNvSpPr/>
          <p:nvPr userDrawn="1"/>
        </p:nvSpPr>
        <p:spPr>
          <a:xfrm>
            <a:off x="0" y="6397852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5771-5E10-4A19-AB0E-909293152332}" type="datetime1">
              <a:rPr lang="en-US" smtClean="0"/>
              <a:pPr/>
              <a:t>12/17/2024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6F40C0-994F-49A0-A51F-15027EC1DE1E}"/>
              </a:ext>
            </a:extLst>
          </p:cNvPr>
          <p:cNvSpPr txBox="1"/>
          <p:nvPr userDrawn="1"/>
        </p:nvSpPr>
        <p:spPr>
          <a:xfrm>
            <a:off x="2282913" y="6443260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2025 Annual TracCloud Conference</a:t>
            </a:r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BA8BDA1-2913-451D-A921-1354C1504763}"/>
              </a:ext>
            </a:extLst>
          </p:cNvPr>
          <p:cNvSpPr/>
          <p:nvPr userDrawn="1"/>
        </p:nvSpPr>
        <p:spPr>
          <a:xfrm>
            <a:off x="0" y="6428290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6FD5-B03F-45D5-A178-114C548C0032}" type="datetime1">
              <a:rPr lang="en-US" smtClean="0"/>
              <a:pPr/>
              <a:t>12/17/2024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AA0B3F-7E55-46D7-98A7-9074B9F11702}"/>
              </a:ext>
            </a:extLst>
          </p:cNvPr>
          <p:cNvSpPr txBox="1"/>
          <p:nvPr userDrawn="1"/>
        </p:nvSpPr>
        <p:spPr>
          <a:xfrm>
            <a:off x="2285418" y="6473698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2025 Annual TracCloud Conference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C59724-5F19-F47E-17D8-D8D21406A9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36" y="171664"/>
            <a:ext cx="2284165" cy="58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BBF16F1B-6D74-4B8E-A030-6A5F72631C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3" r="521"/>
          <a:stretch/>
        </p:blipFill>
        <p:spPr>
          <a:xfrm rot="16200000">
            <a:off x="4097448" y="1727472"/>
            <a:ext cx="6774030" cy="331907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ABE2AC4-3A1F-4C1F-B13B-47350FC056EB}"/>
              </a:ext>
            </a:extLst>
          </p:cNvPr>
          <p:cNvSpPr/>
          <p:nvPr userDrawn="1"/>
        </p:nvSpPr>
        <p:spPr>
          <a:xfrm>
            <a:off x="1" y="6397852"/>
            <a:ext cx="9158114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783777" y="0"/>
            <a:ext cx="41148" cy="6397852"/>
          </a:xfrm>
          <a:prstGeom prst="rect">
            <a:avLst/>
          </a:prstGeom>
          <a:solidFill>
            <a:srgbClr val="8D182B"/>
          </a:solidFill>
          <a:ln>
            <a:solidFill>
              <a:srgbClr val="8D182B"/>
            </a:solidFill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1" y="2514600"/>
            <a:ext cx="2606040" cy="1600200"/>
          </a:xfrm>
        </p:spPr>
        <p:txBody>
          <a:bodyPr anchor="b"/>
          <a:lstStyle>
            <a:lvl1pPr>
              <a:defRPr sz="3200">
                <a:solidFill>
                  <a:srgbClr val="8D182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727" y="685800"/>
            <a:ext cx="459486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0" y="4343400"/>
            <a:ext cx="260604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12C0-B102-441D-AA86-2C80DFA84E68}" type="datetime1">
              <a:rPr lang="en-US" smtClean="0"/>
              <a:pPr/>
              <a:t>12/17/2024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41F374-095E-4234-9DE9-5A1F5AEB81DB}"/>
              </a:ext>
            </a:extLst>
          </p:cNvPr>
          <p:cNvSpPr txBox="1"/>
          <p:nvPr userDrawn="1"/>
        </p:nvSpPr>
        <p:spPr>
          <a:xfrm>
            <a:off x="2281919" y="6438838"/>
            <a:ext cx="45801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2025 Annual TracCloud Conference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F8B60F-267B-AFA5-AF4E-D04F30E72D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36" y="171664"/>
            <a:ext cx="2284165" cy="58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A858A82F-6FAE-4624-8CBA-79CF916EF0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2505" y="760330"/>
            <a:ext cx="9144001" cy="609767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2AFFE69-30DE-4A76-A6C9-08432CE91D30}"/>
              </a:ext>
            </a:extLst>
          </p:cNvPr>
          <p:cNvSpPr/>
          <p:nvPr userDrawn="1"/>
        </p:nvSpPr>
        <p:spPr>
          <a:xfrm>
            <a:off x="2504" y="6408657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2025 Annual TracCloud Conference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0" y="546100"/>
            <a:ext cx="7200900" cy="9779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828800"/>
            <a:ext cx="72009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7129" y="6419462"/>
            <a:ext cx="1013537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8B93266-8FB4-430B-8AE3-3A53F50E1A0B}" type="datetime1">
              <a:rPr lang="en-US" smtClean="0"/>
              <a:pPr/>
              <a:t>12/17/2024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48770" y="6419462"/>
            <a:ext cx="52368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1D2970-86ED-C62A-75F1-95542766E71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36" y="171664"/>
            <a:ext cx="2284165" cy="58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rgbClr val="8D182B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13" indent="-228594" algn="l" defTabSz="914377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45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09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41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754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067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381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099" indent="0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rbesindia.com/article/kellogg-school-of-management/do-people-really-understand-your-data-visualizations/76937/1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ngimg.com/png/72547-thinking-photography-question-mark-man-stock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ranceorganochimique.fr/connaissance/questions-frequentes-faq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tiseen.com/faq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Thats_all_folks.sv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CA9B9E4-3432-1FC5-C772-95AB254814D1}"/>
              </a:ext>
            </a:extLst>
          </p:cNvPr>
          <p:cNvSpPr txBox="1">
            <a:spLocks/>
          </p:cNvSpPr>
          <p:nvPr/>
        </p:nvSpPr>
        <p:spPr>
          <a:xfrm>
            <a:off x="847692" y="675443"/>
            <a:ext cx="8137321" cy="6959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800" b="1" kern="1200" cap="all" baseline="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/>
              <a:t>Data Matters: Your Questions, Our Answers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055DFCD-1399-A585-6D43-1E46DF343E32}"/>
              </a:ext>
            </a:extLst>
          </p:cNvPr>
          <p:cNvSpPr txBox="1">
            <a:spLocks/>
          </p:cNvSpPr>
          <p:nvPr/>
        </p:nvSpPr>
        <p:spPr>
          <a:xfrm>
            <a:off x="2984957" y="1371439"/>
            <a:ext cx="3671231" cy="3657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sz="2000" b="1" kern="1200" cap="all" baseline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Report Q&amp;A for TracCloud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9819F68-DF3E-D9A5-18B4-E7A7FF674242}"/>
              </a:ext>
            </a:extLst>
          </p:cNvPr>
          <p:cNvSpPr txBox="1">
            <a:spLocks/>
          </p:cNvSpPr>
          <p:nvPr/>
        </p:nvSpPr>
        <p:spPr>
          <a:xfrm>
            <a:off x="3825461" y="5852321"/>
            <a:ext cx="1716598" cy="41647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sz="2000" b="1" kern="1200" cap="all" baseline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/>
              <a:t>With</a:t>
            </a:r>
            <a:r>
              <a:rPr lang="en-US" dirty="0"/>
              <a:t> Luis Frias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135D8FF-CDDE-2A03-8D85-554D56779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97761" y="2072802"/>
            <a:ext cx="4572001" cy="3048000"/>
          </a:xfrm>
          <a:prstGeom prst="rect">
            <a:avLst/>
          </a:prstGeom>
        </p:spPr>
      </p:pic>
      <p:sp>
        <p:nvSpPr>
          <p:cNvPr id="23" name="Subtitle 2">
            <a:extLst>
              <a:ext uri="{FF2B5EF4-FFF2-40B4-BE49-F238E27FC236}">
                <a16:creationId xmlns:a16="http://schemas.microsoft.com/office/drawing/2014/main" id="{25BC000B-5F42-EA8B-B8DA-FB23F5B93351}"/>
              </a:ext>
            </a:extLst>
          </p:cNvPr>
          <p:cNvSpPr txBox="1">
            <a:spLocks/>
          </p:cNvSpPr>
          <p:nvPr/>
        </p:nvSpPr>
        <p:spPr>
          <a:xfrm>
            <a:off x="2984956" y="5456405"/>
            <a:ext cx="3671231" cy="36576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sz="2000" b="1" kern="1200" cap="all" baseline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Record. Connect. Report. Success</a:t>
            </a:r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:a16="http://schemas.microsoft.com/office/drawing/2014/main" id="{9D840C3A-6EEA-8BD5-C5EC-D4D65591B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75" y="847288"/>
            <a:ext cx="8013059" cy="785769"/>
          </a:xfrm>
        </p:spPr>
        <p:txBody>
          <a:bodyPr>
            <a:noAutofit/>
          </a:bodyPr>
          <a:lstStyle/>
          <a:p>
            <a:r>
              <a:rPr lang="en-US" sz="4400" dirty="0">
                <a:cs typeface="Myanmar Text" panose="020B0502040204020203" pitchFamily="34" charset="0"/>
              </a:rPr>
              <a:t>What Are Your Questions?</a:t>
            </a:r>
            <a:endParaRPr lang="en-US" sz="4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530227-D34E-E879-F4C7-A86604AAB6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488910" y="1968617"/>
            <a:ext cx="4123187" cy="412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2DADA4-B16E-6AA7-C705-C64DE1A91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4116B5-B9CA-DA78-A0AD-8191B1F6CAB0}"/>
              </a:ext>
            </a:extLst>
          </p:cNvPr>
          <p:cNvSpPr txBox="1"/>
          <p:nvPr/>
        </p:nvSpPr>
        <p:spPr>
          <a:xfrm>
            <a:off x="2151098" y="940336"/>
            <a:ext cx="53228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600" u="sng" dirty="0"/>
              <a:t>Reports, Visits &amp; 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9517D7-0B7D-5397-F0B7-BB5DD0403A01}"/>
              </a:ext>
            </a:extLst>
          </p:cNvPr>
          <p:cNvSpPr txBox="1"/>
          <p:nvPr/>
        </p:nvSpPr>
        <p:spPr>
          <a:xfrm>
            <a:off x="621920" y="2013929"/>
            <a:ext cx="818424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How can I run Reports on a specific visit information?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How can I run reports on specific populations of students?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How do I know if my Staff have access to reports?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A59C855-D035-869A-FBF1-56AC4DFD4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88567" y="179466"/>
            <a:ext cx="1619388" cy="173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415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B4EC80-162C-3068-A83C-750B115FC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7D9D82-618C-2EC7-246A-CACB2DC3B645}"/>
              </a:ext>
            </a:extLst>
          </p:cNvPr>
          <p:cNvSpPr txBox="1"/>
          <p:nvPr/>
        </p:nvSpPr>
        <p:spPr>
          <a:xfrm>
            <a:off x="2541715" y="798294"/>
            <a:ext cx="53228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600" u="sng" dirty="0"/>
              <a:t>Reports, Visits &amp; 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E00A07-4C15-F13E-19B4-CA797B11C033}"/>
              </a:ext>
            </a:extLst>
          </p:cNvPr>
          <p:cNvSpPr txBox="1"/>
          <p:nvPr/>
        </p:nvSpPr>
        <p:spPr>
          <a:xfrm>
            <a:off x="853222" y="2102580"/>
            <a:ext cx="818424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14A4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FAQ- How can I save a Favorite </a:t>
            </a:r>
            <a:r>
              <a:rPr lang="en-US" sz="2400" dirty="0">
                <a:solidFill>
                  <a:srgbClr val="514A40"/>
                </a:solidFill>
                <a:latin typeface="Cambria"/>
              </a:rPr>
              <a:t>R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14A4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eport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14A4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in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14A4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TracCloud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14A4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?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14A40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14A4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FAQ- How can Reports be automated?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14A40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14A4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FAQ-Are there any Reports that can be exported from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14A4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TracCloud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14A4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?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1E2EE2-1AE2-AF44-5035-F69B14F171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659129" y="4410904"/>
            <a:ext cx="1825741" cy="16249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182654048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45CE5A-B852-D32E-0CB2-3FFF0E87E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59605E-C741-ED9A-E40A-B7F26E9E3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43540" y="844263"/>
            <a:ext cx="6856919" cy="516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614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red line presentation (widescreen).potx" id="{8018D45A-0B59-4186-B046-1FF8092889B6}" vid="{86C2525B-C90B-4FD6-8D61-5E85FA833A06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red line presentation (widescreen)</Template>
  <TotalTime>394</TotalTime>
  <Words>104</Words>
  <Application>Microsoft Office PowerPoint</Application>
  <PresentationFormat>On-screen Show (4:3)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Cambria</vt:lpstr>
      <vt:lpstr>Courier New</vt:lpstr>
      <vt:lpstr>Myanmar Text</vt:lpstr>
      <vt:lpstr>Red Line Business 16x9</vt:lpstr>
      <vt:lpstr>PowerPoint Presentation</vt:lpstr>
      <vt:lpstr>What Are Your Questions?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iliana visser</dc:creator>
  <cp:lastModifiedBy>Sasha Contreras</cp:lastModifiedBy>
  <cp:revision>15</cp:revision>
  <dcterms:created xsi:type="dcterms:W3CDTF">2021-11-08T16:00:51Z</dcterms:created>
  <dcterms:modified xsi:type="dcterms:W3CDTF">2024-12-17T23:22:50Z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