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7" r:id="rId2"/>
    <p:sldId id="267" r:id="rId3"/>
    <p:sldId id="273" r:id="rId4"/>
    <p:sldId id="278" r:id="rId5"/>
    <p:sldId id="279" r:id="rId6"/>
    <p:sldId id="28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4" autoAdjust="0"/>
  </p:normalViewPr>
  <p:slideViewPr>
    <p:cSldViewPr snapToGrid="0">
      <p:cViewPr varScale="1">
        <p:scale>
          <a:sx n="116" d="100"/>
          <a:sy n="116" d="100"/>
        </p:scale>
        <p:origin x="684" y="8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3/28/2022</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3/28/2022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3/28/2022</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3/28/2022</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3/28/2022</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3/28/2022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3/28/2022</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963309"/>
            <a:ext cx="7543800" cy="972583"/>
          </a:xfrm>
        </p:spPr>
        <p:txBody>
          <a:bodyPr>
            <a:normAutofit/>
          </a:bodyPr>
          <a:lstStyle/>
          <a:p>
            <a:pPr algn="ctr"/>
            <a:r>
              <a:rPr lang="en-US" dirty="0"/>
              <a:t>Survey says</a:t>
            </a:r>
          </a:p>
        </p:txBody>
      </p:sp>
      <p:sp>
        <p:nvSpPr>
          <p:cNvPr id="3" name="Subtitle 2"/>
          <p:cNvSpPr>
            <a:spLocks noGrp="1"/>
          </p:cNvSpPr>
          <p:nvPr>
            <p:ph type="subTitle" idx="1"/>
          </p:nvPr>
        </p:nvSpPr>
        <p:spPr>
          <a:xfrm>
            <a:off x="800100" y="1935892"/>
            <a:ext cx="7543800" cy="593124"/>
          </a:xfrm>
        </p:spPr>
        <p:txBody>
          <a:bodyPr>
            <a:normAutofit fontScale="92500" lnSpcReduction="10000"/>
          </a:bodyPr>
          <a:lstStyle/>
          <a:p>
            <a:pPr algn="ctr"/>
            <a:r>
              <a:rPr lang="en-US" dirty="0">
                <a:solidFill>
                  <a:schemeClr val="accent1">
                    <a:lumMod val="75000"/>
                  </a:schemeClr>
                </a:solidFill>
              </a:rPr>
              <a:t>Sending surveys through traccloud with the surveytrac module</a:t>
            </a:r>
          </a:p>
        </p:txBody>
      </p:sp>
      <p:pic>
        <p:nvPicPr>
          <p:cNvPr id="5" name="Picture 4">
            <a:extLst>
              <a:ext uri="{FF2B5EF4-FFF2-40B4-BE49-F238E27FC236}">
                <a16:creationId xmlns:a16="http://schemas.microsoft.com/office/drawing/2014/main" id="{A4A83070-FB42-4B75-AFD6-06FEAAAF7D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sp>
        <p:nvSpPr>
          <p:cNvPr id="6" name="TextBox 5">
            <a:extLst>
              <a:ext uri="{FF2B5EF4-FFF2-40B4-BE49-F238E27FC236}">
                <a16:creationId xmlns:a16="http://schemas.microsoft.com/office/drawing/2014/main" id="{CB4CC01C-5264-4E1E-B8AF-00799AE93084}"/>
              </a:ext>
            </a:extLst>
          </p:cNvPr>
          <p:cNvSpPr txBox="1"/>
          <p:nvPr/>
        </p:nvSpPr>
        <p:spPr>
          <a:xfrm>
            <a:off x="0" y="6054918"/>
            <a:ext cx="2691517" cy="369332"/>
          </a:xfrm>
          <a:prstGeom prst="rect">
            <a:avLst/>
          </a:prstGeom>
          <a:noFill/>
        </p:spPr>
        <p:txBody>
          <a:bodyPr wrap="square" rtlCol="0">
            <a:spAutoFit/>
          </a:bodyPr>
          <a:lstStyle/>
          <a:p>
            <a:r>
              <a:rPr lang="en-US" dirty="0"/>
              <a:t>Aidan Murray</a:t>
            </a:r>
          </a:p>
        </p:txBody>
      </p:sp>
      <p:pic>
        <p:nvPicPr>
          <p:cNvPr id="9" name="Picture 8">
            <a:extLst>
              <a:ext uri="{FF2B5EF4-FFF2-40B4-BE49-F238E27FC236}">
                <a16:creationId xmlns:a16="http://schemas.microsoft.com/office/drawing/2014/main" id="{66CE44C0-4777-43F0-B663-C87082429D7D}"/>
              </a:ext>
            </a:extLst>
          </p:cNvPr>
          <p:cNvPicPr>
            <a:picLocks noChangeAspect="1"/>
          </p:cNvPicPr>
          <p:nvPr/>
        </p:nvPicPr>
        <p:blipFill>
          <a:blip r:embed="rId3"/>
          <a:stretch>
            <a:fillRect/>
          </a:stretch>
        </p:blipFill>
        <p:spPr>
          <a:xfrm>
            <a:off x="1704575" y="2848102"/>
            <a:ext cx="5734850" cy="28007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4317142" cy="977900"/>
          </a:xfrm>
        </p:spPr>
        <p:txBody>
          <a:bodyPr/>
          <a:lstStyle/>
          <a:p>
            <a:r>
              <a:rPr lang="en-US" dirty="0"/>
              <a:t>Surveytrac in traccloud</a:t>
            </a:r>
          </a:p>
        </p:txBody>
      </p:sp>
      <p:sp>
        <p:nvSpPr>
          <p:cNvPr id="3" name="Content Placeholder 2"/>
          <p:cNvSpPr>
            <a:spLocks noGrp="1"/>
          </p:cNvSpPr>
          <p:nvPr>
            <p:ph idx="1"/>
          </p:nvPr>
        </p:nvSpPr>
        <p:spPr>
          <a:xfrm>
            <a:off x="971550" y="2083243"/>
            <a:ext cx="7200900" cy="2945958"/>
          </a:xfrm>
        </p:spPr>
        <p:txBody>
          <a:bodyPr/>
          <a:lstStyle/>
          <a:p>
            <a:r>
              <a:rPr lang="en-US" dirty="0"/>
              <a:t>What is SurveyTrac?</a:t>
            </a:r>
          </a:p>
          <a:p>
            <a:r>
              <a:rPr lang="en-US" dirty="0"/>
              <a:t>Creating a Survey</a:t>
            </a:r>
          </a:p>
          <a:p>
            <a:r>
              <a:rPr lang="en-US" dirty="0"/>
              <a:t>Group Permissions</a:t>
            </a:r>
          </a:p>
          <a:p>
            <a:r>
              <a:rPr lang="en-US" dirty="0"/>
              <a:t>Reviewing Responses</a:t>
            </a:r>
          </a:p>
        </p:txBody>
      </p:sp>
      <p:pic>
        <p:nvPicPr>
          <p:cNvPr id="5" name="Picture 4">
            <a:extLst>
              <a:ext uri="{FF2B5EF4-FFF2-40B4-BE49-F238E27FC236}">
                <a16:creationId xmlns:a16="http://schemas.microsoft.com/office/drawing/2014/main" id="{93007B8E-302A-4BF9-B570-1508A468F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pic>
        <p:nvPicPr>
          <p:cNvPr id="10" name="Picture 9">
            <a:extLst>
              <a:ext uri="{FF2B5EF4-FFF2-40B4-BE49-F238E27FC236}">
                <a16:creationId xmlns:a16="http://schemas.microsoft.com/office/drawing/2014/main" id="{A0EC763A-5E1A-459D-AB5E-2BA05304356C}"/>
              </a:ext>
            </a:extLst>
          </p:cNvPr>
          <p:cNvPicPr>
            <a:picLocks noChangeAspect="1"/>
          </p:cNvPicPr>
          <p:nvPr/>
        </p:nvPicPr>
        <p:blipFill>
          <a:blip r:embed="rId3"/>
          <a:stretch>
            <a:fillRect/>
          </a:stretch>
        </p:blipFill>
        <p:spPr>
          <a:xfrm>
            <a:off x="4590998" y="728285"/>
            <a:ext cx="4134427" cy="5401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8" y="666620"/>
            <a:ext cx="7200900" cy="676157"/>
          </a:xfrm>
        </p:spPr>
        <p:txBody>
          <a:bodyPr/>
          <a:lstStyle/>
          <a:p>
            <a:r>
              <a:rPr lang="en-US" dirty="0"/>
              <a:t>What is Surveytrac?</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2" y="1524000"/>
            <a:ext cx="6852533" cy="3139321"/>
          </a:xfrm>
          <a:prstGeom prst="rect">
            <a:avLst/>
          </a:prstGeom>
          <a:noFill/>
        </p:spPr>
        <p:txBody>
          <a:bodyPr wrap="square" rtlCol="0">
            <a:spAutoFit/>
          </a:bodyPr>
          <a:lstStyle/>
          <a:p>
            <a:r>
              <a:rPr lang="en-US" dirty="0"/>
              <a:t>The SurveyTrac Module is an add-on module which enables surveys to be sent to users manually, or automatically based on an event such as a visit.</a:t>
            </a:r>
          </a:p>
          <a:p>
            <a:endParaRPr lang="en-US" dirty="0"/>
          </a:p>
          <a:p>
            <a:r>
              <a:rPr lang="en-US" dirty="0"/>
              <a:t>These surveys can be customized with different initiators, question formats, and more.</a:t>
            </a:r>
          </a:p>
          <a:p>
            <a:endParaRPr lang="en-US" dirty="0"/>
          </a:p>
          <a:p>
            <a:r>
              <a:rPr lang="en-US" dirty="0"/>
              <a:t>Surveys can be displayed within the TracCloud interface, or emailed to users directly.</a:t>
            </a:r>
            <a:br>
              <a:rPr lang="en-US" dirty="0"/>
            </a:br>
            <a:endParaRPr lang="en-US" dirty="0"/>
          </a:p>
          <a:p>
            <a:endParaRPr lang="en-US" dirty="0"/>
          </a:p>
        </p:txBody>
      </p:sp>
      <p:pic>
        <p:nvPicPr>
          <p:cNvPr id="5" name="Picture 4">
            <a:extLst>
              <a:ext uri="{FF2B5EF4-FFF2-40B4-BE49-F238E27FC236}">
                <a16:creationId xmlns:a16="http://schemas.microsoft.com/office/drawing/2014/main" id="{1A5F9980-792E-40E7-B3DB-74626583B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pic>
        <p:nvPicPr>
          <p:cNvPr id="8" name="Picture 7">
            <a:extLst>
              <a:ext uri="{FF2B5EF4-FFF2-40B4-BE49-F238E27FC236}">
                <a16:creationId xmlns:a16="http://schemas.microsoft.com/office/drawing/2014/main" id="{FC53A956-9A28-41D3-96D1-F4F6D5AA3201}"/>
              </a:ext>
            </a:extLst>
          </p:cNvPr>
          <p:cNvPicPr>
            <a:picLocks noChangeAspect="1"/>
          </p:cNvPicPr>
          <p:nvPr/>
        </p:nvPicPr>
        <p:blipFill>
          <a:blip r:embed="rId3"/>
          <a:stretch>
            <a:fillRect/>
          </a:stretch>
        </p:blipFill>
        <p:spPr>
          <a:xfrm>
            <a:off x="1680758" y="4324219"/>
            <a:ext cx="5782482" cy="18671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survey</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3" y="1749288"/>
            <a:ext cx="6852533" cy="1200329"/>
          </a:xfrm>
          <a:prstGeom prst="rect">
            <a:avLst/>
          </a:prstGeom>
          <a:noFill/>
        </p:spPr>
        <p:txBody>
          <a:bodyPr wrap="square" rtlCol="0">
            <a:spAutoFit/>
          </a:bodyPr>
          <a:lstStyle/>
          <a:p>
            <a:r>
              <a:rPr lang="en-US" dirty="0"/>
              <a:t>Create and customize your own survey to determine the questions asked, when the survey is sent, who gets notified of responses, and much more. You can create an unlimited number of questions, as well as modify the layout and phrasing of the overall survey.</a:t>
            </a:r>
          </a:p>
        </p:txBody>
      </p:sp>
      <p:pic>
        <p:nvPicPr>
          <p:cNvPr id="5" name="Picture 4">
            <a:extLst>
              <a:ext uri="{FF2B5EF4-FFF2-40B4-BE49-F238E27FC236}">
                <a16:creationId xmlns:a16="http://schemas.microsoft.com/office/drawing/2014/main" id="{1A5F9980-792E-40E7-B3DB-74626583B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pic>
        <p:nvPicPr>
          <p:cNvPr id="6" name="Picture 5">
            <a:extLst>
              <a:ext uri="{FF2B5EF4-FFF2-40B4-BE49-F238E27FC236}">
                <a16:creationId xmlns:a16="http://schemas.microsoft.com/office/drawing/2014/main" id="{04F37F36-1EC1-4694-A89D-226CFA23FF99}"/>
              </a:ext>
            </a:extLst>
          </p:cNvPr>
          <p:cNvPicPr>
            <a:picLocks noChangeAspect="1"/>
          </p:cNvPicPr>
          <p:nvPr/>
        </p:nvPicPr>
        <p:blipFill>
          <a:blip r:embed="rId3"/>
          <a:stretch>
            <a:fillRect/>
          </a:stretch>
        </p:blipFill>
        <p:spPr>
          <a:xfrm>
            <a:off x="1145733" y="3413443"/>
            <a:ext cx="6649378" cy="2581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4791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permissions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1" y="1859339"/>
            <a:ext cx="6852533" cy="3139321"/>
          </a:xfrm>
          <a:prstGeom prst="rect">
            <a:avLst/>
          </a:prstGeom>
          <a:noFill/>
        </p:spPr>
        <p:txBody>
          <a:bodyPr wrap="square" rtlCol="0">
            <a:spAutoFit/>
          </a:bodyPr>
          <a:lstStyle/>
          <a:p>
            <a:r>
              <a:rPr lang="en-US" dirty="0"/>
              <a:t>If additional staff members require access to Survey information, you will need to update their permission group.</a:t>
            </a:r>
          </a:p>
          <a:p>
            <a:endParaRPr lang="en-US" dirty="0"/>
          </a:p>
          <a:p>
            <a:r>
              <a:rPr lang="en-US" b="1" dirty="0"/>
              <a:t>Table Access </a:t>
            </a:r>
            <a:r>
              <a:rPr lang="en-US" dirty="0"/>
              <a:t>to Surveys must be provided to give them access to any Survey information. This can be set to </a:t>
            </a:r>
            <a:r>
              <a:rPr lang="en-US" i="1" dirty="0"/>
              <a:t>View and Edit </a:t>
            </a:r>
            <a:r>
              <a:rPr lang="en-US" dirty="0"/>
              <a:t>or exclusively </a:t>
            </a:r>
            <a:r>
              <a:rPr lang="en-US" i="1" dirty="0"/>
              <a:t>View</a:t>
            </a:r>
            <a:r>
              <a:rPr lang="en-US" dirty="0"/>
              <a:t>.</a:t>
            </a:r>
          </a:p>
          <a:p>
            <a:endParaRPr lang="en-US" dirty="0"/>
          </a:p>
          <a:p>
            <a:r>
              <a:rPr lang="en-US" dirty="0"/>
              <a:t>We can also determine which surveys they can access from the same Admin / Modules tab of this group.</a:t>
            </a:r>
          </a:p>
          <a:p>
            <a:endParaRPr lang="en-US" dirty="0"/>
          </a:p>
          <a:p>
            <a:endParaRPr lang="en-US" dirty="0"/>
          </a:p>
        </p:txBody>
      </p:sp>
      <p:pic>
        <p:nvPicPr>
          <p:cNvPr id="5" name="Picture 4">
            <a:extLst>
              <a:ext uri="{FF2B5EF4-FFF2-40B4-BE49-F238E27FC236}">
                <a16:creationId xmlns:a16="http://schemas.microsoft.com/office/drawing/2014/main" id="{1A5F9980-792E-40E7-B3DB-74626583B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pic>
        <p:nvPicPr>
          <p:cNvPr id="6" name="Picture 5">
            <a:extLst>
              <a:ext uri="{FF2B5EF4-FFF2-40B4-BE49-F238E27FC236}">
                <a16:creationId xmlns:a16="http://schemas.microsoft.com/office/drawing/2014/main" id="{87C766E0-591B-4DBC-88EE-5FC14025F6B1}"/>
              </a:ext>
            </a:extLst>
          </p:cNvPr>
          <p:cNvPicPr>
            <a:picLocks noChangeAspect="1"/>
          </p:cNvPicPr>
          <p:nvPr/>
        </p:nvPicPr>
        <p:blipFill>
          <a:blip r:embed="rId3"/>
          <a:stretch>
            <a:fillRect/>
          </a:stretch>
        </p:blipFill>
        <p:spPr>
          <a:xfrm>
            <a:off x="861493" y="4663759"/>
            <a:ext cx="7421011" cy="15432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194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responses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0" y="1644847"/>
            <a:ext cx="6852533" cy="369332"/>
          </a:xfrm>
          <a:prstGeom prst="rect">
            <a:avLst/>
          </a:prstGeom>
          <a:noFill/>
        </p:spPr>
        <p:txBody>
          <a:bodyPr wrap="square" rtlCol="0">
            <a:spAutoFit/>
          </a:bodyPr>
          <a:lstStyle/>
          <a:p>
            <a:r>
              <a:rPr lang="en-US" dirty="0"/>
              <a:t>There are 3 ways to review Survey responses, outlined below.</a:t>
            </a:r>
          </a:p>
        </p:txBody>
      </p:sp>
      <p:pic>
        <p:nvPicPr>
          <p:cNvPr id="5" name="Picture 4">
            <a:extLst>
              <a:ext uri="{FF2B5EF4-FFF2-40B4-BE49-F238E27FC236}">
                <a16:creationId xmlns:a16="http://schemas.microsoft.com/office/drawing/2014/main" id="{1A5F9980-792E-40E7-B3DB-74626583B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2365" y="0"/>
            <a:ext cx="2581635" cy="847843"/>
          </a:xfrm>
          <a:prstGeom prst="rect">
            <a:avLst/>
          </a:prstGeom>
        </p:spPr>
      </p:pic>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2267195"/>
            <a:ext cx="7200900" cy="2945958"/>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Viewing individual responses from the Survey entry page, and resending if needed.</a:t>
            </a:r>
          </a:p>
          <a:p>
            <a:r>
              <a:rPr lang="en-US" dirty="0"/>
              <a:t>Running the Survey Snapshot report.</a:t>
            </a:r>
          </a:p>
          <a:p>
            <a:r>
              <a:rPr lang="en-US" dirty="0"/>
              <a:t>Exporting Responses to a flat-text CSV file.</a:t>
            </a:r>
          </a:p>
        </p:txBody>
      </p:sp>
      <p:pic>
        <p:nvPicPr>
          <p:cNvPr id="8" name="Picture 7">
            <a:extLst>
              <a:ext uri="{FF2B5EF4-FFF2-40B4-BE49-F238E27FC236}">
                <a16:creationId xmlns:a16="http://schemas.microsoft.com/office/drawing/2014/main" id="{4D384560-310F-4712-A89C-485FB4EC5849}"/>
              </a:ext>
            </a:extLst>
          </p:cNvPr>
          <p:cNvPicPr>
            <a:picLocks noChangeAspect="1"/>
          </p:cNvPicPr>
          <p:nvPr/>
        </p:nvPicPr>
        <p:blipFill>
          <a:blip r:embed="rId3"/>
          <a:stretch>
            <a:fillRect/>
          </a:stretch>
        </p:blipFill>
        <p:spPr>
          <a:xfrm>
            <a:off x="828148" y="4255617"/>
            <a:ext cx="7487695" cy="1590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0927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153</TotalTime>
  <Words>253</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Cambria</vt:lpstr>
      <vt:lpstr>Red Line Business 16x9</vt:lpstr>
      <vt:lpstr>Survey says</vt:lpstr>
      <vt:lpstr>Surveytrac in traccloud</vt:lpstr>
      <vt:lpstr>What is Surveytrac?</vt:lpstr>
      <vt:lpstr>Creating a survey</vt:lpstr>
      <vt:lpstr>Group permissions</vt:lpstr>
      <vt:lpstr>Reviewing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Aidan Murray</cp:lastModifiedBy>
  <cp:revision>28</cp:revision>
  <dcterms:created xsi:type="dcterms:W3CDTF">2021-11-08T16:00:51Z</dcterms:created>
  <dcterms:modified xsi:type="dcterms:W3CDTF">2022-03-28T23:05:24Z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