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2" r:id="rId8"/>
    <p:sldId id="271" r:id="rId9"/>
    <p:sldId id="273" r:id="rId10"/>
    <p:sldId id="265" r:id="rId11"/>
  </p:sldIdLst>
  <p:sldSz cx="18288000" cy="102870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Montaser Arabic Bold" panose="020B0604020202020204" charset="-7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7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845387"/>
            <a:chOff x="0" y="0"/>
            <a:chExt cx="4816593" cy="222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2653"/>
            </a:xfrm>
            <a:custGeom>
              <a:avLst/>
              <a:gdLst/>
              <a:ahLst/>
              <a:cxnLst/>
              <a:rect l="l" t="t" r="r" b="b"/>
              <a:pathLst>
                <a:path w="4816592" h="222653">
                  <a:moveTo>
                    <a:pt x="0" y="0"/>
                  </a:moveTo>
                  <a:lnTo>
                    <a:pt x="4816592" y="0"/>
                  </a:lnTo>
                  <a:lnTo>
                    <a:pt x="4816592" y="222653"/>
                  </a:lnTo>
                  <a:lnTo>
                    <a:pt x="0" y="2226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60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308831" y="-4970"/>
            <a:ext cx="6982301" cy="10313197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0"/>
                </a:moveTo>
                <a:lnTo>
                  <a:pt x="0" y="0"/>
                </a:lnTo>
                <a:lnTo>
                  <a:pt x="0" y="10287000"/>
                </a:lnTo>
                <a:lnTo>
                  <a:pt x="6982301" y="10287000"/>
                </a:lnTo>
                <a:lnTo>
                  <a:pt x="69823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7563876"/>
            <a:ext cx="7146368" cy="1003385"/>
            <a:chOff x="0" y="0"/>
            <a:chExt cx="289448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49319" y="1338510"/>
            <a:ext cx="7609981" cy="760998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F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959741" y="1648932"/>
            <a:ext cx="6989137" cy="698913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6757" r="-13054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3012765"/>
            <a:ext cx="933405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b="1" dirty="0">
                <a:latin typeface="Montaser Arabic Bold" panose="020B0604020202020204" charset="-78"/>
                <a:ea typeface="Arimo" panose="020B0604020202020204" charset="0"/>
                <a:cs typeface="Montaser Arabic Bold" panose="020B0604020202020204" charset="-78"/>
                <a:sym typeface="Montaser Arabic Bold"/>
              </a:rPr>
              <a:t>Student Consultations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5482760"/>
            <a:ext cx="5372100" cy="1867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88"/>
              </a:lnSpc>
              <a:spcBef>
                <a:spcPct val="0"/>
              </a:spcBef>
            </a:pPr>
            <a:r>
              <a:rPr lang="en-US" sz="3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Asynchronous &amp; Group Availabilities</a:t>
            </a:r>
            <a:endParaRPr lang="en-US" sz="3600" dirty="0">
              <a:latin typeface="Arimo" panose="020B0604020202020204" charset="0"/>
              <a:ea typeface="Arimo" panose="020B0604020202020204" charset="0"/>
              <a:cs typeface="Arimo" panose="020B0604020202020204" charset="0"/>
              <a:sym typeface="Montaser Arabic Bold"/>
            </a:endParaRPr>
          </a:p>
          <a:p>
            <a:pPr algn="l">
              <a:lnSpc>
                <a:spcPts val="4988"/>
              </a:lnSpc>
              <a:spcBef>
                <a:spcPct val="0"/>
              </a:spcBef>
            </a:pPr>
            <a:endParaRPr lang="en-US" sz="3563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09035" y="7629837"/>
            <a:ext cx="6132463" cy="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dirty="0">
                <a:solidFill>
                  <a:srgbClr val="FEFAFA"/>
                </a:solidFill>
                <a:latin typeface="Arimo"/>
                <a:ea typeface="Arimo"/>
                <a:cs typeface="Arimo"/>
                <a:sym typeface="Arimo"/>
              </a:rPr>
              <a:t>Erick Martinez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7035" y="9510256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</a:t>
            </a:r>
            <a:r>
              <a:rPr lang="en-US" sz="3756" b="1" dirty="0" err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TracCloud</a:t>
            </a: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50798" y="9443561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9342578" y="-4760421"/>
            <a:ext cx="10213437" cy="15047421"/>
          </a:xfrm>
          <a:custGeom>
            <a:avLst/>
            <a:gdLst/>
            <a:ahLst/>
            <a:cxnLst/>
            <a:rect l="l" t="t" r="r" b="b"/>
            <a:pathLst>
              <a:path w="10213437" h="15047421">
                <a:moveTo>
                  <a:pt x="10213438" y="0"/>
                </a:moveTo>
                <a:lnTo>
                  <a:pt x="0" y="0"/>
                </a:lnTo>
                <a:lnTo>
                  <a:pt x="0" y="15047421"/>
                </a:lnTo>
                <a:lnTo>
                  <a:pt x="10213438" y="15047421"/>
                </a:lnTo>
                <a:lnTo>
                  <a:pt x="102134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7563876"/>
            <a:ext cx="7146368" cy="1003385"/>
            <a:chOff x="0" y="0"/>
            <a:chExt cx="2894485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49319" y="1338510"/>
            <a:ext cx="7609981" cy="760998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F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959741" y="1648932"/>
            <a:ext cx="6989137" cy="698913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458808" y="1028700"/>
            <a:ext cx="1370385" cy="465931"/>
          </a:xfrm>
          <a:custGeom>
            <a:avLst/>
            <a:gdLst/>
            <a:ahLst/>
            <a:cxnLst/>
            <a:rect l="l" t="t" r="r" b="b"/>
            <a:pathLst>
              <a:path w="1370385" h="465931">
                <a:moveTo>
                  <a:pt x="0" y="0"/>
                </a:moveTo>
                <a:lnTo>
                  <a:pt x="1370384" y="0"/>
                </a:lnTo>
                <a:lnTo>
                  <a:pt x="1370384" y="465931"/>
                </a:lnTo>
                <a:lnTo>
                  <a:pt x="0" y="465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1751090"/>
            <a:ext cx="7430108" cy="23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13572" b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THANK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3237479"/>
            <a:ext cx="7430108" cy="232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00"/>
              </a:lnSpc>
              <a:spcBef>
                <a:spcPct val="0"/>
              </a:spcBef>
            </a:pPr>
            <a:r>
              <a:rPr lang="en-US" sz="13572" b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5492285"/>
            <a:ext cx="7146368" cy="110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5"/>
              </a:lnSpc>
              <a:spcBef>
                <a:spcPct val="0"/>
              </a:spcBef>
            </a:pPr>
            <a:r>
              <a:rPr lang="en-US" sz="313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 appreciate your participation and look forward to any questions or discussions.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9035" y="7629837"/>
            <a:ext cx="6132463" cy="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8"/>
              </a:lnSpc>
              <a:spcBef>
                <a:spcPct val="0"/>
              </a:spcBef>
            </a:pPr>
            <a:r>
              <a:rPr lang="en-US" sz="4391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Questions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 flipV="1">
            <a:off x="11305699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223714" y="1466101"/>
            <a:ext cx="4427529" cy="1142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What’s New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70836" y="3404562"/>
            <a:ext cx="9133284" cy="347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Asynchronous Appointments displayed to consultants’ supervisors on the dashboard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Asynchronous title preference shown on Availability and Appointment entry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Consultant Schedule Summary email includes Asynchronous Appointments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Group Availability restricted to Special Skills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0E9B6-8C05-F0F8-F83C-7175C87D7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F0105A6-A8A7-6A80-4100-C127FD2094FD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9E5E24C-22AF-2D0E-3963-74DDC5131CB3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03C350B-CCE6-6E75-D0E4-BE7748FEDFC1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7DC1365-8716-EBE8-C367-8361A3E4A872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9B1F8D1-CEB6-E05B-45E4-D1F4CB1B3073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86658A8-2AFC-F96C-A833-8286371C27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E737C00-799D-9814-9DB7-F6022D561BD1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01201F01-85ED-E146-B94A-B91694B34095}"/>
              </a:ext>
            </a:extLst>
          </p:cNvPr>
          <p:cNvSpPr/>
          <p:nvPr/>
        </p:nvSpPr>
        <p:spPr>
          <a:xfrm flipH="1" flipV="1">
            <a:off x="9448324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C7808FE-6D49-172B-3EE3-ED53AAE43A59}"/>
              </a:ext>
            </a:extLst>
          </p:cNvPr>
          <p:cNvSpPr txBox="1"/>
          <p:nvPr/>
        </p:nvSpPr>
        <p:spPr>
          <a:xfrm>
            <a:off x="1028700" y="1401532"/>
            <a:ext cx="9663303" cy="110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Asynchronous Availabilities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13ED1C0-6C79-843B-FC70-72C6F2815707}"/>
              </a:ext>
            </a:extLst>
          </p:cNvPr>
          <p:cNvSpPr txBox="1"/>
          <p:nvPr/>
        </p:nvSpPr>
        <p:spPr>
          <a:xfrm>
            <a:off x="1028700" y="3860454"/>
            <a:ext cx="9133284" cy="202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just">
              <a:lnSpc>
                <a:spcPts val="338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"/>
              </a:rPr>
              <a:t>What are Asynchronous Availabilities</a:t>
            </a:r>
          </a:p>
          <a:p>
            <a:pPr marL="342900" indent="-342900" algn="just">
              <a:lnSpc>
                <a:spcPts val="338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"/>
              </a:rPr>
              <a:t>Asynchronous Meeting Type must be activated in the Profile Preferences</a:t>
            </a:r>
          </a:p>
          <a:p>
            <a:pPr marL="342900" indent="-342900" algn="just">
              <a:lnSpc>
                <a:spcPts val="338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Arimo"/>
              </a:rPr>
              <a:t>Creating Asynchronous Availabilities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F0B6067-1F39-AE72-EF32-7B31E5D68562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17F0B9-B8C7-5F8C-D853-80EDFAFB3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602" y="-55907"/>
            <a:ext cx="7594738" cy="105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7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29ED2-A1CD-72A7-9087-1B42E38DD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F8DD0D6-EEE3-A969-52B9-996852280C2B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6BE9A9B-F51B-9FB1-C7F0-AFE5A9D80D79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2B2E9EA-9C58-F758-482F-A0EC14A65AC9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49B4EACF-C77E-2E6C-DDF7-18E377D5A7B1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8E499C04-5BA7-9834-0111-DF15FCB95303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89BC50F-29C3-529C-0D0F-F650DABF54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E0759DB-DD38-172D-0FD1-5446D8CDD89D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CD1E20A3-84EB-8C41-0382-9135605688D7}"/>
              </a:ext>
            </a:extLst>
          </p:cNvPr>
          <p:cNvSpPr/>
          <p:nvPr/>
        </p:nvSpPr>
        <p:spPr>
          <a:xfrm flipH="1" flipV="1">
            <a:off x="11305695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36820E5-0D1E-B5B5-9729-5EFCEA0EB0E8}"/>
              </a:ext>
            </a:extLst>
          </p:cNvPr>
          <p:cNvSpPr txBox="1"/>
          <p:nvPr/>
        </p:nvSpPr>
        <p:spPr>
          <a:xfrm>
            <a:off x="1828800" y="1699534"/>
            <a:ext cx="11277600" cy="110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Asynchronous Communications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E5C8F9F-CA3E-2582-3EE3-41FCE0C91E25}"/>
              </a:ext>
            </a:extLst>
          </p:cNvPr>
          <p:cNvSpPr txBox="1"/>
          <p:nvPr/>
        </p:nvSpPr>
        <p:spPr>
          <a:xfrm>
            <a:off x="453867" y="3814226"/>
            <a:ext cx="8690131" cy="449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Where to access and manage Asynchronous Appointments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Appointment Information and Messages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Student or Consultant can conclude the session at any time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Prevent Students from re-opening a concluded Asynchronous appointment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Students are provided the option of canceling a future Asynchronous Appointment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CE24CEE-21D2-AA43-CC34-DACC9113878D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D709C2-0645-2BF8-874E-1A1E755A6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400" y="2998790"/>
            <a:ext cx="8229600" cy="65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6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81C482-CF50-2C12-46C1-DBC94604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FCF86BB-63E4-1993-6459-3811E0B6CBD6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FC1895D-F4BC-79C2-73B6-A609B718D3B6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55257F-9570-D990-601B-C6313851C585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40ED4543-9D6C-9309-F151-A4281A80C526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D845CB4-C81F-C903-2DFC-37A08A18C6F6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0A141CD-B719-5F5B-745F-9AFBD563AFF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D5AC2E3-EC20-4930-876F-7E55E229E0E2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330D5F6B-3931-109A-42E9-980DBC2C3D74}"/>
              </a:ext>
            </a:extLst>
          </p:cNvPr>
          <p:cNvSpPr/>
          <p:nvPr/>
        </p:nvSpPr>
        <p:spPr>
          <a:xfrm flipH="1" flipV="1">
            <a:off x="9448324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F6E1C22-8A46-5A1C-77F8-607F5C96895C}"/>
              </a:ext>
            </a:extLst>
          </p:cNvPr>
          <p:cNvSpPr txBox="1"/>
          <p:nvPr/>
        </p:nvSpPr>
        <p:spPr>
          <a:xfrm>
            <a:off x="1012626" y="2131708"/>
            <a:ext cx="9944100" cy="110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Group Availabilities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7681C6D-A7E1-9D1A-DE2A-F16594C332AD}"/>
              </a:ext>
            </a:extLst>
          </p:cNvPr>
          <p:cNvSpPr txBox="1"/>
          <p:nvPr/>
        </p:nvSpPr>
        <p:spPr>
          <a:xfrm>
            <a:off x="1028700" y="3860454"/>
            <a:ext cx="9133284" cy="5201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Group Slot Restriction determines what subject students can book for compared to the first student’s selection.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Group Slot Skill Locks allow staff to define skills/accommodations in group availabilities that when booked will lock the availability to the chosen skill.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Group availabilities offering both in-person and online meeting types, can allow the first student who books the appointment to choose the session’s modality for everyone else.</a:t>
            </a:r>
          </a:p>
          <a:p>
            <a:pPr>
              <a:spcBef>
                <a:spcPts val="1200"/>
              </a:spcBef>
            </a:pPr>
            <a:endParaRPr lang="en-US" sz="2800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92FE386-5A78-9B2E-753B-732606D2BBF8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B85B85-6923-DC5D-20C4-2A69C79A2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1984" y="-65042"/>
            <a:ext cx="8278416" cy="105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DDAC0-42E8-986B-119E-75E57FECC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1ACE59F-00B7-689F-D240-D9BAFE5B6BB7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01F988-97A7-7826-CF0B-05ACBFC13FE9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D8F3036-B59B-C541-8453-D3EE81C055FA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20D50B35-2C1D-71B8-236C-5BCCB8BDA5D0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6F0E06D-4313-86BE-EC90-C7FA15076B34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7F04841-5AF2-FA0F-6AC1-52DC7D16462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21BC6CE-47B8-5B7D-121E-830E633BBDC7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09B0A58-6BDF-7856-DA64-4FA84470D038}"/>
              </a:ext>
            </a:extLst>
          </p:cNvPr>
          <p:cNvSpPr/>
          <p:nvPr/>
        </p:nvSpPr>
        <p:spPr>
          <a:xfrm flipH="1" flipV="1">
            <a:off x="11305699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EAD943D-8CDA-79E3-3441-F50414FA0723}"/>
              </a:ext>
            </a:extLst>
          </p:cNvPr>
          <p:cNvSpPr txBox="1"/>
          <p:nvPr/>
        </p:nvSpPr>
        <p:spPr>
          <a:xfrm>
            <a:off x="3241179" y="1996422"/>
            <a:ext cx="4708326" cy="11042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Group Roster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61D77B4-565D-1EB9-AC5A-FC4E96E4CDAD}"/>
              </a:ext>
            </a:extLst>
          </p:cNvPr>
          <p:cNvSpPr txBox="1"/>
          <p:nvPr/>
        </p:nvSpPr>
        <p:spPr>
          <a:xfrm>
            <a:off x="1028700" y="3860454"/>
            <a:ext cx="9133284" cy="347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Reserved for Group Availabilities only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Manage Group Appointments before and after the session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Lock Group Roster to reserve slots or limit appointments for focused attention.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Add notes to the Visit Records for Students who attended the appointment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962FB47-64E0-0F30-8026-FFD5F4FE23B4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44FB1C-785A-6133-E731-A45DBB91E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243" y="495300"/>
            <a:ext cx="870410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5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28ABAE-557F-5E2B-720C-E36045151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17E7DE3-B4DB-9D20-28B1-2808FF1CC285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873E3AD-34C8-A451-B2AB-D7AB2F216A97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A6C302-53C0-1D93-76DE-3C3E271BA8E4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657C967-15DB-9470-E5D5-BA1D394CAD9F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AD1E98EB-BD19-C32B-BD75-481117784079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7707355-EA9D-8116-FB4E-4744477407E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9ACAF73-361E-E00B-C737-0E9BEEAA96F1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1A212988-4296-EDEE-1F09-677F97F04C75}"/>
              </a:ext>
            </a:extLst>
          </p:cNvPr>
          <p:cNvSpPr/>
          <p:nvPr/>
        </p:nvSpPr>
        <p:spPr>
          <a:xfrm flipH="1" flipV="1">
            <a:off x="9476899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D7F94E37-E941-068E-26D0-3900937F76AC}"/>
              </a:ext>
            </a:extLst>
          </p:cNvPr>
          <p:cNvSpPr txBox="1"/>
          <p:nvPr/>
        </p:nvSpPr>
        <p:spPr>
          <a:xfrm>
            <a:off x="2104191" y="1933008"/>
            <a:ext cx="6982301" cy="11042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Group Appointment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D4CED35-DD34-A890-8FA9-4C52508D81DC}"/>
              </a:ext>
            </a:extLst>
          </p:cNvPr>
          <p:cNvSpPr txBox="1"/>
          <p:nvPr/>
        </p:nvSpPr>
        <p:spPr>
          <a:xfrm>
            <a:off x="1028700" y="3860454"/>
            <a:ext cx="9133284" cy="289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Schedule Appointments directly from the Group Roster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Log students in/out for there Visit from the Staff Schedule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Email students directly from the Group Roster. Emails can be sent to all students, based on appointment status, or to selected students.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AD36406-75D1-2636-5A06-B04C69176622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A8A39B-D63E-30A4-D9D7-6EE37664B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816" y="0"/>
            <a:ext cx="7764184" cy="9462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09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E12DDF-0725-3910-60AC-92ACDF17E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62090C-EE31-DF00-85C7-934EF7CAFE09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EBE25E4-0AA8-1893-740B-2705419BE97B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B1BE67F-9ADD-F955-7822-A4A5F0DC2102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EE4EBA3-9FE6-43B8-6732-3AD80BD5B0C6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75F4A390-4F01-6E0E-991B-365320854927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B0C8A57-A698-F6C3-E315-BA72C6638F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8A8C69B-733E-0DF2-FF46-228A1B4F5D51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1A1234F3-1499-384E-A656-B2243E678B88}"/>
              </a:ext>
            </a:extLst>
          </p:cNvPr>
          <p:cNvSpPr/>
          <p:nvPr/>
        </p:nvSpPr>
        <p:spPr>
          <a:xfrm flipH="1" flipV="1">
            <a:off x="11305699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35E3FB5-F417-A280-7077-4AB60E9C9A26}"/>
              </a:ext>
            </a:extLst>
          </p:cNvPr>
          <p:cNvSpPr txBox="1"/>
          <p:nvPr/>
        </p:nvSpPr>
        <p:spPr>
          <a:xfrm>
            <a:off x="1543050" y="913962"/>
            <a:ext cx="9944100" cy="1104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7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Group Roster “Add Multiple”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4118F8A-07F3-1E9A-DC59-7492D8732F78}"/>
              </a:ext>
            </a:extLst>
          </p:cNvPr>
          <p:cNvSpPr txBox="1"/>
          <p:nvPr/>
        </p:nvSpPr>
        <p:spPr>
          <a:xfrm>
            <a:off x="1948458" y="2967737"/>
            <a:ext cx="9133284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Add students to the Group Availability as a batch process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Search for Students Enrolled in specific courses.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Filter/Find Students based on the chosen ID field.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DB9E77A-7538-B27A-E7B6-00DA80EB744E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ED573A-036A-6026-DB46-43B47C7C2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5699" y="2480539"/>
            <a:ext cx="6982301" cy="69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3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353AB2-E014-0D01-546D-05BF222F3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01AC917-AAE8-1C8D-9B69-AAB6F9AA6FD0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0C4A189-7ECC-5F44-3514-BE9A6FA1C666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4401B22-5E34-4299-BDB6-14C3BCA32042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AC8A9BEE-FDB8-C537-9717-5F5963F8CA02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401627E7-0FB5-BF4E-2978-52AF0C957B79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C3FB529-8245-800C-F176-5AB4A66FA8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474A2E6-A914-D735-6B5F-E13061BFC9CA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9B5B877-CE67-EF7F-DE22-F3AB11027E42}"/>
              </a:ext>
            </a:extLst>
          </p:cNvPr>
          <p:cNvSpPr/>
          <p:nvPr/>
        </p:nvSpPr>
        <p:spPr>
          <a:xfrm flipH="1" flipV="1">
            <a:off x="11305699" y="-5963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728ACE7-6F96-DD24-F03B-5E1522BB7609}"/>
              </a:ext>
            </a:extLst>
          </p:cNvPr>
          <p:cNvSpPr txBox="1"/>
          <p:nvPr/>
        </p:nvSpPr>
        <p:spPr>
          <a:xfrm>
            <a:off x="3581400" y="2242502"/>
            <a:ext cx="6232326" cy="11042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TracCloud</a:t>
            </a:r>
            <a:r>
              <a:rPr lang="en-US" sz="48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 Features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2183F11E-0A38-8D11-9561-217C9151CD16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A39B07C-09E9-6E5B-D26B-A115E770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417" y="3695626"/>
            <a:ext cx="3204515" cy="88182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SurveyTrac</a:t>
            </a:r>
            <a:endParaRPr lang="en-US" sz="3600" b="1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3B99FBB-F5A3-36CC-41D7-A5C71BBF2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975" y="4722115"/>
            <a:ext cx="5105400" cy="4525963"/>
          </a:xfrm>
        </p:spPr>
        <p:txBody>
          <a:bodyPr/>
          <a:lstStyle/>
          <a:p>
            <a:pPr marL="457200" indent="-457200">
              <a:spcBef>
                <a:spcPts val="1200"/>
              </a:spcBef>
            </a:pPr>
            <a:r>
              <a:rPr lang="en-US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Provides the option to send a Survey/Quiz to student directly from the Group Roster</a:t>
            </a:r>
          </a:p>
          <a:p>
            <a:pPr marL="457200" indent="-457200">
              <a:spcBef>
                <a:spcPts val="1200"/>
              </a:spcBef>
            </a:pPr>
            <a:r>
              <a:rPr lang="en-US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Based on </a:t>
            </a:r>
            <a:r>
              <a:rPr lang="en-US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SurveyTrac</a:t>
            </a:r>
            <a:r>
              <a:rPr lang="en-US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and Scheduling Access in Group Permissions.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F2A8B32-50DE-7B8D-6B21-503A14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7480" y="4722115"/>
            <a:ext cx="5730566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Adds option to send SMS to students from the Group Roster.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Students must opt in to receive SMS Alerts, and have a cell phone number listed on their Student record.</a:t>
            </a:r>
          </a:p>
        </p:txBody>
      </p:sp>
      <p:sp>
        <p:nvSpPr>
          <p:cNvPr id="20" name="Title 12">
            <a:extLst>
              <a:ext uri="{FF2B5EF4-FFF2-40B4-BE49-F238E27FC236}">
                <a16:creationId xmlns:a16="http://schemas.microsoft.com/office/drawing/2014/main" id="{F14877F6-F4F9-65A1-9759-051A937F6049}"/>
              </a:ext>
            </a:extLst>
          </p:cNvPr>
          <p:cNvSpPr txBox="1">
            <a:spLocks/>
          </p:cNvSpPr>
          <p:nvPr/>
        </p:nvSpPr>
        <p:spPr>
          <a:xfrm>
            <a:off x="7541740" y="3695626"/>
            <a:ext cx="3204515" cy="88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TextAlerts</a:t>
            </a:r>
            <a:endParaRPr lang="en-US" sz="3600" b="1" dirty="0"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8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Custom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Arimo Bold</vt:lpstr>
      <vt:lpstr>Arial</vt:lpstr>
      <vt:lpstr>Calibri</vt:lpstr>
      <vt:lpstr>Arimo</vt:lpstr>
      <vt:lpstr>Montaser Arabic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SurveyTrac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TracCloud PowerPoint Slides</dc:title>
  <dc:creator>Erick S. Martinez</dc:creator>
  <cp:lastModifiedBy>Erick S. Martinez</cp:lastModifiedBy>
  <cp:revision>8</cp:revision>
  <dcterms:created xsi:type="dcterms:W3CDTF">2006-08-16T00:00:00Z</dcterms:created>
  <dcterms:modified xsi:type="dcterms:W3CDTF">2026-03-09T20:49:50Z</dcterms:modified>
  <dc:identifier>DAG79t2QV08</dc:identifier>
</cp:coreProperties>
</file>