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7" r:id="rId2"/>
    <p:sldId id="267" r:id="rId3"/>
    <p:sldId id="268" r:id="rId4"/>
    <p:sldId id="270" r:id="rId5"/>
    <p:sldId id="269" r:id="rId6"/>
    <p:sldId id="272" r:id="rId7"/>
    <p:sldId id="273" r:id="rId8"/>
    <p:sldId id="271" r:id="rId9"/>
    <p:sldId id="275"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581" autoAdjust="0"/>
  </p:normalViewPr>
  <p:slideViewPr>
    <p:cSldViewPr snapToGrid="0">
      <p:cViewPr varScale="1">
        <p:scale>
          <a:sx n="79" d="100"/>
          <a:sy n="79" d="100"/>
        </p:scale>
        <p:origin x="1555" y="67"/>
      </p:cViewPr>
      <p:guideLst>
        <p:guide pos="288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3/28/2022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3/28/2022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609F2AAA-5D8A-4D3D-8B4D-A045EAC7F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
        <p:nvSpPr>
          <p:cNvPr id="5" name="Date Placeholder 4"/>
          <p:cNvSpPr>
            <a:spLocks noGrp="1"/>
          </p:cNvSpPr>
          <p:nvPr>
            <p:ph type="dt" sz="half" idx="10"/>
          </p:nvPr>
        </p:nvSpPr>
        <p:spPr/>
        <p:txBody>
          <a:bodyPr/>
          <a:lstStyle/>
          <a:p>
            <a:fld id="{601E0B12-F9DE-47EF-A076-CF602073F1B2}" type="datetime1">
              <a:rPr lang="en-US" smtClean="0"/>
              <a:pPr/>
              <a:t>3/28/2022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14" name="Picture 13" descr="Text&#10;&#10;Description automatically generated">
            <a:extLst>
              <a:ext uri="{FF2B5EF4-FFF2-40B4-BE49-F238E27FC236}">
                <a16:creationId xmlns:a16="http://schemas.microsoft.com/office/drawing/2014/main" id="{51D57EED-57A5-4DBC-89D0-A420DCAFD53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3/28/2022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3/28/2022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3/28/2022</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3/28/2022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2022 Annual Redrock Conference</a:t>
            </a:r>
          </a:p>
        </p:txBody>
      </p:sp>
      <p:pic>
        <p:nvPicPr>
          <p:cNvPr id="11" name="Picture 10" descr="Text&#10;&#10;Description automatically generated">
            <a:extLst>
              <a:ext uri="{FF2B5EF4-FFF2-40B4-BE49-F238E27FC236}">
                <a16:creationId xmlns:a16="http://schemas.microsoft.com/office/drawing/2014/main" id="{FCFB8938-2241-4569-8291-631FFA9E879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3/28/2022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3/28/2022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3/28/2022</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3/28/2022</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3/28/2022</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50F0E072-D666-4E14-808F-835AC581E6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3/28/2022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14" name="Picture 13" descr="Text&#10;&#10;Description automatically generated">
            <a:extLst>
              <a:ext uri="{FF2B5EF4-FFF2-40B4-BE49-F238E27FC236}">
                <a16:creationId xmlns:a16="http://schemas.microsoft.com/office/drawing/2014/main" id="{F7E7DC5E-A4FC-4413-BF35-9C5DFEC8F2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2022 Annual Redrock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3/28/2022</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10" name="Picture 9" descr="Text&#10;&#10;Description automatically generated">
            <a:extLst>
              <a:ext uri="{FF2B5EF4-FFF2-40B4-BE49-F238E27FC236}">
                <a16:creationId xmlns:a16="http://schemas.microsoft.com/office/drawing/2014/main" id="{C3E64982-22F2-46B9-8578-EBA7D1F32FC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2061095"/>
            <a:ext cx="7543800" cy="1494905"/>
          </a:xfrm>
        </p:spPr>
        <p:txBody>
          <a:bodyPr/>
          <a:lstStyle/>
          <a:p>
            <a:r>
              <a:rPr lang="en-US" dirty="0"/>
              <a:t>Global Settings</a:t>
            </a:r>
          </a:p>
        </p:txBody>
      </p:sp>
      <p:sp>
        <p:nvSpPr>
          <p:cNvPr id="3" name="Subtitle 2"/>
          <p:cNvSpPr>
            <a:spLocks noGrp="1"/>
          </p:cNvSpPr>
          <p:nvPr>
            <p:ph type="subTitle" idx="1"/>
          </p:nvPr>
        </p:nvSpPr>
        <p:spPr/>
        <p:txBody>
          <a:bodyPr/>
          <a:lstStyle/>
          <a:p>
            <a:r>
              <a:rPr lang="en-US" dirty="0">
                <a:solidFill>
                  <a:schemeClr val="accent1">
                    <a:lumMod val="75000"/>
                  </a:schemeClr>
                </a:solidFill>
              </a:rPr>
              <a:t>Iliana Visser</a:t>
            </a:r>
          </a:p>
        </p:txBody>
      </p:sp>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16D4A-898C-4BA0-876B-30F390AE8EE8}"/>
              </a:ext>
            </a:extLst>
          </p:cNvPr>
          <p:cNvSpPr>
            <a:spLocks noGrp="1"/>
          </p:cNvSpPr>
          <p:nvPr>
            <p:ph type="title"/>
          </p:nvPr>
        </p:nvSpPr>
        <p:spPr>
          <a:xfrm>
            <a:off x="971550" y="546100"/>
            <a:ext cx="7200900" cy="977900"/>
          </a:xfrm>
        </p:spPr>
        <p:txBody>
          <a:bodyPr anchor="b">
            <a:normAutofit/>
          </a:bodyPr>
          <a:lstStyle/>
          <a:p>
            <a:r>
              <a:rPr lang="en-US" dirty="0"/>
              <a:t>Announcements</a:t>
            </a:r>
          </a:p>
        </p:txBody>
      </p:sp>
      <p:sp>
        <p:nvSpPr>
          <p:cNvPr id="9" name="Content Placeholder 2">
            <a:extLst>
              <a:ext uri="{FF2B5EF4-FFF2-40B4-BE49-F238E27FC236}">
                <a16:creationId xmlns:a16="http://schemas.microsoft.com/office/drawing/2014/main" id="{06B29576-BDE8-B81C-C36B-3658F03581BC}"/>
              </a:ext>
            </a:extLst>
          </p:cNvPr>
          <p:cNvSpPr>
            <a:spLocks noGrp="1"/>
          </p:cNvSpPr>
          <p:nvPr>
            <p:ph idx="1"/>
          </p:nvPr>
        </p:nvSpPr>
        <p:spPr>
          <a:xfrm>
            <a:off x="971550" y="1828800"/>
            <a:ext cx="7200900" cy="2161309"/>
          </a:xfrm>
        </p:spPr>
        <p:txBody>
          <a:bodyPr/>
          <a:lstStyle/>
          <a:p>
            <a:pPr marL="45719" indent="0">
              <a:buNone/>
            </a:pPr>
            <a:r>
              <a:rPr lang="en-US" dirty="0"/>
              <a:t>Announcements are messages that can be displayed to different users on the dashboard of the Trac System. These messages can be set to only display during a specified date range, and can be formatted in several different ways to better support your campus.</a:t>
            </a:r>
          </a:p>
        </p:txBody>
      </p:sp>
      <p:pic>
        <p:nvPicPr>
          <p:cNvPr id="7" name="Picture 6">
            <a:extLst>
              <a:ext uri="{FF2B5EF4-FFF2-40B4-BE49-F238E27FC236}">
                <a16:creationId xmlns:a16="http://schemas.microsoft.com/office/drawing/2014/main" id="{00DF707B-8622-4CBB-814E-050EAA9F3092}"/>
              </a:ext>
            </a:extLst>
          </p:cNvPr>
          <p:cNvPicPr>
            <a:picLocks noChangeAspect="1"/>
          </p:cNvPicPr>
          <p:nvPr/>
        </p:nvPicPr>
        <p:blipFill>
          <a:blip r:embed="rId2"/>
          <a:stretch>
            <a:fillRect/>
          </a:stretch>
        </p:blipFill>
        <p:spPr>
          <a:xfrm>
            <a:off x="1086073" y="3429000"/>
            <a:ext cx="6971854" cy="2792026"/>
          </a:xfrm>
          <a:prstGeom prst="rect">
            <a:avLst/>
          </a:prstGeom>
        </p:spPr>
      </p:pic>
    </p:spTree>
    <p:extLst>
      <p:ext uri="{BB962C8B-B14F-4D97-AF65-F5344CB8AC3E}">
        <p14:creationId xmlns:p14="http://schemas.microsoft.com/office/powerpoint/2010/main" val="90881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46100"/>
            <a:ext cx="7200900" cy="977900"/>
          </a:xfrm>
        </p:spPr>
        <p:txBody>
          <a:bodyPr anchor="b">
            <a:normAutofit/>
          </a:bodyPr>
          <a:lstStyle/>
          <a:p>
            <a:r>
              <a:rPr lang="en-US" dirty="0"/>
              <a:t> Search Availability Options</a:t>
            </a:r>
          </a:p>
        </p:txBody>
      </p:sp>
      <p:pic>
        <p:nvPicPr>
          <p:cNvPr id="6" name="Picture 5" descr="Graphical user interface, text, application, email&#10;&#10;Description automatically generated">
            <a:extLst>
              <a:ext uri="{FF2B5EF4-FFF2-40B4-BE49-F238E27FC236}">
                <a16:creationId xmlns:a16="http://schemas.microsoft.com/office/drawing/2014/main" id="{B3517014-607B-45B4-A01F-19E1DE2C8D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456" y="3282362"/>
            <a:ext cx="4207693" cy="3029538"/>
          </a:xfrm>
          <a:prstGeom prst="rect">
            <a:avLst/>
          </a:prstGeom>
          <a:noFill/>
        </p:spPr>
      </p:pic>
      <p:sp>
        <p:nvSpPr>
          <p:cNvPr id="3" name="Content Placeholder 2"/>
          <p:cNvSpPr>
            <a:spLocks noGrp="1"/>
          </p:cNvSpPr>
          <p:nvPr>
            <p:ph sz="half" idx="2"/>
          </p:nvPr>
        </p:nvSpPr>
        <p:spPr>
          <a:xfrm>
            <a:off x="4629149" y="1825628"/>
            <a:ext cx="3543300" cy="4117975"/>
          </a:xfrm>
        </p:spPr>
        <p:txBody>
          <a:bodyPr>
            <a:normAutofit fontScale="92500"/>
          </a:bodyPr>
          <a:lstStyle/>
          <a:p>
            <a:pPr marL="45719" indent="0">
              <a:buNone/>
            </a:pPr>
            <a:r>
              <a:rPr lang="en-US" dirty="0"/>
              <a:t>These preferences allow you to modify the behavior of the Search Availability widget on the dashboard. There are 3 sets of settings, as you can have up to 3 Search Availability widgets at once. For example, if you had an AdvisorTrac and a TutorTrac profile in the same instance, you may want reason to be a required search criteria for Advising, but only require Subject for Tutoring. These options allow you to offer a separate widget for each profile. </a:t>
            </a:r>
          </a:p>
        </p:txBody>
      </p:sp>
      <p:pic>
        <p:nvPicPr>
          <p:cNvPr id="8" name="Picture 7">
            <a:extLst>
              <a:ext uri="{FF2B5EF4-FFF2-40B4-BE49-F238E27FC236}">
                <a16:creationId xmlns:a16="http://schemas.microsoft.com/office/drawing/2014/main" id="{C48188B5-23B8-4921-AEBD-7D2EADC77FEE}"/>
              </a:ext>
            </a:extLst>
          </p:cNvPr>
          <p:cNvPicPr>
            <a:picLocks noChangeAspect="1"/>
          </p:cNvPicPr>
          <p:nvPr/>
        </p:nvPicPr>
        <p:blipFill>
          <a:blip r:embed="rId3"/>
          <a:stretch>
            <a:fillRect/>
          </a:stretch>
        </p:blipFill>
        <p:spPr>
          <a:xfrm>
            <a:off x="421456" y="1668881"/>
            <a:ext cx="3696249" cy="1468599"/>
          </a:xfrm>
          <a:prstGeom prst="rect">
            <a:avLst/>
          </a:prstGeom>
        </p:spPr>
      </p:pic>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Custom Fields</a:t>
            </a:r>
          </a:p>
        </p:txBody>
      </p:sp>
      <p:sp>
        <p:nvSpPr>
          <p:cNvPr id="5" name="Content Placeholder 4">
            <a:extLst>
              <a:ext uri="{FF2B5EF4-FFF2-40B4-BE49-F238E27FC236}">
                <a16:creationId xmlns:a16="http://schemas.microsoft.com/office/drawing/2014/main" id="{7C2329D3-FC3A-44B7-B038-51946C7A863B}"/>
              </a:ext>
            </a:extLst>
          </p:cNvPr>
          <p:cNvSpPr>
            <a:spLocks noGrp="1"/>
          </p:cNvSpPr>
          <p:nvPr>
            <p:ph idx="1"/>
          </p:nvPr>
        </p:nvSpPr>
        <p:spPr>
          <a:xfrm>
            <a:off x="971550" y="1828800"/>
            <a:ext cx="7200900" cy="1944453"/>
          </a:xfrm>
        </p:spPr>
        <p:txBody>
          <a:bodyPr>
            <a:normAutofit lnSpcReduction="10000"/>
          </a:bodyPr>
          <a:lstStyle/>
          <a:p>
            <a:pPr marL="45719" indent="0">
              <a:buNone/>
            </a:pPr>
            <a:r>
              <a:rPr lang="en-US" dirty="0"/>
              <a:t>Custom fields can be configured throughout TracCloud to store additional data that your campus may require. These custom fields can be displayed in student profiles, appointments, visits, faculty, registrations, and more.</a:t>
            </a:r>
            <a:br>
              <a:rPr lang="en-US" dirty="0"/>
            </a:br>
            <a:br>
              <a:rPr lang="en-US" dirty="0"/>
            </a:br>
            <a:r>
              <a:rPr lang="en-US" dirty="0"/>
              <a:t>This data can also be imported from your Student Information System and reported on just like the rest of the standard fields. </a:t>
            </a:r>
          </a:p>
        </p:txBody>
      </p:sp>
      <p:pic>
        <p:nvPicPr>
          <p:cNvPr id="8" name="Picture 7" descr="A picture containing table&#10;&#10;Description automatically generated">
            <a:extLst>
              <a:ext uri="{FF2B5EF4-FFF2-40B4-BE49-F238E27FC236}">
                <a16:creationId xmlns:a16="http://schemas.microsoft.com/office/drawing/2014/main" id="{EA77FB9F-A9C9-4A3C-A853-D5738DA468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3342" y="3773253"/>
            <a:ext cx="5332576" cy="2538647"/>
          </a:xfrm>
          <a:prstGeom prst="rect">
            <a:avLst/>
          </a:prstGeom>
        </p:spPr>
      </p:pic>
    </p:spTree>
    <p:extLst>
      <p:ext uri="{BB962C8B-B14F-4D97-AF65-F5344CB8AC3E}">
        <p14:creationId xmlns:p14="http://schemas.microsoft.com/office/powerpoint/2010/main" val="57992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Student Lists&amp; Watch Lists</a:t>
            </a:r>
          </a:p>
        </p:txBody>
      </p:sp>
      <p:sp>
        <p:nvSpPr>
          <p:cNvPr id="3" name="Content Placeholder 2"/>
          <p:cNvSpPr>
            <a:spLocks noGrp="1"/>
          </p:cNvSpPr>
          <p:nvPr>
            <p:ph sz="half" idx="1"/>
          </p:nvPr>
        </p:nvSpPr>
        <p:spPr>
          <a:xfrm>
            <a:off x="508000" y="1825629"/>
            <a:ext cx="8081818" cy="2035172"/>
          </a:xfrm>
        </p:spPr>
        <p:txBody>
          <a:bodyPr>
            <a:normAutofit fontScale="92500" lnSpcReduction="20000"/>
          </a:bodyPr>
          <a:lstStyle/>
          <a:p>
            <a:pPr marL="45719" indent="0">
              <a:buNone/>
            </a:pPr>
            <a:r>
              <a:rPr lang="en-US" dirty="0"/>
              <a:t>Custom can be used for a variety of reasons, from simply pulling up a set of students, running reports, or even limiting a permission group’s access to only a certain population of students. If you want to make a student stand out on the Log Listing or Student Listing, assigning them to a Watch List is a great way to accomplish this.</a:t>
            </a:r>
          </a:p>
          <a:p>
            <a:pPr marL="45719" indent="0">
              <a:buNone/>
            </a:pPr>
            <a:r>
              <a:rPr lang="en-US" dirty="0"/>
              <a:t>A Watch List can then be created for one of your existing Custom Lists, which will display a colored indicator for the individual students who have been assigned to the list.</a:t>
            </a:r>
          </a:p>
        </p:txBody>
      </p:sp>
      <p:pic>
        <p:nvPicPr>
          <p:cNvPr id="13" name="Picture 12">
            <a:extLst>
              <a:ext uri="{FF2B5EF4-FFF2-40B4-BE49-F238E27FC236}">
                <a16:creationId xmlns:a16="http://schemas.microsoft.com/office/drawing/2014/main" id="{BADD4925-EDB9-4A13-B3CE-8AB32D2ACFD4}"/>
              </a:ext>
            </a:extLst>
          </p:cNvPr>
          <p:cNvPicPr>
            <a:picLocks noChangeAspect="1"/>
          </p:cNvPicPr>
          <p:nvPr/>
        </p:nvPicPr>
        <p:blipFill>
          <a:blip r:embed="rId2"/>
          <a:stretch>
            <a:fillRect/>
          </a:stretch>
        </p:blipFill>
        <p:spPr>
          <a:xfrm>
            <a:off x="393412" y="4190034"/>
            <a:ext cx="8357175" cy="2121866"/>
          </a:xfrm>
          <a:prstGeom prst="rect">
            <a:avLst/>
          </a:prstGeom>
        </p:spPr>
      </p:pic>
    </p:spTree>
    <p:extLst>
      <p:ext uri="{BB962C8B-B14F-4D97-AF65-F5344CB8AC3E}">
        <p14:creationId xmlns:p14="http://schemas.microsoft.com/office/powerpoint/2010/main" val="1181435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Document Types</a:t>
            </a:r>
          </a:p>
        </p:txBody>
      </p:sp>
      <p:sp>
        <p:nvSpPr>
          <p:cNvPr id="3" name="Content Placeholder 2"/>
          <p:cNvSpPr>
            <a:spLocks noGrp="1"/>
          </p:cNvSpPr>
          <p:nvPr>
            <p:ph sz="half" idx="1"/>
          </p:nvPr>
        </p:nvSpPr>
        <p:spPr>
          <a:xfrm>
            <a:off x="1137788" y="2008478"/>
            <a:ext cx="6868423" cy="2321498"/>
          </a:xfrm>
        </p:spPr>
        <p:txBody>
          <a:bodyPr>
            <a:normAutofit/>
          </a:bodyPr>
          <a:lstStyle/>
          <a:p>
            <a:pPr marL="45719" indent="0">
              <a:buNone/>
            </a:pPr>
            <a:r>
              <a:rPr lang="en-US" dirty="0"/>
              <a:t>Documents can be uploaded directly to student profiles or to individual appointments, allowing students to share worksheets or assignments they need assistance with. These documents are assigned Types, these Types allow you to designate levels of access to different groups, based on what should or shouldn’t be visible to certain staff (or students themselves).</a:t>
            </a:r>
          </a:p>
        </p:txBody>
      </p:sp>
      <p:pic>
        <p:nvPicPr>
          <p:cNvPr id="9" name="Picture 8">
            <a:extLst>
              <a:ext uri="{FF2B5EF4-FFF2-40B4-BE49-F238E27FC236}">
                <a16:creationId xmlns:a16="http://schemas.microsoft.com/office/drawing/2014/main" id="{A0663809-1B97-4D71-AA68-43E8F3C23F37}"/>
              </a:ext>
            </a:extLst>
          </p:cNvPr>
          <p:cNvPicPr>
            <a:picLocks noChangeAspect="1"/>
          </p:cNvPicPr>
          <p:nvPr/>
        </p:nvPicPr>
        <p:blipFill>
          <a:blip r:embed="rId2"/>
          <a:stretch>
            <a:fillRect/>
          </a:stretch>
        </p:blipFill>
        <p:spPr>
          <a:xfrm>
            <a:off x="1194923" y="4604623"/>
            <a:ext cx="7185144" cy="1628770"/>
          </a:xfrm>
          <a:prstGeom prst="rect">
            <a:avLst/>
          </a:prstGeom>
        </p:spPr>
      </p:pic>
    </p:spTree>
    <p:extLst>
      <p:ext uri="{BB962C8B-B14F-4D97-AF65-F5344CB8AC3E}">
        <p14:creationId xmlns:p14="http://schemas.microsoft.com/office/powerpoint/2010/main" val="2557302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Task Types</a:t>
            </a:r>
          </a:p>
        </p:txBody>
      </p:sp>
      <p:sp>
        <p:nvSpPr>
          <p:cNvPr id="4" name="Content Placeholder 3"/>
          <p:cNvSpPr>
            <a:spLocks noGrp="1"/>
          </p:cNvSpPr>
          <p:nvPr>
            <p:ph sz="half" idx="2"/>
          </p:nvPr>
        </p:nvSpPr>
        <p:spPr>
          <a:xfrm>
            <a:off x="971549" y="1828801"/>
            <a:ext cx="6888595" cy="1874982"/>
          </a:xfrm>
        </p:spPr>
        <p:txBody>
          <a:bodyPr/>
          <a:lstStyle/>
          <a:p>
            <a:pPr marL="45719" indent="0">
              <a:buNone/>
            </a:pPr>
            <a:r>
              <a:rPr lang="en-US" dirty="0"/>
              <a:t>Tasks can be created for students, displaying as a notification letting students know of something they need to complete. These tasks are assigned types, which are then assigned to permission groups to determine which staff members can create what tasks.</a:t>
            </a:r>
          </a:p>
        </p:txBody>
      </p:sp>
      <p:pic>
        <p:nvPicPr>
          <p:cNvPr id="9" name="Picture 8">
            <a:extLst>
              <a:ext uri="{FF2B5EF4-FFF2-40B4-BE49-F238E27FC236}">
                <a16:creationId xmlns:a16="http://schemas.microsoft.com/office/drawing/2014/main" id="{269928B7-00A3-4224-80BD-CA7DC5F39A5A}"/>
              </a:ext>
            </a:extLst>
          </p:cNvPr>
          <p:cNvPicPr>
            <a:picLocks noChangeAspect="1"/>
          </p:cNvPicPr>
          <p:nvPr/>
        </p:nvPicPr>
        <p:blipFill>
          <a:blip r:embed="rId2"/>
          <a:stretch>
            <a:fillRect/>
          </a:stretch>
        </p:blipFill>
        <p:spPr>
          <a:xfrm>
            <a:off x="375851" y="3703783"/>
            <a:ext cx="7934036" cy="2251396"/>
          </a:xfrm>
          <a:prstGeom prst="rect">
            <a:avLst/>
          </a:prstGeom>
        </p:spPr>
      </p:pic>
    </p:spTree>
    <p:extLst>
      <p:ext uri="{BB962C8B-B14F-4D97-AF65-F5344CB8AC3E}">
        <p14:creationId xmlns:p14="http://schemas.microsoft.com/office/powerpoint/2010/main" val="114670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47700"/>
            <a:ext cx="7200900" cy="977900"/>
          </a:xfrm>
        </p:spPr>
        <p:txBody>
          <a:bodyPr anchor="b">
            <a:normAutofit/>
          </a:bodyPr>
          <a:lstStyle/>
          <a:p>
            <a:r>
              <a:rPr lang="en-US" dirty="0"/>
              <a:t> Special Needs, Skills, and Accommodations</a:t>
            </a:r>
          </a:p>
        </p:txBody>
      </p:sp>
      <p:sp>
        <p:nvSpPr>
          <p:cNvPr id="9" name="Content Placeholder 2">
            <a:extLst>
              <a:ext uri="{FF2B5EF4-FFF2-40B4-BE49-F238E27FC236}">
                <a16:creationId xmlns:a16="http://schemas.microsoft.com/office/drawing/2014/main" id="{F0012878-5384-51EA-05DC-DD7267171261}"/>
              </a:ext>
            </a:extLst>
          </p:cNvPr>
          <p:cNvSpPr>
            <a:spLocks noGrp="1"/>
          </p:cNvSpPr>
          <p:nvPr>
            <p:ph idx="1"/>
          </p:nvPr>
        </p:nvSpPr>
        <p:spPr>
          <a:xfrm>
            <a:off x="971550" y="1828800"/>
            <a:ext cx="7200900" cy="4114800"/>
          </a:xfrm>
        </p:spPr>
        <p:txBody>
          <a:bodyPr/>
          <a:lstStyle/>
          <a:p>
            <a:pPr marL="45719" indent="0">
              <a:buNone/>
            </a:pPr>
            <a:r>
              <a:rPr lang="en-US" dirty="0"/>
              <a:t>Special Needs / Skills / Accommodations are used to refine search availability. Special needs may be tagged to either consultants or availabilities. Those linked consultant availabilities are found when searching for those accommodations or needs.</a:t>
            </a:r>
            <a:br>
              <a:rPr lang="en-US" dirty="0"/>
            </a:br>
            <a:br>
              <a:rPr lang="en-US" dirty="0"/>
            </a:br>
            <a:r>
              <a:rPr lang="en-US" dirty="0"/>
              <a:t>As an example, let’s say a student wants to book an appointment, but requires either a tutor familiar with sign language or a translator to be present. We can setup an ASL accommodation choice, assign either the availability itself or the consultant’s profile to ASL, that way the student performing the search will only see relevant availabilities in their results.</a:t>
            </a:r>
          </a:p>
        </p:txBody>
      </p:sp>
    </p:spTree>
    <p:extLst>
      <p:ext uri="{BB962C8B-B14F-4D97-AF65-F5344CB8AC3E}">
        <p14:creationId xmlns:p14="http://schemas.microsoft.com/office/powerpoint/2010/main" val="194004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46100"/>
            <a:ext cx="7200900" cy="977900"/>
          </a:xfrm>
        </p:spPr>
        <p:txBody>
          <a:bodyPr anchor="b">
            <a:normAutofit/>
          </a:bodyPr>
          <a:lstStyle/>
          <a:p>
            <a:r>
              <a:rPr lang="en-US" dirty="0"/>
              <a:t>Student and Staff Confirm Bio</a:t>
            </a:r>
          </a:p>
        </p:txBody>
      </p:sp>
      <p:sp>
        <p:nvSpPr>
          <p:cNvPr id="10" name="Content Placeholder 2">
            <a:extLst>
              <a:ext uri="{FF2B5EF4-FFF2-40B4-BE49-F238E27FC236}">
                <a16:creationId xmlns:a16="http://schemas.microsoft.com/office/drawing/2014/main" id="{67676E09-E36E-9266-8012-248A2103D2E5}"/>
              </a:ext>
            </a:extLst>
          </p:cNvPr>
          <p:cNvSpPr>
            <a:spLocks noGrp="1"/>
          </p:cNvSpPr>
          <p:nvPr>
            <p:ph sz="half" idx="1"/>
          </p:nvPr>
        </p:nvSpPr>
        <p:spPr>
          <a:xfrm>
            <a:off x="971550" y="1825628"/>
            <a:ext cx="3543300" cy="4117975"/>
          </a:xfrm>
        </p:spPr>
        <p:txBody>
          <a:bodyPr>
            <a:normAutofit/>
          </a:bodyPr>
          <a:lstStyle/>
          <a:p>
            <a:pPr marL="45719" indent="0">
              <a:buNone/>
            </a:pPr>
            <a:r>
              <a:rPr lang="en-US" dirty="0"/>
              <a:t>Confirm Bio allows students and staff to update their own information, either by following a URL sent to their email address after a KIOSK login, or within a prompt displayed in their browser after signing in. </a:t>
            </a:r>
          </a:p>
          <a:p>
            <a:pPr marL="45719" indent="0">
              <a:buNone/>
            </a:pPr>
            <a:r>
              <a:rPr lang="en-US" dirty="0"/>
              <a:t>Students and staff can also manually edit their bio at any time via a widget on their dashboard.</a:t>
            </a:r>
          </a:p>
        </p:txBody>
      </p:sp>
      <p:pic>
        <p:nvPicPr>
          <p:cNvPr id="9" name="Picture 8">
            <a:extLst>
              <a:ext uri="{FF2B5EF4-FFF2-40B4-BE49-F238E27FC236}">
                <a16:creationId xmlns:a16="http://schemas.microsoft.com/office/drawing/2014/main" id="{C2B2612C-0CB8-432C-BC21-3C03FADA9BA7}"/>
              </a:ext>
            </a:extLst>
          </p:cNvPr>
          <p:cNvPicPr>
            <a:picLocks noChangeAspect="1"/>
          </p:cNvPicPr>
          <p:nvPr/>
        </p:nvPicPr>
        <p:blipFill>
          <a:blip r:embed="rId2"/>
          <a:stretch>
            <a:fillRect/>
          </a:stretch>
        </p:blipFill>
        <p:spPr>
          <a:xfrm>
            <a:off x="4629149" y="2060756"/>
            <a:ext cx="3543300" cy="3647719"/>
          </a:xfrm>
          <a:prstGeom prst="rect">
            <a:avLst/>
          </a:prstGeom>
          <a:noFill/>
        </p:spPr>
      </p:pic>
    </p:spTree>
    <p:extLst>
      <p:ext uri="{BB962C8B-B14F-4D97-AF65-F5344CB8AC3E}">
        <p14:creationId xmlns:p14="http://schemas.microsoft.com/office/powerpoint/2010/main" val="396317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46100"/>
            <a:ext cx="7200900" cy="977900"/>
          </a:xfrm>
        </p:spPr>
        <p:txBody>
          <a:bodyPr vert="horz" lIns="91440" tIns="45720" rIns="91440" bIns="45720" rtlCol="0" anchor="b">
            <a:normAutofit/>
          </a:bodyPr>
          <a:lstStyle/>
          <a:p>
            <a:r>
              <a:rPr lang="en-US" b="1" kern="1200" cap="all" baseline="0">
                <a:effectLst>
                  <a:outerShdw blurRad="38100" dist="25400" dir="18900000" algn="bl" rotWithShape="0">
                    <a:schemeClr val="bg1">
                      <a:alpha val="80000"/>
                    </a:schemeClr>
                  </a:outerShdw>
                </a:effectLst>
                <a:latin typeface="+mj-lt"/>
                <a:ea typeface="+mj-ea"/>
                <a:cs typeface="+mj-cs"/>
              </a:rPr>
              <a:t>Favorite Reports Management</a:t>
            </a:r>
          </a:p>
        </p:txBody>
      </p:sp>
      <p:sp>
        <p:nvSpPr>
          <p:cNvPr id="8" name="TextBox 7">
            <a:extLst>
              <a:ext uri="{FF2B5EF4-FFF2-40B4-BE49-F238E27FC236}">
                <a16:creationId xmlns:a16="http://schemas.microsoft.com/office/drawing/2014/main" id="{9864BD8F-F5E9-4D89-9846-DCDBADE994FD}"/>
              </a:ext>
            </a:extLst>
          </p:cNvPr>
          <p:cNvSpPr txBox="1"/>
          <p:nvPr/>
        </p:nvSpPr>
        <p:spPr>
          <a:xfrm>
            <a:off x="895927" y="1825629"/>
            <a:ext cx="7407563" cy="2047531"/>
          </a:xfrm>
          <a:prstGeom prst="rect">
            <a:avLst/>
          </a:prstGeom>
        </p:spPr>
        <p:txBody>
          <a:bodyPr vert="horz" lIns="91440" tIns="45720" rIns="91440" bIns="45720" rtlCol="0">
            <a:normAutofit/>
          </a:bodyPr>
          <a:lstStyle/>
          <a:p>
            <a:pPr defTabSz="914377">
              <a:lnSpc>
                <a:spcPct val="90000"/>
              </a:lnSpc>
              <a:spcAft>
                <a:spcPts val="600"/>
              </a:spcAft>
              <a:buClr>
                <a:schemeClr val="accent1"/>
              </a:buClr>
            </a:pPr>
            <a:r>
              <a:rPr lang="en-US" sz="1600" dirty="0"/>
              <a:t>This utility allows you to manage and reassign Group Favorite reports. As an example, let's say a staff member who is no longer with your campus had a useful Group Favorite report. This allows you to reassign that report to a different user (or yourself) for further usage/modifications.</a:t>
            </a:r>
          </a:p>
          <a:p>
            <a:pPr defTabSz="914377">
              <a:lnSpc>
                <a:spcPct val="90000"/>
              </a:lnSpc>
              <a:spcAft>
                <a:spcPts val="600"/>
              </a:spcAft>
              <a:buClr>
                <a:schemeClr val="accent1"/>
              </a:buClr>
            </a:pPr>
            <a:endParaRPr lang="en-US" sz="1600" dirty="0"/>
          </a:p>
          <a:p>
            <a:pPr defTabSz="914377">
              <a:lnSpc>
                <a:spcPct val="90000"/>
              </a:lnSpc>
              <a:spcAft>
                <a:spcPts val="600"/>
              </a:spcAft>
              <a:buClr>
                <a:schemeClr val="accent1"/>
              </a:buClr>
            </a:pPr>
            <a:r>
              <a:rPr lang="en-US" sz="1600" dirty="0"/>
              <a:t>Within this menu, you'll find the name of the report, the current owner, and a - icon to delete the report. The owner drop-down will allow you to change ownership to another staff member. Changes are saved immediately.</a:t>
            </a:r>
          </a:p>
        </p:txBody>
      </p:sp>
      <p:pic>
        <p:nvPicPr>
          <p:cNvPr id="10" name="Picture 9">
            <a:extLst>
              <a:ext uri="{FF2B5EF4-FFF2-40B4-BE49-F238E27FC236}">
                <a16:creationId xmlns:a16="http://schemas.microsoft.com/office/drawing/2014/main" id="{3AF5DD65-DFD3-447B-8D42-00B7EF22FA2C}"/>
              </a:ext>
            </a:extLst>
          </p:cNvPr>
          <p:cNvPicPr>
            <a:picLocks noChangeAspect="1"/>
          </p:cNvPicPr>
          <p:nvPr/>
        </p:nvPicPr>
        <p:blipFill>
          <a:blip r:embed="rId2"/>
          <a:stretch>
            <a:fillRect/>
          </a:stretch>
        </p:blipFill>
        <p:spPr>
          <a:xfrm>
            <a:off x="933738" y="4011706"/>
            <a:ext cx="7276523" cy="2220250"/>
          </a:xfrm>
          <a:prstGeom prst="rect">
            <a:avLst/>
          </a:prstGeom>
        </p:spPr>
      </p:pic>
    </p:spTree>
    <p:extLst>
      <p:ext uri="{BB962C8B-B14F-4D97-AF65-F5344CB8AC3E}">
        <p14:creationId xmlns:p14="http://schemas.microsoft.com/office/powerpoint/2010/main" val="159345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1659</TotalTime>
  <Words>705</Words>
  <Application>Microsoft Office PowerPoint</Application>
  <PresentationFormat>On-screen Show (4:3)</PresentationFormat>
  <Paragraphs>24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Cambria</vt:lpstr>
      <vt:lpstr>Red Line Business 16x9</vt:lpstr>
      <vt:lpstr>Global Settings</vt:lpstr>
      <vt:lpstr> Search Availability Options</vt:lpstr>
      <vt:lpstr> Custom Fields</vt:lpstr>
      <vt:lpstr> Student Lists&amp; Watch Lists</vt:lpstr>
      <vt:lpstr> Document Types</vt:lpstr>
      <vt:lpstr> Task Types</vt:lpstr>
      <vt:lpstr> Special Needs, Skills, and Accommodations</vt:lpstr>
      <vt:lpstr>Student and Staff Confirm Bio</vt:lpstr>
      <vt:lpstr>Favorite Reports Management</vt:lpstr>
      <vt:lpstr>Announcements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iliana visser</cp:lastModifiedBy>
  <cp:revision>11</cp:revision>
  <dcterms:created xsi:type="dcterms:W3CDTF">2021-11-08T16:00:51Z</dcterms:created>
  <dcterms:modified xsi:type="dcterms:W3CDTF">2022-03-29T22:23:26Z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