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7" r:id="rId2"/>
    <p:sldId id="267" r:id="rId3"/>
    <p:sldId id="282" r:id="rId4"/>
    <p:sldId id="268" r:id="rId5"/>
    <p:sldId id="283" r:id="rId6"/>
    <p:sldId id="284" r:id="rId7"/>
    <p:sldId id="28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is Frias" initials="LF" lastIdx="1" clrIdx="0">
    <p:extLst>
      <p:ext uri="{19B8F6BF-5375-455C-9EA6-DF929625EA0E}">
        <p15:presenceInfo xmlns:p15="http://schemas.microsoft.com/office/powerpoint/2012/main" userId="S-1-5-21-3055348637-1452850636-1318109569-86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14" d="100"/>
          <a:sy n="114" d="100"/>
        </p:scale>
        <p:origin x="1506" y="102"/>
      </p:cViewPr>
      <p:guideLst>
        <p:guide pos="2880"/>
        <p:guide orient="horz" pos="2160"/>
      </p:guideLst>
    </p:cSldViewPr>
  </p:slideViewPr>
  <p:notesTextViewPr>
    <p:cViewPr>
      <p:scale>
        <a:sx n="3" d="2"/>
        <a:sy n="3" d="2"/>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22T08:30:45.494" idx="1">
    <p:pos x="10" y="10"/>
    <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A5353-DFFD-4499-9338-397EC6883E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A63D4CE-1B29-4EC6-86C6-D8A988D82B01}">
      <dgm:prSet custT="1"/>
      <dgm:spPr>
        <a:solidFill>
          <a:srgbClr val="8D182B"/>
        </a:solidFill>
        <a:ln>
          <a:solidFill>
            <a:srgbClr val="8D182B"/>
          </a:solidFill>
        </a:ln>
      </dgm:spPr>
      <dgm:t>
        <a:bodyPr/>
        <a:lstStyle/>
        <a:p>
          <a:r>
            <a:rPr lang="en-US" sz="2000" b="1" dirty="0">
              <a:solidFill>
                <a:schemeClr val="bg1"/>
              </a:solidFill>
            </a:rPr>
            <a:t>FTE</a:t>
          </a:r>
          <a:r>
            <a:rPr lang="en-US" sz="2000" b="1" dirty="0">
              <a:solidFill>
                <a:schemeClr val="tx2"/>
              </a:solidFill>
            </a:rPr>
            <a:t> </a:t>
          </a:r>
          <a:r>
            <a:rPr lang="en-US" sz="2000" b="1" dirty="0">
              <a:solidFill>
                <a:schemeClr val="bg1"/>
              </a:solidFill>
            </a:rPr>
            <a:t>Options</a:t>
          </a:r>
        </a:p>
      </dgm:t>
    </dgm:pt>
    <dgm:pt modelId="{29FC52F4-D5A8-4E18-94FF-1B945726EA70}" type="parTrans" cxnId="{DD6B3A01-4F2C-429D-BAE2-85E351EC16C0}">
      <dgm:prSet/>
      <dgm:spPr/>
      <dgm:t>
        <a:bodyPr/>
        <a:lstStyle/>
        <a:p>
          <a:endParaRPr lang="en-US"/>
        </a:p>
      </dgm:t>
    </dgm:pt>
    <dgm:pt modelId="{07652EBF-945A-42E2-B10E-558131C76FB3}" type="sibTrans" cxnId="{DD6B3A01-4F2C-429D-BAE2-85E351EC16C0}">
      <dgm:prSet/>
      <dgm:spPr/>
      <dgm:t>
        <a:bodyPr/>
        <a:lstStyle/>
        <a:p>
          <a:endParaRPr lang="en-US"/>
        </a:p>
      </dgm:t>
    </dgm:pt>
    <dgm:pt modelId="{61762683-C103-43CE-ABB0-CB82D5606990}">
      <dgm:prSet custT="1"/>
      <dgm:spPr>
        <a:solidFill>
          <a:schemeClr val="tx2"/>
        </a:solidFill>
        <a:effectLst>
          <a:outerShdw blurRad="152400" dist="317500" dir="5400000" sx="90000" sy="-19000" rotWithShape="0">
            <a:prstClr val="black">
              <a:alpha val="15000"/>
            </a:prstClr>
          </a:outerShdw>
        </a:effectLst>
      </dgm:spPr>
      <dgm:t>
        <a:bodyPr/>
        <a:lstStyle/>
        <a:p>
          <a:r>
            <a:rPr lang="en-US" sz="2000" b="1" dirty="0">
              <a:solidFill>
                <a:schemeClr val="bg1"/>
              </a:solidFill>
            </a:rPr>
            <a:t>Reports &amp; Symbols</a:t>
          </a:r>
        </a:p>
      </dgm:t>
    </dgm:pt>
    <dgm:pt modelId="{64B2ADC0-BA10-4F65-8A17-7F7A6CBE0AEC}" type="parTrans" cxnId="{1DE78381-6D3C-4EDF-AC0F-3A044FE71950}">
      <dgm:prSet/>
      <dgm:spPr/>
      <dgm:t>
        <a:bodyPr/>
        <a:lstStyle/>
        <a:p>
          <a:endParaRPr lang="en-US"/>
        </a:p>
      </dgm:t>
    </dgm:pt>
    <dgm:pt modelId="{C4415B41-C296-4163-AC46-5DBEA74B1C00}" type="sibTrans" cxnId="{1DE78381-6D3C-4EDF-AC0F-3A044FE71950}">
      <dgm:prSet/>
      <dgm:spPr/>
      <dgm:t>
        <a:bodyPr/>
        <a:lstStyle/>
        <a:p>
          <a:endParaRPr lang="en-US"/>
        </a:p>
      </dgm:t>
    </dgm:pt>
    <dgm:pt modelId="{A577A608-A1D6-404A-940B-6E405A880396}">
      <dgm:prSet custT="1"/>
      <dgm:spPr>
        <a:solidFill>
          <a:srgbClr val="8D182B"/>
        </a:solidFill>
        <a:effectLst>
          <a:innerShdw blurRad="63500" dist="50800" dir="5400000">
            <a:prstClr val="black">
              <a:alpha val="50000"/>
            </a:prstClr>
          </a:innerShdw>
        </a:effectLst>
      </dgm:spPr>
      <dgm:t>
        <a:bodyPr/>
        <a:lstStyle/>
        <a:p>
          <a:r>
            <a:rPr lang="en-US" sz="2000" b="1" dirty="0">
              <a:solidFill>
                <a:schemeClr val="bg1"/>
              </a:solidFill>
            </a:rPr>
            <a:t>Reports Lists</a:t>
          </a:r>
        </a:p>
      </dgm:t>
    </dgm:pt>
    <dgm:pt modelId="{3BFD0164-DE7D-4E25-8FCC-65D3D0A13337}" type="parTrans" cxnId="{3595CC4A-2EBB-4CB2-B470-0856AB8587E0}">
      <dgm:prSet/>
      <dgm:spPr/>
      <dgm:t>
        <a:bodyPr/>
        <a:lstStyle/>
        <a:p>
          <a:endParaRPr lang="en-US"/>
        </a:p>
      </dgm:t>
    </dgm:pt>
    <dgm:pt modelId="{20B3695C-45F2-4728-B2B9-B1442A2DADFE}" type="sibTrans" cxnId="{3595CC4A-2EBB-4CB2-B470-0856AB8587E0}">
      <dgm:prSet/>
      <dgm:spPr/>
      <dgm:t>
        <a:bodyPr/>
        <a:lstStyle/>
        <a:p>
          <a:endParaRPr lang="en-US"/>
        </a:p>
      </dgm:t>
    </dgm:pt>
    <dgm:pt modelId="{227E3EDE-9155-4433-A118-51D9A8A55D91}">
      <dgm:prSet custT="1"/>
      <dgm:spPr>
        <a:solidFill>
          <a:schemeClr val="tx2"/>
        </a:solidFill>
      </dgm:spPr>
      <dgm:t>
        <a:bodyPr/>
        <a:lstStyle/>
        <a:p>
          <a:r>
            <a:rPr lang="en-US" sz="2000" b="1" dirty="0">
              <a:solidFill>
                <a:schemeClr val="bg1"/>
              </a:solidFill>
            </a:rPr>
            <a:t>Saving &amp; Sharing Favorite Reports</a:t>
          </a:r>
        </a:p>
      </dgm:t>
    </dgm:pt>
    <dgm:pt modelId="{4C92A663-53E7-4F7B-B27F-6D8001B6C68A}" type="parTrans" cxnId="{3A1D82FD-71CA-454B-94D8-89759D41DBB7}">
      <dgm:prSet/>
      <dgm:spPr/>
      <dgm:t>
        <a:bodyPr/>
        <a:lstStyle/>
        <a:p>
          <a:endParaRPr lang="en-US"/>
        </a:p>
      </dgm:t>
    </dgm:pt>
    <dgm:pt modelId="{B6349135-5514-486E-8590-CCACD75D3ABA}" type="sibTrans" cxnId="{3A1D82FD-71CA-454B-94D8-89759D41DBB7}">
      <dgm:prSet/>
      <dgm:spPr/>
      <dgm:t>
        <a:bodyPr/>
        <a:lstStyle/>
        <a:p>
          <a:endParaRPr lang="en-US"/>
        </a:p>
      </dgm:t>
    </dgm:pt>
    <dgm:pt modelId="{55CEEBCE-F386-4583-925C-BFDFDB95A01B}">
      <dgm:prSet custT="1"/>
      <dgm:spPr>
        <a:solidFill>
          <a:srgbClr val="8D182B"/>
        </a:solidFill>
      </dgm:spPr>
      <dgm:t>
        <a:bodyPr/>
        <a:lstStyle/>
        <a:p>
          <a:r>
            <a:rPr lang="en-US" sz="2000" b="1" dirty="0">
              <a:solidFill>
                <a:schemeClr val="bg1"/>
              </a:solidFill>
            </a:rPr>
            <a:t>Automate your Favorite Reports </a:t>
          </a:r>
        </a:p>
      </dgm:t>
    </dgm:pt>
    <dgm:pt modelId="{8947C445-C69A-4AD1-9492-2C4B31AE9EFA}" type="parTrans" cxnId="{E8EE2FC8-22A1-47EA-9003-BE0016CA0C71}">
      <dgm:prSet/>
      <dgm:spPr/>
      <dgm:t>
        <a:bodyPr/>
        <a:lstStyle/>
        <a:p>
          <a:endParaRPr lang="en-US"/>
        </a:p>
      </dgm:t>
    </dgm:pt>
    <dgm:pt modelId="{536D93AA-CB72-4C7D-8530-B0DF7E99CFDE}" type="sibTrans" cxnId="{E8EE2FC8-22A1-47EA-9003-BE0016CA0C71}">
      <dgm:prSet/>
      <dgm:spPr/>
      <dgm:t>
        <a:bodyPr/>
        <a:lstStyle/>
        <a:p>
          <a:endParaRPr lang="en-US"/>
        </a:p>
      </dgm:t>
    </dgm:pt>
    <dgm:pt modelId="{CC8CFE46-8375-44F2-8E8C-E751E79B020A}">
      <dgm:prSet custT="1"/>
      <dgm:spPr>
        <a:solidFill>
          <a:schemeClr val="tx2"/>
        </a:solidFill>
      </dgm:spPr>
      <dgm:t>
        <a:bodyPr/>
        <a:lstStyle/>
        <a:p>
          <a:r>
            <a:rPr lang="en-US" sz="2000" b="1" dirty="0">
              <a:solidFill>
                <a:schemeClr val="bg1"/>
              </a:solidFill>
            </a:rPr>
            <a:t>SI Comp Report</a:t>
          </a:r>
        </a:p>
      </dgm:t>
    </dgm:pt>
    <dgm:pt modelId="{4227CCB0-4F38-4022-9242-46BC9C332DA6}" type="parTrans" cxnId="{3193195C-30CF-40BC-9C6C-748FA2F86889}">
      <dgm:prSet/>
      <dgm:spPr/>
      <dgm:t>
        <a:bodyPr/>
        <a:lstStyle/>
        <a:p>
          <a:endParaRPr lang="en-US"/>
        </a:p>
      </dgm:t>
    </dgm:pt>
    <dgm:pt modelId="{258E97D8-2FE6-46E4-B200-4C417941F6BD}" type="sibTrans" cxnId="{3193195C-30CF-40BC-9C6C-748FA2F86889}">
      <dgm:prSet/>
      <dgm:spPr/>
      <dgm:t>
        <a:bodyPr/>
        <a:lstStyle/>
        <a:p>
          <a:endParaRPr lang="en-US"/>
        </a:p>
      </dgm:t>
    </dgm:pt>
    <dgm:pt modelId="{EC91C2C7-612B-4DD2-9F47-FE1D5CD3DD8D}">
      <dgm:prSet custT="1"/>
      <dgm:spPr>
        <a:solidFill>
          <a:srgbClr val="8D182B"/>
        </a:solidFill>
      </dgm:spPr>
      <dgm:t>
        <a:bodyPr/>
        <a:lstStyle/>
        <a:p>
          <a:r>
            <a:rPr lang="en-US" sz="2000" b="1" dirty="0">
              <a:solidFill>
                <a:schemeClr val="bg1"/>
              </a:solidFill>
            </a:rPr>
            <a:t>Advisor &amp; Faculty Auto Report</a:t>
          </a:r>
        </a:p>
      </dgm:t>
    </dgm:pt>
    <dgm:pt modelId="{B9995A54-0AAD-4599-9A9C-D2823E00656B}" type="parTrans" cxnId="{96DA6608-B166-4C94-9B1B-81496FEC8ED2}">
      <dgm:prSet/>
      <dgm:spPr/>
      <dgm:t>
        <a:bodyPr/>
        <a:lstStyle/>
        <a:p>
          <a:endParaRPr lang="en-US"/>
        </a:p>
      </dgm:t>
    </dgm:pt>
    <dgm:pt modelId="{6C58F2E7-1ED2-4C9F-A258-3859CD0D2A55}" type="sibTrans" cxnId="{96DA6608-B166-4C94-9B1B-81496FEC8ED2}">
      <dgm:prSet/>
      <dgm:spPr/>
      <dgm:t>
        <a:bodyPr/>
        <a:lstStyle/>
        <a:p>
          <a:endParaRPr lang="en-US"/>
        </a:p>
      </dgm:t>
    </dgm:pt>
    <dgm:pt modelId="{0AD12DAC-7BFE-4AAB-A4B2-A8E05B815549}" type="pres">
      <dgm:prSet presAssocID="{E90A5353-DFFD-4499-9338-397EC6883E7C}" presName="linear" presStyleCnt="0">
        <dgm:presLayoutVars>
          <dgm:animLvl val="lvl"/>
          <dgm:resizeHandles val="exact"/>
        </dgm:presLayoutVars>
      </dgm:prSet>
      <dgm:spPr/>
    </dgm:pt>
    <dgm:pt modelId="{C93AB474-86A5-4AA9-A3B4-F39CA2C82C0E}" type="pres">
      <dgm:prSet presAssocID="{8A63D4CE-1B29-4EC6-86C6-D8A988D82B01}" presName="parentText" presStyleLbl="node1" presStyleIdx="0" presStyleCnt="7" custLinFactNeighborX="-28229" custLinFactNeighborY="-15173">
        <dgm:presLayoutVars>
          <dgm:chMax val="0"/>
          <dgm:bulletEnabled val="1"/>
        </dgm:presLayoutVars>
      </dgm:prSet>
      <dgm:spPr/>
    </dgm:pt>
    <dgm:pt modelId="{F03E3DCC-31A7-485E-8E3C-6AEA4E105E69}" type="pres">
      <dgm:prSet presAssocID="{07652EBF-945A-42E2-B10E-558131C76FB3}" presName="spacer" presStyleCnt="0"/>
      <dgm:spPr/>
    </dgm:pt>
    <dgm:pt modelId="{BB194472-881D-4C8D-A5DE-84C8D25848D8}" type="pres">
      <dgm:prSet presAssocID="{61762683-C103-43CE-ABB0-CB82D5606990}" presName="parentText" presStyleLbl="node1" presStyleIdx="1" presStyleCnt="7">
        <dgm:presLayoutVars>
          <dgm:chMax val="0"/>
          <dgm:bulletEnabled val="1"/>
        </dgm:presLayoutVars>
      </dgm:prSet>
      <dgm:spPr/>
    </dgm:pt>
    <dgm:pt modelId="{5949A96A-CC9C-4B57-8CC6-07E2CB851049}" type="pres">
      <dgm:prSet presAssocID="{C4415B41-C296-4163-AC46-5DBEA74B1C00}" presName="spacer" presStyleCnt="0"/>
      <dgm:spPr/>
    </dgm:pt>
    <dgm:pt modelId="{ADEC516D-3598-4570-A3AF-50471592EE9B}" type="pres">
      <dgm:prSet presAssocID="{A577A608-A1D6-404A-940B-6E405A880396}" presName="parentText" presStyleLbl="node1" presStyleIdx="2" presStyleCnt="7" custLinFactNeighborX="-10956" custLinFactNeighborY="21394">
        <dgm:presLayoutVars>
          <dgm:chMax val="0"/>
          <dgm:bulletEnabled val="1"/>
        </dgm:presLayoutVars>
      </dgm:prSet>
      <dgm:spPr/>
    </dgm:pt>
    <dgm:pt modelId="{CD2C836C-49BD-416D-B513-A1A21BB219DD}" type="pres">
      <dgm:prSet presAssocID="{20B3695C-45F2-4728-B2B9-B1442A2DADFE}" presName="spacer" presStyleCnt="0"/>
      <dgm:spPr/>
    </dgm:pt>
    <dgm:pt modelId="{BA62074B-641B-402C-A954-0EFD74089B23}" type="pres">
      <dgm:prSet presAssocID="{227E3EDE-9155-4433-A118-51D9A8A55D91}" presName="parentText" presStyleLbl="node1" presStyleIdx="3" presStyleCnt="7">
        <dgm:presLayoutVars>
          <dgm:chMax val="0"/>
          <dgm:bulletEnabled val="1"/>
        </dgm:presLayoutVars>
      </dgm:prSet>
      <dgm:spPr/>
    </dgm:pt>
    <dgm:pt modelId="{A774903A-98C8-43B0-82B2-DCCA835C72FB}" type="pres">
      <dgm:prSet presAssocID="{B6349135-5514-486E-8590-CCACD75D3ABA}" presName="spacer" presStyleCnt="0"/>
      <dgm:spPr/>
    </dgm:pt>
    <dgm:pt modelId="{1C2D2302-2AFA-452A-B7A3-159893D28A7B}" type="pres">
      <dgm:prSet presAssocID="{55CEEBCE-F386-4583-925C-BFDFDB95A01B}" presName="parentText" presStyleLbl="node1" presStyleIdx="4" presStyleCnt="7">
        <dgm:presLayoutVars>
          <dgm:chMax val="0"/>
          <dgm:bulletEnabled val="1"/>
        </dgm:presLayoutVars>
      </dgm:prSet>
      <dgm:spPr/>
    </dgm:pt>
    <dgm:pt modelId="{23951952-9C91-4E37-8DED-353D14608170}" type="pres">
      <dgm:prSet presAssocID="{536D93AA-CB72-4C7D-8530-B0DF7E99CFDE}" presName="spacer" presStyleCnt="0"/>
      <dgm:spPr/>
    </dgm:pt>
    <dgm:pt modelId="{555E6DF4-E00D-411F-A631-7A0036E97A5D}" type="pres">
      <dgm:prSet presAssocID="{CC8CFE46-8375-44F2-8E8C-E751E79B020A}" presName="parentText" presStyleLbl="node1" presStyleIdx="5" presStyleCnt="7">
        <dgm:presLayoutVars>
          <dgm:chMax val="0"/>
          <dgm:bulletEnabled val="1"/>
        </dgm:presLayoutVars>
      </dgm:prSet>
      <dgm:spPr/>
    </dgm:pt>
    <dgm:pt modelId="{C52EE4D3-6967-4330-ABDC-62D8B7407CB2}" type="pres">
      <dgm:prSet presAssocID="{258E97D8-2FE6-46E4-B200-4C417941F6BD}" presName="spacer" presStyleCnt="0"/>
      <dgm:spPr/>
    </dgm:pt>
    <dgm:pt modelId="{9FB3A546-D5C6-4228-80CF-2AF292E68CD7}" type="pres">
      <dgm:prSet presAssocID="{EC91C2C7-612B-4DD2-9F47-FE1D5CD3DD8D}" presName="parentText" presStyleLbl="node1" presStyleIdx="6" presStyleCnt="7">
        <dgm:presLayoutVars>
          <dgm:chMax val="0"/>
          <dgm:bulletEnabled val="1"/>
        </dgm:presLayoutVars>
      </dgm:prSet>
      <dgm:spPr/>
    </dgm:pt>
  </dgm:ptLst>
  <dgm:cxnLst>
    <dgm:cxn modelId="{DD6B3A01-4F2C-429D-BAE2-85E351EC16C0}" srcId="{E90A5353-DFFD-4499-9338-397EC6883E7C}" destId="{8A63D4CE-1B29-4EC6-86C6-D8A988D82B01}" srcOrd="0" destOrd="0" parTransId="{29FC52F4-D5A8-4E18-94FF-1B945726EA70}" sibTransId="{07652EBF-945A-42E2-B10E-558131C76FB3}"/>
    <dgm:cxn modelId="{9F6F7902-5ED3-4B72-9D72-3197F4B3F82F}" type="presOf" srcId="{A577A608-A1D6-404A-940B-6E405A880396}" destId="{ADEC516D-3598-4570-A3AF-50471592EE9B}" srcOrd="0" destOrd="0" presId="urn:microsoft.com/office/officeart/2005/8/layout/vList2"/>
    <dgm:cxn modelId="{96DA6608-B166-4C94-9B1B-81496FEC8ED2}" srcId="{E90A5353-DFFD-4499-9338-397EC6883E7C}" destId="{EC91C2C7-612B-4DD2-9F47-FE1D5CD3DD8D}" srcOrd="6" destOrd="0" parTransId="{B9995A54-0AAD-4599-9A9C-D2823E00656B}" sibTransId="{6C58F2E7-1ED2-4C9F-A258-3859CD0D2A55}"/>
    <dgm:cxn modelId="{FA01091E-B8FE-475E-AC8E-34282F24229A}" type="presOf" srcId="{E90A5353-DFFD-4499-9338-397EC6883E7C}" destId="{0AD12DAC-7BFE-4AAB-A4B2-A8E05B815549}" srcOrd="0" destOrd="0" presId="urn:microsoft.com/office/officeart/2005/8/layout/vList2"/>
    <dgm:cxn modelId="{3193195C-30CF-40BC-9C6C-748FA2F86889}" srcId="{E90A5353-DFFD-4499-9338-397EC6883E7C}" destId="{CC8CFE46-8375-44F2-8E8C-E751E79B020A}" srcOrd="5" destOrd="0" parTransId="{4227CCB0-4F38-4022-9242-46BC9C332DA6}" sibTransId="{258E97D8-2FE6-46E4-B200-4C417941F6BD}"/>
    <dgm:cxn modelId="{F7943A61-6D6A-4CD3-A549-EB0688B728A9}" type="presOf" srcId="{227E3EDE-9155-4433-A118-51D9A8A55D91}" destId="{BA62074B-641B-402C-A954-0EFD74089B23}" srcOrd="0" destOrd="0" presId="urn:microsoft.com/office/officeart/2005/8/layout/vList2"/>
    <dgm:cxn modelId="{CA12C467-4CB3-477D-BF4D-58C4E75A0CB8}" type="presOf" srcId="{61762683-C103-43CE-ABB0-CB82D5606990}" destId="{BB194472-881D-4C8D-A5DE-84C8D25848D8}" srcOrd="0" destOrd="0" presId="urn:microsoft.com/office/officeart/2005/8/layout/vList2"/>
    <dgm:cxn modelId="{3595CC4A-2EBB-4CB2-B470-0856AB8587E0}" srcId="{E90A5353-DFFD-4499-9338-397EC6883E7C}" destId="{A577A608-A1D6-404A-940B-6E405A880396}" srcOrd="2" destOrd="0" parTransId="{3BFD0164-DE7D-4E25-8FCC-65D3D0A13337}" sibTransId="{20B3695C-45F2-4728-B2B9-B1442A2DADFE}"/>
    <dgm:cxn modelId="{E45D2255-245A-4512-B338-8EC28D635C8C}" type="presOf" srcId="{55CEEBCE-F386-4583-925C-BFDFDB95A01B}" destId="{1C2D2302-2AFA-452A-B7A3-159893D28A7B}" srcOrd="0" destOrd="0" presId="urn:microsoft.com/office/officeart/2005/8/layout/vList2"/>
    <dgm:cxn modelId="{1DE78381-6D3C-4EDF-AC0F-3A044FE71950}" srcId="{E90A5353-DFFD-4499-9338-397EC6883E7C}" destId="{61762683-C103-43CE-ABB0-CB82D5606990}" srcOrd="1" destOrd="0" parTransId="{64B2ADC0-BA10-4F65-8A17-7F7A6CBE0AEC}" sibTransId="{C4415B41-C296-4163-AC46-5DBEA74B1C00}"/>
    <dgm:cxn modelId="{189C5198-2300-47DD-8E9D-D91A3E4A6F8C}" type="presOf" srcId="{EC91C2C7-612B-4DD2-9F47-FE1D5CD3DD8D}" destId="{9FB3A546-D5C6-4228-80CF-2AF292E68CD7}" srcOrd="0" destOrd="0" presId="urn:microsoft.com/office/officeart/2005/8/layout/vList2"/>
    <dgm:cxn modelId="{FEE283B8-E412-49FC-84DB-F45B271D1637}" type="presOf" srcId="{8A63D4CE-1B29-4EC6-86C6-D8A988D82B01}" destId="{C93AB474-86A5-4AA9-A3B4-F39CA2C82C0E}" srcOrd="0" destOrd="0" presId="urn:microsoft.com/office/officeart/2005/8/layout/vList2"/>
    <dgm:cxn modelId="{E8EE2FC8-22A1-47EA-9003-BE0016CA0C71}" srcId="{E90A5353-DFFD-4499-9338-397EC6883E7C}" destId="{55CEEBCE-F386-4583-925C-BFDFDB95A01B}" srcOrd="4" destOrd="0" parTransId="{8947C445-C69A-4AD1-9492-2C4B31AE9EFA}" sibTransId="{536D93AA-CB72-4C7D-8530-B0DF7E99CFDE}"/>
    <dgm:cxn modelId="{34614DDF-374A-4DC5-8D83-90459009B03B}" type="presOf" srcId="{CC8CFE46-8375-44F2-8E8C-E751E79B020A}" destId="{555E6DF4-E00D-411F-A631-7A0036E97A5D}" srcOrd="0" destOrd="0" presId="urn:microsoft.com/office/officeart/2005/8/layout/vList2"/>
    <dgm:cxn modelId="{3A1D82FD-71CA-454B-94D8-89759D41DBB7}" srcId="{E90A5353-DFFD-4499-9338-397EC6883E7C}" destId="{227E3EDE-9155-4433-A118-51D9A8A55D91}" srcOrd="3" destOrd="0" parTransId="{4C92A663-53E7-4F7B-B27F-6D8001B6C68A}" sibTransId="{B6349135-5514-486E-8590-CCACD75D3ABA}"/>
    <dgm:cxn modelId="{D5EC47B0-DFFE-4CE9-A43E-9527780CC2FB}" type="presParOf" srcId="{0AD12DAC-7BFE-4AAB-A4B2-A8E05B815549}" destId="{C93AB474-86A5-4AA9-A3B4-F39CA2C82C0E}" srcOrd="0" destOrd="0" presId="urn:microsoft.com/office/officeart/2005/8/layout/vList2"/>
    <dgm:cxn modelId="{EAC0C948-84EA-4ED8-8ADF-691F42FFC28F}" type="presParOf" srcId="{0AD12DAC-7BFE-4AAB-A4B2-A8E05B815549}" destId="{F03E3DCC-31A7-485E-8E3C-6AEA4E105E69}" srcOrd="1" destOrd="0" presId="urn:microsoft.com/office/officeart/2005/8/layout/vList2"/>
    <dgm:cxn modelId="{72B9B896-F4B1-4B75-A0C7-C45C5D331E81}" type="presParOf" srcId="{0AD12DAC-7BFE-4AAB-A4B2-A8E05B815549}" destId="{BB194472-881D-4C8D-A5DE-84C8D25848D8}" srcOrd="2" destOrd="0" presId="urn:microsoft.com/office/officeart/2005/8/layout/vList2"/>
    <dgm:cxn modelId="{2B64ADBD-3ECC-459A-AEEC-95C6E055FDC2}" type="presParOf" srcId="{0AD12DAC-7BFE-4AAB-A4B2-A8E05B815549}" destId="{5949A96A-CC9C-4B57-8CC6-07E2CB851049}" srcOrd="3" destOrd="0" presId="urn:microsoft.com/office/officeart/2005/8/layout/vList2"/>
    <dgm:cxn modelId="{34103CF7-D865-4471-B648-CAA70B20A0E6}" type="presParOf" srcId="{0AD12DAC-7BFE-4AAB-A4B2-A8E05B815549}" destId="{ADEC516D-3598-4570-A3AF-50471592EE9B}" srcOrd="4" destOrd="0" presId="urn:microsoft.com/office/officeart/2005/8/layout/vList2"/>
    <dgm:cxn modelId="{5FC25096-A9EA-4DD5-93FD-7F4CF64C4654}" type="presParOf" srcId="{0AD12DAC-7BFE-4AAB-A4B2-A8E05B815549}" destId="{CD2C836C-49BD-416D-B513-A1A21BB219DD}" srcOrd="5" destOrd="0" presId="urn:microsoft.com/office/officeart/2005/8/layout/vList2"/>
    <dgm:cxn modelId="{117B951E-3102-4A4A-BA76-A4571A9A8754}" type="presParOf" srcId="{0AD12DAC-7BFE-4AAB-A4B2-A8E05B815549}" destId="{BA62074B-641B-402C-A954-0EFD74089B23}" srcOrd="6" destOrd="0" presId="urn:microsoft.com/office/officeart/2005/8/layout/vList2"/>
    <dgm:cxn modelId="{92D715AA-4107-449A-B161-DA0D21752689}" type="presParOf" srcId="{0AD12DAC-7BFE-4AAB-A4B2-A8E05B815549}" destId="{A774903A-98C8-43B0-82B2-DCCA835C72FB}" srcOrd="7" destOrd="0" presId="urn:microsoft.com/office/officeart/2005/8/layout/vList2"/>
    <dgm:cxn modelId="{FC11261B-4560-48AE-9975-4C50DB84905F}" type="presParOf" srcId="{0AD12DAC-7BFE-4AAB-A4B2-A8E05B815549}" destId="{1C2D2302-2AFA-452A-B7A3-159893D28A7B}" srcOrd="8" destOrd="0" presId="urn:microsoft.com/office/officeart/2005/8/layout/vList2"/>
    <dgm:cxn modelId="{1D11E7A9-0F61-473F-9E05-6978ED8446B5}" type="presParOf" srcId="{0AD12DAC-7BFE-4AAB-A4B2-A8E05B815549}" destId="{23951952-9C91-4E37-8DED-353D14608170}" srcOrd="9" destOrd="0" presId="urn:microsoft.com/office/officeart/2005/8/layout/vList2"/>
    <dgm:cxn modelId="{F55CC7D8-0A0F-4585-AD9D-3F3B435BC9DA}" type="presParOf" srcId="{0AD12DAC-7BFE-4AAB-A4B2-A8E05B815549}" destId="{555E6DF4-E00D-411F-A631-7A0036E97A5D}" srcOrd="10" destOrd="0" presId="urn:microsoft.com/office/officeart/2005/8/layout/vList2"/>
    <dgm:cxn modelId="{14A26492-3A22-4FCD-B7DB-88BB4287898D}" type="presParOf" srcId="{0AD12DAC-7BFE-4AAB-A4B2-A8E05B815549}" destId="{C52EE4D3-6967-4330-ABDC-62D8B7407CB2}" srcOrd="11" destOrd="0" presId="urn:microsoft.com/office/officeart/2005/8/layout/vList2"/>
    <dgm:cxn modelId="{2E35F59F-DC30-4D50-8328-148D856E0D8F}" type="presParOf" srcId="{0AD12DAC-7BFE-4AAB-A4B2-A8E05B815549}" destId="{9FB3A546-D5C6-4228-80CF-2AF292E68CD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C5AC68-C54A-42F1-AC94-475C28B4E9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D9805DA-9ED6-4A6E-9597-03F93E9C6787}">
      <dgm:prSet/>
      <dgm:spPr>
        <a:solidFill>
          <a:srgbClr val="610215"/>
        </a:solidFill>
      </dgm:spPr>
      <dgm:t>
        <a:bodyPr/>
        <a:lstStyle/>
        <a:p>
          <a:r>
            <a:rPr lang="en-US" dirty="0"/>
            <a:t>Each Report in the system can be saved as a Favorite. This will allow you to store all of the reports you use into one easy to find category labeled Favorites.</a:t>
          </a:r>
        </a:p>
      </dgm:t>
    </dgm:pt>
    <dgm:pt modelId="{A84E0B4C-0354-4E3D-A5FC-E22A52CEFCA1}" type="parTrans" cxnId="{5BA4CFAF-8FEE-4FD1-82D6-8A96833B13B5}">
      <dgm:prSet/>
      <dgm:spPr/>
      <dgm:t>
        <a:bodyPr/>
        <a:lstStyle/>
        <a:p>
          <a:endParaRPr lang="en-US"/>
        </a:p>
      </dgm:t>
    </dgm:pt>
    <dgm:pt modelId="{DF97B23A-B4F8-4611-8341-EFE0E6B21274}" type="sibTrans" cxnId="{5BA4CFAF-8FEE-4FD1-82D6-8A96833B13B5}">
      <dgm:prSet/>
      <dgm:spPr/>
      <dgm:t>
        <a:bodyPr/>
        <a:lstStyle/>
        <a:p>
          <a:endParaRPr lang="en-US"/>
        </a:p>
      </dgm:t>
    </dgm:pt>
    <dgm:pt modelId="{22ADB548-5CD8-47E7-BA58-BDA1F5DDF79C}">
      <dgm:prSet/>
      <dgm:spPr>
        <a:solidFill>
          <a:schemeClr val="tx2"/>
        </a:solidFill>
      </dgm:spPr>
      <dgm:t>
        <a:bodyPr/>
        <a:lstStyle/>
        <a:p>
          <a:r>
            <a:rPr lang="en-US" dirty="0"/>
            <a:t>You can even share your favorite reports with other staff in your permission group. Or send any report via email to a colleague. </a:t>
          </a:r>
        </a:p>
      </dgm:t>
    </dgm:pt>
    <dgm:pt modelId="{CC0679A5-255F-4E14-96C2-20F8B9FF58DF}" type="parTrans" cxnId="{9B68A85F-DED3-408B-9AA7-BC79456361EB}">
      <dgm:prSet/>
      <dgm:spPr/>
      <dgm:t>
        <a:bodyPr/>
        <a:lstStyle/>
        <a:p>
          <a:endParaRPr lang="en-US"/>
        </a:p>
      </dgm:t>
    </dgm:pt>
    <dgm:pt modelId="{A063C17E-45E9-42F7-AFA4-DEB68E588DE6}" type="sibTrans" cxnId="{9B68A85F-DED3-408B-9AA7-BC79456361EB}">
      <dgm:prSet/>
      <dgm:spPr/>
      <dgm:t>
        <a:bodyPr/>
        <a:lstStyle/>
        <a:p>
          <a:endParaRPr lang="en-US"/>
        </a:p>
      </dgm:t>
    </dgm:pt>
    <dgm:pt modelId="{2B2993FF-2196-418F-A55E-CA66E0700B86}" type="pres">
      <dgm:prSet presAssocID="{F9C5AC68-C54A-42F1-AC94-475C28B4E933}" presName="linear" presStyleCnt="0">
        <dgm:presLayoutVars>
          <dgm:animLvl val="lvl"/>
          <dgm:resizeHandles val="exact"/>
        </dgm:presLayoutVars>
      </dgm:prSet>
      <dgm:spPr/>
    </dgm:pt>
    <dgm:pt modelId="{A86D0131-EC47-43CB-B3F4-1D2A6F6025E2}" type="pres">
      <dgm:prSet presAssocID="{DD9805DA-9ED6-4A6E-9597-03F93E9C6787}" presName="parentText" presStyleLbl="node1" presStyleIdx="0" presStyleCnt="2" custLinFactY="-45733" custLinFactNeighborX="3723" custLinFactNeighborY="-100000">
        <dgm:presLayoutVars>
          <dgm:chMax val="0"/>
          <dgm:bulletEnabled val="1"/>
        </dgm:presLayoutVars>
      </dgm:prSet>
      <dgm:spPr/>
    </dgm:pt>
    <dgm:pt modelId="{C8CF8CB4-0532-42EB-B6A8-E1A4B18FB170}" type="pres">
      <dgm:prSet presAssocID="{DF97B23A-B4F8-4611-8341-EFE0E6B21274}" presName="spacer" presStyleCnt="0"/>
      <dgm:spPr/>
    </dgm:pt>
    <dgm:pt modelId="{FE721D3F-23D0-4579-8AB5-CA8E79080D42}" type="pres">
      <dgm:prSet presAssocID="{22ADB548-5CD8-47E7-BA58-BDA1F5DDF79C}" presName="parentText" presStyleLbl="node1" presStyleIdx="1" presStyleCnt="2">
        <dgm:presLayoutVars>
          <dgm:chMax val="0"/>
          <dgm:bulletEnabled val="1"/>
        </dgm:presLayoutVars>
      </dgm:prSet>
      <dgm:spPr/>
    </dgm:pt>
  </dgm:ptLst>
  <dgm:cxnLst>
    <dgm:cxn modelId="{9B68A85F-DED3-408B-9AA7-BC79456361EB}" srcId="{F9C5AC68-C54A-42F1-AC94-475C28B4E933}" destId="{22ADB548-5CD8-47E7-BA58-BDA1F5DDF79C}" srcOrd="1" destOrd="0" parTransId="{CC0679A5-255F-4E14-96C2-20F8B9FF58DF}" sibTransId="{A063C17E-45E9-42F7-AFA4-DEB68E588DE6}"/>
    <dgm:cxn modelId="{69688353-908F-46AC-A670-CDED6BA76A50}" type="presOf" srcId="{22ADB548-5CD8-47E7-BA58-BDA1F5DDF79C}" destId="{FE721D3F-23D0-4579-8AB5-CA8E79080D42}" srcOrd="0" destOrd="0" presId="urn:microsoft.com/office/officeart/2005/8/layout/vList2"/>
    <dgm:cxn modelId="{5BA4CFAF-8FEE-4FD1-82D6-8A96833B13B5}" srcId="{F9C5AC68-C54A-42F1-AC94-475C28B4E933}" destId="{DD9805DA-9ED6-4A6E-9597-03F93E9C6787}" srcOrd="0" destOrd="0" parTransId="{A84E0B4C-0354-4E3D-A5FC-E22A52CEFCA1}" sibTransId="{DF97B23A-B4F8-4611-8341-EFE0E6B21274}"/>
    <dgm:cxn modelId="{BA18E8CC-B996-4933-ACD7-215A2225BCBA}" type="presOf" srcId="{F9C5AC68-C54A-42F1-AC94-475C28B4E933}" destId="{2B2993FF-2196-418F-A55E-CA66E0700B86}" srcOrd="0" destOrd="0" presId="urn:microsoft.com/office/officeart/2005/8/layout/vList2"/>
    <dgm:cxn modelId="{DF02CDF5-9AC1-47C1-A714-A90C54F3973E}" type="presOf" srcId="{DD9805DA-9ED6-4A6E-9597-03F93E9C6787}" destId="{A86D0131-EC47-43CB-B3F4-1D2A6F6025E2}" srcOrd="0" destOrd="0" presId="urn:microsoft.com/office/officeart/2005/8/layout/vList2"/>
    <dgm:cxn modelId="{D8E54EEB-810B-4407-8576-38B552624429}" type="presParOf" srcId="{2B2993FF-2196-418F-A55E-CA66E0700B86}" destId="{A86D0131-EC47-43CB-B3F4-1D2A6F6025E2}" srcOrd="0" destOrd="0" presId="urn:microsoft.com/office/officeart/2005/8/layout/vList2"/>
    <dgm:cxn modelId="{CDE16556-7168-4341-9C08-48B452F6949D}" type="presParOf" srcId="{2B2993FF-2196-418F-A55E-CA66E0700B86}" destId="{C8CF8CB4-0532-42EB-B6A8-E1A4B18FB170}" srcOrd="1" destOrd="0" presId="urn:microsoft.com/office/officeart/2005/8/layout/vList2"/>
    <dgm:cxn modelId="{151AD130-3531-4FE3-AE69-04E4051C2952}" type="presParOf" srcId="{2B2993FF-2196-418F-A55E-CA66E0700B86}" destId="{FE721D3F-23D0-4579-8AB5-CA8E79080D4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23F93E-3644-47D4-B765-5BA29E863B4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A38BD901-61CA-4EE8-8AB5-FDCF0A729E64}">
      <dgm:prSet/>
      <dgm:spPr>
        <a:solidFill>
          <a:srgbClr val="610215"/>
        </a:solidFill>
      </dgm:spPr>
      <dgm:t>
        <a:bodyPr/>
        <a:lstStyle/>
        <a:p>
          <a:r>
            <a:rPr lang="en-US" dirty="0"/>
            <a:t>Reports can also be Automated and sent via Email with a frequency of daily, weekly, monthly or a specific day of month.</a:t>
          </a:r>
        </a:p>
      </dgm:t>
    </dgm:pt>
    <dgm:pt modelId="{FAE02B89-7141-4E94-BB9A-981ADDCC354F}" type="parTrans" cxnId="{3FF30F8C-4E46-4169-889C-72DE09410979}">
      <dgm:prSet/>
      <dgm:spPr/>
      <dgm:t>
        <a:bodyPr/>
        <a:lstStyle/>
        <a:p>
          <a:endParaRPr lang="en-US"/>
        </a:p>
      </dgm:t>
    </dgm:pt>
    <dgm:pt modelId="{8BC65BAD-8C76-4E44-8ACD-0D9EB9B8CD48}" type="sibTrans" cxnId="{3FF30F8C-4E46-4169-889C-72DE09410979}">
      <dgm:prSet/>
      <dgm:spPr/>
      <dgm:t>
        <a:bodyPr/>
        <a:lstStyle/>
        <a:p>
          <a:endParaRPr lang="en-US"/>
        </a:p>
      </dgm:t>
    </dgm:pt>
    <dgm:pt modelId="{B52AE89A-E4BF-4801-930F-4FD68C1C6139}">
      <dgm:prSet/>
      <dgm:spPr>
        <a:solidFill>
          <a:schemeClr val="tx2"/>
        </a:solidFill>
      </dgm:spPr>
      <dgm:t>
        <a:bodyPr/>
        <a:lstStyle/>
        <a:p>
          <a:r>
            <a:rPr lang="en-US" dirty="0"/>
            <a:t>Setting up automated reports in TracCloud does not require elevated permission.</a:t>
          </a:r>
        </a:p>
      </dgm:t>
    </dgm:pt>
    <dgm:pt modelId="{F719B07B-CB18-41C2-8D31-9279F05CE8E2}" type="parTrans" cxnId="{21682ECA-2699-460C-8DD4-6AB7505309D3}">
      <dgm:prSet/>
      <dgm:spPr/>
      <dgm:t>
        <a:bodyPr/>
        <a:lstStyle/>
        <a:p>
          <a:endParaRPr lang="en-US"/>
        </a:p>
      </dgm:t>
    </dgm:pt>
    <dgm:pt modelId="{75A22E94-5F3F-40D0-BD8A-456ED58CF669}" type="sibTrans" cxnId="{21682ECA-2699-460C-8DD4-6AB7505309D3}">
      <dgm:prSet/>
      <dgm:spPr/>
      <dgm:t>
        <a:bodyPr/>
        <a:lstStyle/>
        <a:p>
          <a:endParaRPr lang="en-US"/>
        </a:p>
      </dgm:t>
    </dgm:pt>
    <dgm:pt modelId="{33B06DCC-DA33-417A-8350-1D56D0E49BAB}">
      <dgm:prSet/>
      <dgm:spPr>
        <a:solidFill>
          <a:srgbClr val="610215"/>
        </a:solidFill>
      </dgm:spPr>
      <dgm:t>
        <a:bodyPr/>
        <a:lstStyle/>
        <a:p>
          <a:r>
            <a:rPr lang="en-US" dirty="0"/>
            <a:t>The interface for Automated Reports is stored in your Favorite reports listings for easy access.</a:t>
          </a:r>
        </a:p>
      </dgm:t>
    </dgm:pt>
    <dgm:pt modelId="{E77F9C98-B017-4555-9942-30567CC3E538}" type="parTrans" cxnId="{906BBAD7-BA18-42D7-9A41-16DCD84B7255}">
      <dgm:prSet/>
      <dgm:spPr/>
      <dgm:t>
        <a:bodyPr/>
        <a:lstStyle/>
        <a:p>
          <a:endParaRPr lang="en-US"/>
        </a:p>
      </dgm:t>
    </dgm:pt>
    <dgm:pt modelId="{BC0808F7-80FF-469C-A909-DD724CAFD7CE}" type="sibTrans" cxnId="{906BBAD7-BA18-42D7-9A41-16DCD84B7255}">
      <dgm:prSet/>
      <dgm:spPr/>
      <dgm:t>
        <a:bodyPr/>
        <a:lstStyle/>
        <a:p>
          <a:endParaRPr lang="en-US"/>
        </a:p>
      </dgm:t>
    </dgm:pt>
    <dgm:pt modelId="{8E936ABF-6B8E-479F-8A01-3F74DB388D7C}" type="pres">
      <dgm:prSet presAssocID="{4323F93E-3644-47D4-B765-5BA29E863B4E}" presName="Name0" presStyleCnt="0">
        <dgm:presLayoutVars>
          <dgm:dir/>
          <dgm:resizeHandles val="exact"/>
        </dgm:presLayoutVars>
      </dgm:prSet>
      <dgm:spPr/>
    </dgm:pt>
    <dgm:pt modelId="{1F3864E1-238F-48F8-B9BA-DDDBE5DE3D4F}" type="pres">
      <dgm:prSet presAssocID="{A38BD901-61CA-4EE8-8AB5-FDCF0A729E64}" presName="node" presStyleLbl="node1" presStyleIdx="0" presStyleCnt="3" custScaleX="115294">
        <dgm:presLayoutVars>
          <dgm:bulletEnabled val="1"/>
        </dgm:presLayoutVars>
      </dgm:prSet>
      <dgm:spPr/>
    </dgm:pt>
    <dgm:pt modelId="{D6BBE501-E802-4013-A02C-C6D3C4F218DE}" type="pres">
      <dgm:prSet presAssocID="{8BC65BAD-8C76-4E44-8ACD-0D9EB9B8CD48}" presName="sibTrans" presStyleCnt="0"/>
      <dgm:spPr/>
    </dgm:pt>
    <dgm:pt modelId="{E10B9CE8-173C-4186-87B6-3BA9839E8E6C}" type="pres">
      <dgm:prSet presAssocID="{B52AE89A-E4BF-4801-930F-4FD68C1C6139}" presName="node" presStyleLbl="node1" presStyleIdx="1" presStyleCnt="3" custScaleX="118550">
        <dgm:presLayoutVars>
          <dgm:bulletEnabled val="1"/>
        </dgm:presLayoutVars>
      </dgm:prSet>
      <dgm:spPr/>
    </dgm:pt>
    <dgm:pt modelId="{A4A579C6-AC9A-46C8-8F4D-EF9829A194FD}" type="pres">
      <dgm:prSet presAssocID="{75A22E94-5F3F-40D0-BD8A-456ED58CF669}" presName="sibTrans" presStyleCnt="0"/>
      <dgm:spPr/>
    </dgm:pt>
    <dgm:pt modelId="{8EBEE0C1-77D9-4178-B380-245F95BA9661}" type="pres">
      <dgm:prSet presAssocID="{33B06DCC-DA33-417A-8350-1D56D0E49BAB}" presName="node" presStyleLbl="node1" presStyleIdx="2" presStyleCnt="3">
        <dgm:presLayoutVars>
          <dgm:bulletEnabled val="1"/>
        </dgm:presLayoutVars>
      </dgm:prSet>
      <dgm:spPr/>
    </dgm:pt>
  </dgm:ptLst>
  <dgm:cxnLst>
    <dgm:cxn modelId="{B4742726-D254-4D89-B1C7-F0A8D0C091A0}" type="presOf" srcId="{4323F93E-3644-47D4-B765-5BA29E863B4E}" destId="{8E936ABF-6B8E-479F-8A01-3F74DB388D7C}" srcOrd="0" destOrd="0" presId="urn:microsoft.com/office/officeart/2005/8/layout/hList6"/>
    <dgm:cxn modelId="{6F53D248-1C5D-4541-893B-B05A717B9365}" type="presOf" srcId="{B52AE89A-E4BF-4801-930F-4FD68C1C6139}" destId="{E10B9CE8-173C-4186-87B6-3BA9839E8E6C}" srcOrd="0" destOrd="0" presId="urn:microsoft.com/office/officeart/2005/8/layout/hList6"/>
    <dgm:cxn modelId="{B24F238B-8A04-4EBC-BC18-B401382A083C}" type="presOf" srcId="{33B06DCC-DA33-417A-8350-1D56D0E49BAB}" destId="{8EBEE0C1-77D9-4178-B380-245F95BA9661}" srcOrd="0" destOrd="0" presId="urn:microsoft.com/office/officeart/2005/8/layout/hList6"/>
    <dgm:cxn modelId="{3FF30F8C-4E46-4169-889C-72DE09410979}" srcId="{4323F93E-3644-47D4-B765-5BA29E863B4E}" destId="{A38BD901-61CA-4EE8-8AB5-FDCF0A729E64}" srcOrd="0" destOrd="0" parTransId="{FAE02B89-7141-4E94-BB9A-981ADDCC354F}" sibTransId="{8BC65BAD-8C76-4E44-8ACD-0D9EB9B8CD48}"/>
    <dgm:cxn modelId="{21682ECA-2699-460C-8DD4-6AB7505309D3}" srcId="{4323F93E-3644-47D4-B765-5BA29E863B4E}" destId="{B52AE89A-E4BF-4801-930F-4FD68C1C6139}" srcOrd="1" destOrd="0" parTransId="{F719B07B-CB18-41C2-8D31-9279F05CE8E2}" sibTransId="{75A22E94-5F3F-40D0-BD8A-456ED58CF669}"/>
    <dgm:cxn modelId="{083983CD-F72E-4C15-93C5-5FEA72CF0DD3}" type="presOf" srcId="{A38BD901-61CA-4EE8-8AB5-FDCF0A729E64}" destId="{1F3864E1-238F-48F8-B9BA-DDDBE5DE3D4F}" srcOrd="0" destOrd="0" presId="urn:microsoft.com/office/officeart/2005/8/layout/hList6"/>
    <dgm:cxn modelId="{906BBAD7-BA18-42D7-9A41-16DCD84B7255}" srcId="{4323F93E-3644-47D4-B765-5BA29E863B4E}" destId="{33B06DCC-DA33-417A-8350-1D56D0E49BAB}" srcOrd="2" destOrd="0" parTransId="{E77F9C98-B017-4555-9942-30567CC3E538}" sibTransId="{BC0808F7-80FF-469C-A909-DD724CAFD7CE}"/>
    <dgm:cxn modelId="{3C3B411C-92A5-4674-B26B-35006B0C73EB}" type="presParOf" srcId="{8E936ABF-6B8E-479F-8A01-3F74DB388D7C}" destId="{1F3864E1-238F-48F8-B9BA-DDDBE5DE3D4F}" srcOrd="0" destOrd="0" presId="urn:microsoft.com/office/officeart/2005/8/layout/hList6"/>
    <dgm:cxn modelId="{F5D0428D-3141-4F32-8D48-E9AA068A06D6}" type="presParOf" srcId="{8E936ABF-6B8E-479F-8A01-3F74DB388D7C}" destId="{D6BBE501-E802-4013-A02C-C6D3C4F218DE}" srcOrd="1" destOrd="0" presId="urn:microsoft.com/office/officeart/2005/8/layout/hList6"/>
    <dgm:cxn modelId="{18C810E3-9601-4846-A070-131394E29356}" type="presParOf" srcId="{8E936ABF-6B8E-479F-8A01-3F74DB388D7C}" destId="{E10B9CE8-173C-4186-87B6-3BA9839E8E6C}" srcOrd="2" destOrd="0" presId="urn:microsoft.com/office/officeart/2005/8/layout/hList6"/>
    <dgm:cxn modelId="{62592E43-BD96-47D0-ADCF-B2AAE842308F}" type="presParOf" srcId="{8E936ABF-6B8E-479F-8A01-3F74DB388D7C}" destId="{A4A579C6-AC9A-46C8-8F4D-EF9829A194FD}" srcOrd="3" destOrd="0" presId="urn:microsoft.com/office/officeart/2005/8/layout/hList6"/>
    <dgm:cxn modelId="{B69E96D9-7161-4349-9BD4-D13198BB7B80}" type="presParOf" srcId="{8E936ABF-6B8E-479F-8A01-3F74DB388D7C}" destId="{8EBEE0C1-77D9-4178-B380-245F95BA966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E1C19F94-0DE1-4592-83D4-10E75B2FEF84}"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B3CA4A97-DF14-4919-B172-F102E4A62C8B}">
      <dgm:prSet/>
      <dgm:spPr>
        <a:solidFill>
          <a:srgbClr val="610215"/>
        </a:solidFill>
      </dgm:spPr>
      <dgm:t>
        <a:bodyPr/>
        <a:lstStyle/>
        <a:p>
          <a:r>
            <a:rPr lang="en-US" b="1" dirty="0">
              <a:solidFill>
                <a:schemeClr val="bg1"/>
              </a:solidFill>
            </a:rPr>
            <a:t>The SI (Supplemental Instruction) Comparison report </a:t>
          </a:r>
          <a:r>
            <a:rPr lang="en-US" dirty="0">
              <a:solidFill>
                <a:schemeClr val="bg1"/>
              </a:solidFill>
            </a:rPr>
            <a:t>is used to compare student visits to course grade. This report is intended to provide information based on one specific course and section at a time. You may also configure this report to search multiple courses at one time which will allow you to view a broad scope of students visited versus students who did not visit your center, and the GPA received.</a:t>
          </a:r>
        </a:p>
      </dgm:t>
    </dgm:pt>
    <dgm:pt modelId="{C097CA82-8292-47C6-B030-A1405D36AF48}" type="parTrans" cxnId="{420A245C-8527-4228-9564-12ECEE4DCE69}">
      <dgm:prSet/>
      <dgm:spPr/>
      <dgm:t>
        <a:bodyPr/>
        <a:lstStyle/>
        <a:p>
          <a:endParaRPr lang="en-US"/>
        </a:p>
      </dgm:t>
    </dgm:pt>
    <dgm:pt modelId="{6597018E-34FF-455E-9826-2CF086BDDC76}" type="sibTrans" cxnId="{420A245C-8527-4228-9564-12ECEE4DCE69}">
      <dgm:prSet/>
      <dgm:spPr/>
      <dgm:t>
        <a:bodyPr/>
        <a:lstStyle/>
        <a:p>
          <a:endParaRPr lang="en-US"/>
        </a:p>
      </dgm:t>
    </dgm:pt>
    <dgm:pt modelId="{1C411F4C-7893-4399-9D91-1E47313EF2A8}" type="pres">
      <dgm:prSet presAssocID="{E1C19F94-0DE1-4592-83D4-10E75B2FEF84}" presName="linear" presStyleCnt="0">
        <dgm:presLayoutVars>
          <dgm:animLvl val="lvl"/>
          <dgm:resizeHandles val="exact"/>
        </dgm:presLayoutVars>
      </dgm:prSet>
      <dgm:spPr/>
    </dgm:pt>
    <dgm:pt modelId="{44A42735-B01F-4EA7-8776-F3A8E4A13F85}" type="pres">
      <dgm:prSet presAssocID="{B3CA4A97-DF14-4919-B172-F102E4A62C8B}" presName="parentText" presStyleLbl="node1" presStyleIdx="0" presStyleCnt="1" custScaleY="143659" custLinFactNeighborX="1357" custLinFactNeighborY="5461">
        <dgm:presLayoutVars>
          <dgm:chMax val="0"/>
          <dgm:bulletEnabled val="1"/>
        </dgm:presLayoutVars>
      </dgm:prSet>
      <dgm:spPr/>
    </dgm:pt>
  </dgm:ptLst>
  <dgm:cxnLst>
    <dgm:cxn modelId="{420A245C-8527-4228-9564-12ECEE4DCE69}" srcId="{E1C19F94-0DE1-4592-83D4-10E75B2FEF84}" destId="{B3CA4A97-DF14-4919-B172-F102E4A62C8B}" srcOrd="0" destOrd="0" parTransId="{C097CA82-8292-47C6-B030-A1405D36AF48}" sibTransId="{6597018E-34FF-455E-9826-2CF086BDDC76}"/>
    <dgm:cxn modelId="{32A54B87-25EB-4B8C-A2C6-A6DCAC9DFAD9}" type="presOf" srcId="{E1C19F94-0DE1-4592-83D4-10E75B2FEF84}" destId="{1C411F4C-7893-4399-9D91-1E47313EF2A8}" srcOrd="0" destOrd="0" presId="urn:microsoft.com/office/officeart/2005/8/layout/vList2"/>
    <dgm:cxn modelId="{4BF2CEAD-F367-4D43-A544-27DEBC6A4383}" type="presOf" srcId="{B3CA4A97-DF14-4919-B172-F102E4A62C8B}" destId="{44A42735-B01F-4EA7-8776-F3A8E4A13F85}" srcOrd="0" destOrd="0" presId="urn:microsoft.com/office/officeart/2005/8/layout/vList2"/>
    <dgm:cxn modelId="{F53DAB9A-7B3D-4069-9EEA-59CFE229D2F1}" type="presParOf" srcId="{1C411F4C-7893-4399-9D91-1E47313EF2A8}" destId="{44A42735-B01F-4EA7-8776-F3A8E4A13F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660C50-F6F4-4984-9F69-7681D2A279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7EA5A7-F297-48A1-B3F2-F11DDAD62528}">
      <dgm:prSet/>
      <dgm:spPr>
        <a:solidFill>
          <a:srgbClr val="610215"/>
        </a:solidFill>
      </dgm:spPr>
      <dgm:t>
        <a:bodyPr/>
        <a:lstStyle/>
        <a:p>
          <a:r>
            <a:rPr lang="en-US" b="1"/>
            <a:t>Visits by Faculty and Subject </a:t>
          </a:r>
          <a:r>
            <a:rPr lang="en-US"/>
            <a:t>is a report that can be automated and sent to each Faculty Member on a daily, weekly or monthly basis. Each Faculty Member will receive a report detailing the visits of the students enrolled in their classes who visited your centers.</a:t>
          </a:r>
        </a:p>
      </dgm:t>
    </dgm:pt>
    <dgm:pt modelId="{8F360F05-AD90-4CB7-947B-061BA588D683}" type="parTrans" cxnId="{CC7AECE5-7E8C-4F4D-86AC-CA3E9B64B105}">
      <dgm:prSet/>
      <dgm:spPr/>
      <dgm:t>
        <a:bodyPr/>
        <a:lstStyle/>
        <a:p>
          <a:endParaRPr lang="en-US"/>
        </a:p>
      </dgm:t>
    </dgm:pt>
    <dgm:pt modelId="{2B022AC4-1749-41DF-A3CD-611A0AC42EE8}" type="sibTrans" cxnId="{CC7AECE5-7E8C-4F4D-86AC-CA3E9B64B105}">
      <dgm:prSet/>
      <dgm:spPr/>
      <dgm:t>
        <a:bodyPr/>
        <a:lstStyle/>
        <a:p>
          <a:endParaRPr lang="en-US"/>
        </a:p>
      </dgm:t>
    </dgm:pt>
    <dgm:pt modelId="{A01EE49F-8C88-4A06-A660-A7E3C53CA0BB}">
      <dgm:prSet/>
      <dgm:spPr>
        <a:solidFill>
          <a:schemeClr val="tx2"/>
        </a:solidFill>
      </dgm:spPr>
      <dgm:t>
        <a:bodyPr/>
        <a:lstStyle/>
        <a:p>
          <a:r>
            <a:rPr lang="en-US" b="1" dirty="0"/>
            <a:t>Visits by Assigned Advisor </a:t>
          </a:r>
          <a:r>
            <a:rPr lang="en-US" b="1" i="1" dirty="0"/>
            <a:t>(Staff/Email) </a:t>
          </a:r>
          <a:r>
            <a:rPr lang="en-US" b="1" dirty="0"/>
            <a:t>and Student</a:t>
          </a:r>
          <a:r>
            <a:rPr lang="en-US" dirty="0"/>
            <a:t>. This report can be set up to send an Automated email of the students visits to the email address Associated with their Student profile. This could be used to send an email to an Athletic coach, Assigned Advisor or Assigned Tutor </a:t>
          </a:r>
          <a:r>
            <a:rPr lang="en-US" dirty="0" err="1"/>
            <a:t>Etc</a:t>
          </a:r>
          <a:r>
            <a:rPr lang="en-US" dirty="0"/>
            <a:t>…</a:t>
          </a:r>
        </a:p>
      </dgm:t>
    </dgm:pt>
    <dgm:pt modelId="{23C44C8A-7DC4-4B69-92B3-583E37F7B380}" type="parTrans" cxnId="{161C45D1-1C29-40DE-BD2C-33A729E06FFE}">
      <dgm:prSet/>
      <dgm:spPr/>
      <dgm:t>
        <a:bodyPr/>
        <a:lstStyle/>
        <a:p>
          <a:endParaRPr lang="en-US"/>
        </a:p>
      </dgm:t>
    </dgm:pt>
    <dgm:pt modelId="{A11C21BD-3BF4-4761-9D06-8C23CB30CB7F}" type="sibTrans" cxnId="{161C45D1-1C29-40DE-BD2C-33A729E06FFE}">
      <dgm:prSet/>
      <dgm:spPr/>
      <dgm:t>
        <a:bodyPr/>
        <a:lstStyle/>
        <a:p>
          <a:endParaRPr lang="en-US"/>
        </a:p>
      </dgm:t>
    </dgm:pt>
    <dgm:pt modelId="{72B77075-F25C-463C-BCC5-9281FA4DB5EF}" type="pres">
      <dgm:prSet presAssocID="{04660C50-F6F4-4984-9F69-7681D2A279D1}" presName="linear" presStyleCnt="0">
        <dgm:presLayoutVars>
          <dgm:animLvl val="lvl"/>
          <dgm:resizeHandles val="exact"/>
        </dgm:presLayoutVars>
      </dgm:prSet>
      <dgm:spPr/>
    </dgm:pt>
    <dgm:pt modelId="{6A5D7077-F0A1-4D0F-91BC-AEB121F13D0F}" type="pres">
      <dgm:prSet presAssocID="{027EA5A7-F297-48A1-B3F2-F11DDAD62528}" presName="parentText" presStyleLbl="node1" presStyleIdx="0" presStyleCnt="2">
        <dgm:presLayoutVars>
          <dgm:chMax val="0"/>
          <dgm:bulletEnabled val="1"/>
        </dgm:presLayoutVars>
      </dgm:prSet>
      <dgm:spPr/>
    </dgm:pt>
    <dgm:pt modelId="{45AF7D47-34B4-4881-9DDA-D7CF260D1A6B}" type="pres">
      <dgm:prSet presAssocID="{2B022AC4-1749-41DF-A3CD-611A0AC42EE8}" presName="spacer" presStyleCnt="0"/>
      <dgm:spPr/>
    </dgm:pt>
    <dgm:pt modelId="{02E0BD48-1165-4A0B-A170-180797C4BC29}" type="pres">
      <dgm:prSet presAssocID="{A01EE49F-8C88-4A06-A660-A7E3C53CA0BB}" presName="parentText" presStyleLbl="node1" presStyleIdx="1" presStyleCnt="2">
        <dgm:presLayoutVars>
          <dgm:chMax val="0"/>
          <dgm:bulletEnabled val="1"/>
        </dgm:presLayoutVars>
      </dgm:prSet>
      <dgm:spPr/>
    </dgm:pt>
  </dgm:ptLst>
  <dgm:cxnLst>
    <dgm:cxn modelId="{981CF9A0-1F4B-4CEA-B04C-25D74DD18DE2}" type="presOf" srcId="{A01EE49F-8C88-4A06-A660-A7E3C53CA0BB}" destId="{02E0BD48-1165-4A0B-A170-180797C4BC29}" srcOrd="0" destOrd="0" presId="urn:microsoft.com/office/officeart/2005/8/layout/vList2"/>
    <dgm:cxn modelId="{C5B0DAAA-332A-4626-BC32-9B1B789B28D6}" type="presOf" srcId="{04660C50-F6F4-4984-9F69-7681D2A279D1}" destId="{72B77075-F25C-463C-BCC5-9281FA4DB5EF}" srcOrd="0" destOrd="0" presId="urn:microsoft.com/office/officeart/2005/8/layout/vList2"/>
    <dgm:cxn modelId="{161C45D1-1C29-40DE-BD2C-33A729E06FFE}" srcId="{04660C50-F6F4-4984-9F69-7681D2A279D1}" destId="{A01EE49F-8C88-4A06-A660-A7E3C53CA0BB}" srcOrd="1" destOrd="0" parTransId="{23C44C8A-7DC4-4B69-92B3-583E37F7B380}" sibTransId="{A11C21BD-3BF4-4761-9D06-8C23CB30CB7F}"/>
    <dgm:cxn modelId="{CC7AECE5-7E8C-4F4D-86AC-CA3E9B64B105}" srcId="{04660C50-F6F4-4984-9F69-7681D2A279D1}" destId="{027EA5A7-F297-48A1-B3F2-F11DDAD62528}" srcOrd="0" destOrd="0" parTransId="{8F360F05-AD90-4CB7-947B-061BA588D683}" sibTransId="{2B022AC4-1749-41DF-A3CD-611A0AC42EE8}"/>
    <dgm:cxn modelId="{53B461E7-E492-46B9-86BD-16C9F0BB9397}" type="presOf" srcId="{027EA5A7-F297-48A1-B3F2-F11DDAD62528}" destId="{6A5D7077-F0A1-4D0F-91BC-AEB121F13D0F}" srcOrd="0" destOrd="0" presId="urn:microsoft.com/office/officeart/2005/8/layout/vList2"/>
    <dgm:cxn modelId="{4E773FDE-7B1C-48E7-A430-92B1F32D8642}" type="presParOf" srcId="{72B77075-F25C-463C-BCC5-9281FA4DB5EF}" destId="{6A5D7077-F0A1-4D0F-91BC-AEB121F13D0F}" srcOrd="0" destOrd="0" presId="urn:microsoft.com/office/officeart/2005/8/layout/vList2"/>
    <dgm:cxn modelId="{CA1DE69E-07D3-4785-94D3-A92CCCD3832F}" type="presParOf" srcId="{72B77075-F25C-463C-BCC5-9281FA4DB5EF}" destId="{45AF7D47-34B4-4881-9DDA-D7CF260D1A6B}" srcOrd="1" destOrd="0" presId="urn:microsoft.com/office/officeart/2005/8/layout/vList2"/>
    <dgm:cxn modelId="{E67C5454-CB14-44DC-A7C8-AA315F32A8B9}" type="presParOf" srcId="{72B77075-F25C-463C-BCC5-9281FA4DB5EF}" destId="{02E0BD48-1165-4A0B-A170-180797C4BC2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AB474-86A5-4AA9-A3B4-F39CA2C82C0E}">
      <dsp:nvSpPr>
        <dsp:cNvPr id="0" name=""/>
        <dsp:cNvSpPr/>
      </dsp:nvSpPr>
      <dsp:spPr>
        <a:xfrm>
          <a:off x="0" y="59090"/>
          <a:ext cx="6537960" cy="561600"/>
        </a:xfrm>
        <a:prstGeom prst="roundRect">
          <a:avLst/>
        </a:prstGeom>
        <a:solidFill>
          <a:srgbClr val="8D182B"/>
        </a:solidFill>
        <a:ln w="12700" cap="flat" cmpd="sng" algn="ctr">
          <a:solidFill>
            <a:srgbClr val="8D182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FTE</a:t>
          </a:r>
          <a:r>
            <a:rPr lang="en-US" sz="2000" b="1" kern="1200" dirty="0">
              <a:solidFill>
                <a:schemeClr val="tx2"/>
              </a:solidFill>
            </a:rPr>
            <a:t> </a:t>
          </a:r>
          <a:r>
            <a:rPr lang="en-US" sz="2000" b="1" kern="1200" dirty="0">
              <a:solidFill>
                <a:schemeClr val="bg1"/>
              </a:solidFill>
            </a:rPr>
            <a:t>Options</a:t>
          </a:r>
        </a:p>
      </dsp:txBody>
      <dsp:txXfrm>
        <a:off x="27415" y="86505"/>
        <a:ext cx="6483130" cy="506770"/>
      </dsp:txXfrm>
    </dsp:sp>
    <dsp:sp modelId="{BB194472-881D-4C8D-A5DE-84C8D25848D8}">
      <dsp:nvSpPr>
        <dsp:cNvPr id="0" name=""/>
        <dsp:cNvSpPr/>
      </dsp:nvSpPr>
      <dsp:spPr>
        <a:xfrm>
          <a:off x="0" y="720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a:outerShdw blurRad="152400" dist="317500" dir="5400000" sx="90000" sy="-19000" rotWithShape="0">
            <a:prstClr val="black">
              <a:alpha val="15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Reports &amp; Symbols</a:t>
          </a:r>
        </a:p>
      </dsp:txBody>
      <dsp:txXfrm>
        <a:off x="27415" y="747615"/>
        <a:ext cx="6483130" cy="506770"/>
      </dsp:txXfrm>
    </dsp:sp>
    <dsp:sp modelId="{ADEC516D-3598-4570-A3AF-50471592EE9B}">
      <dsp:nvSpPr>
        <dsp:cNvPr id="0" name=""/>
        <dsp:cNvSpPr/>
      </dsp:nvSpPr>
      <dsp:spPr>
        <a:xfrm>
          <a:off x="0" y="1386684"/>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a:innerShdw blurRad="63500" dist="50800" dir="54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Reports Lists</a:t>
          </a:r>
        </a:p>
      </dsp:txBody>
      <dsp:txXfrm>
        <a:off x="27415" y="1414099"/>
        <a:ext cx="6483130" cy="506770"/>
      </dsp:txXfrm>
    </dsp:sp>
    <dsp:sp modelId="{BA62074B-641B-402C-A954-0EFD74089B23}">
      <dsp:nvSpPr>
        <dsp:cNvPr id="0" name=""/>
        <dsp:cNvSpPr/>
      </dsp:nvSpPr>
      <dsp:spPr>
        <a:xfrm>
          <a:off x="0" y="2016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Saving &amp; Sharing Favorite Reports</a:t>
          </a:r>
        </a:p>
      </dsp:txBody>
      <dsp:txXfrm>
        <a:off x="27415" y="2043615"/>
        <a:ext cx="6483130" cy="506770"/>
      </dsp:txXfrm>
    </dsp:sp>
    <dsp:sp modelId="{1C2D2302-2AFA-452A-B7A3-159893D28A7B}">
      <dsp:nvSpPr>
        <dsp:cNvPr id="0" name=""/>
        <dsp:cNvSpPr/>
      </dsp:nvSpPr>
      <dsp:spPr>
        <a:xfrm>
          <a:off x="0" y="2664200"/>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Automate your Favorite Reports </a:t>
          </a:r>
        </a:p>
      </dsp:txBody>
      <dsp:txXfrm>
        <a:off x="27415" y="2691615"/>
        <a:ext cx="6483130" cy="506770"/>
      </dsp:txXfrm>
    </dsp:sp>
    <dsp:sp modelId="{555E6DF4-E00D-411F-A631-7A0036E97A5D}">
      <dsp:nvSpPr>
        <dsp:cNvPr id="0" name=""/>
        <dsp:cNvSpPr/>
      </dsp:nvSpPr>
      <dsp:spPr>
        <a:xfrm>
          <a:off x="0" y="3312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SI Comp Report</a:t>
          </a:r>
        </a:p>
      </dsp:txBody>
      <dsp:txXfrm>
        <a:off x="27415" y="3339615"/>
        <a:ext cx="6483130" cy="506770"/>
      </dsp:txXfrm>
    </dsp:sp>
    <dsp:sp modelId="{9FB3A546-D5C6-4228-80CF-2AF292E68CD7}">
      <dsp:nvSpPr>
        <dsp:cNvPr id="0" name=""/>
        <dsp:cNvSpPr/>
      </dsp:nvSpPr>
      <dsp:spPr>
        <a:xfrm>
          <a:off x="0" y="3960200"/>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Advisor &amp; Faculty Auto Report</a:t>
          </a:r>
        </a:p>
      </dsp:txBody>
      <dsp:txXfrm>
        <a:off x="27415" y="3987615"/>
        <a:ext cx="6483130" cy="506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D0131-EC47-43CB-B3F4-1D2A6F6025E2}">
      <dsp:nvSpPr>
        <dsp:cNvPr id="0" name=""/>
        <dsp:cNvSpPr/>
      </dsp:nvSpPr>
      <dsp:spPr>
        <a:xfrm>
          <a:off x="0" y="0"/>
          <a:ext cx="8336559" cy="1900080"/>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Each Report in the system can be saved as a Favorite. This will allow you to store all of the reports you use into one easy to find category labeled Favorites.</a:t>
          </a:r>
        </a:p>
      </dsp:txBody>
      <dsp:txXfrm>
        <a:off x="92754" y="92754"/>
        <a:ext cx="8151051" cy="1714572"/>
      </dsp:txXfrm>
    </dsp:sp>
    <dsp:sp modelId="{FE721D3F-23D0-4579-8AB5-CA8E79080D42}">
      <dsp:nvSpPr>
        <dsp:cNvPr id="0" name=""/>
        <dsp:cNvSpPr/>
      </dsp:nvSpPr>
      <dsp:spPr>
        <a:xfrm>
          <a:off x="0" y="2024316"/>
          <a:ext cx="8336559" cy="190008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You can even share your favorite reports with other staff in your permission group. Or send any report via email to a colleague. </a:t>
          </a:r>
        </a:p>
      </dsp:txBody>
      <dsp:txXfrm>
        <a:off x="92754" y="2117070"/>
        <a:ext cx="8151051" cy="17145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864E1-238F-48F8-B9BA-DDDBE5DE3D4F}">
      <dsp:nvSpPr>
        <dsp:cNvPr id="0" name=""/>
        <dsp:cNvSpPr/>
      </dsp:nvSpPr>
      <dsp:spPr>
        <a:xfrm rot="16200000">
          <a:off x="-180198" y="180825"/>
          <a:ext cx="3333450" cy="2971798"/>
        </a:xfrm>
        <a:prstGeom prst="flowChartManualOperation">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Reports can also be Automated and sent via Email with a frequency of daily, weekly, monthly or a specific day of month.</a:t>
          </a:r>
        </a:p>
      </dsp:txBody>
      <dsp:txXfrm rot="5400000">
        <a:off x="628" y="666689"/>
        <a:ext cx="2971798" cy="2000070"/>
      </dsp:txXfrm>
    </dsp:sp>
    <dsp:sp modelId="{E10B9CE8-173C-4186-87B6-3BA9839E8E6C}">
      <dsp:nvSpPr>
        <dsp:cNvPr id="0" name=""/>
        <dsp:cNvSpPr/>
      </dsp:nvSpPr>
      <dsp:spPr>
        <a:xfrm rot="16200000">
          <a:off x="3026881" y="138862"/>
          <a:ext cx="3333450" cy="3055724"/>
        </a:xfrm>
        <a:prstGeom prst="flowChartManualOperation">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Setting up automated reports in TracCloud does not require elevated permission.</a:t>
          </a:r>
        </a:p>
      </dsp:txBody>
      <dsp:txXfrm rot="5400000">
        <a:off x="3165744" y="666689"/>
        <a:ext cx="3055724" cy="2000070"/>
      </dsp:txXfrm>
    </dsp:sp>
    <dsp:sp modelId="{8EBEE0C1-77D9-4178-B380-245F95BA9661}">
      <dsp:nvSpPr>
        <dsp:cNvPr id="0" name=""/>
        <dsp:cNvSpPr/>
      </dsp:nvSpPr>
      <dsp:spPr>
        <a:xfrm rot="16200000">
          <a:off x="6036854" y="377933"/>
          <a:ext cx="3333450" cy="2577582"/>
        </a:xfrm>
        <a:prstGeom prst="flowChartManualOperation">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The interface for Automated Reports is stored in your Favorite reports listings for easy access.</a:t>
          </a:r>
        </a:p>
      </dsp:txBody>
      <dsp:txXfrm rot="5400000">
        <a:off x="6414788" y="666689"/>
        <a:ext cx="2577582" cy="20000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42735-B01F-4EA7-8776-F3A8E4A13F85}">
      <dsp:nvSpPr>
        <dsp:cNvPr id="0" name=""/>
        <dsp:cNvSpPr/>
      </dsp:nvSpPr>
      <dsp:spPr>
        <a:xfrm>
          <a:off x="0" y="233813"/>
          <a:ext cx="8902460" cy="2178330"/>
        </a:xfrm>
        <a:prstGeom prst="roundRect">
          <a:avLst/>
        </a:prstGeom>
        <a:solidFill>
          <a:srgbClr val="61021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The SI (Supplemental Instruction) Comparison report </a:t>
          </a:r>
          <a:r>
            <a:rPr lang="en-US" sz="1800" kern="1200" dirty="0">
              <a:solidFill>
                <a:schemeClr val="bg1"/>
              </a:solidFill>
            </a:rPr>
            <a:t>is used to compare student visits to course grade. This report is intended to provide information based on one specific course and section at a time. You may also configure this report to search multiple courses at one time which will allow you to view a broad scope of students visited versus students who did not visit your center, and the GPA received.</a:t>
          </a:r>
        </a:p>
      </dsp:txBody>
      <dsp:txXfrm>
        <a:off x="106337" y="340150"/>
        <a:ext cx="8689786" cy="19656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D7077-F0A1-4D0F-91BC-AEB121F13D0F}">
      <dsp:nvSpPr>
        <dsp:cNvPr id="0" name=""/>
        <dsp:cNvSpPr/>
      </dsp:nvSpPr>
      <dsp:spPr>
        <a:xfrm>
          <a:off x="0" y="75353"/>
          <a:ext cx="8992998" cy="1902200"/>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Visits by Faculty and Subject </a:t>
          </a:r>
          <a:r>
            <a:rPr lang="en-US" sz="2300" kern="1200"/>
            <a:t>is a report that can be automated and sent to each Faculty Member on a daily, weekly or monthly basis. Each Faculty Member will receive a report detailing the visits of the students enrolled in their classes who visited your centers.</a:t>
          </a:r>
        </a:p>
      </dsp:txBody>
      <dsp:txXfrm>
        <a:off x="92858" y="168211"/>
        <a:ext cx="8807282" cy="1716484"/>
      </dsp:txXfrm>
    </dsp:sp>
    <dsp:sp modelId="{02E0BD48-1165-4A0B-A170-180797C4BC29}">
      <dsp:nvSpPr>
        <dsp:cNvPr id="0" name=""/>
        <dsp:cNvSpPr/>
      </dsp:nvSpPr>
      <dsp:spPr>
        <a:xfrm>
          <a:off x="0" y="2043794"/>
          <a:ext cx="8992998" cy="19022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Visits by Assigned Advisor </a:t>
          </a:r>
          <a:r>
            <a:rPr lang="en-US" sz="2300" b="1" i="1" kern="1200" dirty="0"/>
            <a:t>(Staff/Email) </a:t>
          </a:r>
          <a:r>
            <a:rPr lang="en-US" sz="2300" b="1" kern="1200" dirty="0"/>
            <a:t>and Student</a:t>
          </a:r>
          <a:r>
            <a:rPr lang="en-US" sz="2300" kern="1200" dirty="0"/>
            <a:t>. This report can be set up to send an Automated email of the students visits to the email address Associated with their Student profile. This could be used to send an email to an Athletic coach, Assigned Advisor or Assigned Tutor </a:t>
          </a:r>
          <a:r>
            <a:rPr lang="en-US" sz="2300" kern="1200" dirty="0" err="1"/>
            <a:t>Etc</a:t>
          </a:r>
          <a:r>
            <a:rPr lang="en-US" sz="2300" kern="1200" dirty="0"/>
            <a:t>…</a:t>
          </a:r>
        </a:p>
      </dsp:txBody>
      <dsp:txXfrm>
        <a:off x="92858" y="2136652"/>
        <a:ext cx="8807282" cy="17164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3/28/2023</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2022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3/28/2023</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3/28/2023</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3/28/2023</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3/28/2023</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technofaq.org/posts/2017/08/how-data-analytics-affecting-our-everyday-lives/"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5.xml"/><Relationship Id="rId7"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9" y="977405"/>
            <a:ext cx="8791661" cy="956345"/>
          </a:xfrm>
        </p:spPr>
        <p:txBody>
          <a:bodyPr>
            <a:normAutofit fontScale="90000"/>
          </a:bodyPr>
          <a:lstStyle/>
          <a:p>
            <a:r>
              <a:rPr lang="en-US" dirty="0"/>
              <a:t>Lets Review the Data</a:t>
            </a:r>
          </a:p>
        </p:txBody>
      </p:sp>
      <p:sp>
        <p:nvSpPr>
          <p:cNvPr id="3" name="Subtitle 2"/>
          <p:cNvSpPr>
            <a:spLocks noGrp="1"/>
          </p:cNvSpPr>
          <p:nvPr>
            <p:ph type="subTitle" idx="1"/>
          </p:nvPr>
        </p:nvSpPr>
        <p:spPr>
          <a:xfrm>
            <a:off x="205441" y="5514835"/>
            <a:ext cx="2369015" cy="365760"/>
          </a:xfrm>
        </p:spPr>
        <p:txBody>
          <a:bodyPr>
            <a:normAutofit/>
          </a:bodyPr>
          <a:lstStyle/>
          <a:p>
            <a:r>
              <a:rPr lang="en-US" sz="1600" dirty="0"/>
              <a:t>With Luis Frias</a:t>
            </a:r>
            <a:endParaRPr lang="en-US" sz="1600" dirty="0">
              <a:solidFill>
                <a:schemeClr val="accent1">
                  <a:lumMod val="75000"/>
                </a:schemeClr>
              </a:solidFill>
            </a:endParaRPr>
          </a:p>
        </p:txBody>
      </p:sp>
      <p:sp>
        <p:nvSpPr>
          <p:cNvPr id="4" name="Subtitle 2">
            <a:extLst>
              <a:ext uri="{FF2B5EF4-FFF2-40B4-BE49-F238E27FC236}">
                <a16:creationId xmlns:a16="http://schemas.microsoft.com/office/drawing/2014/main" id="{4B9077E6-483E-4790-9504-EEE6E3B6C885}"/>
              </a:ext>
            </a:extLst>
          </p:cNvPr>
          <p:cNvSpPr txBox="1">
            <a:spLocks/>
          </p:cNvSpPr>
          <p:nvPr/>
        </p:nvSpPr>
        <p:spPr>
          <a:xfrm>
            <a:off x="2574456" y="1807966"/>
            <a:ext cx="3995085" cy="365760"/>
          </a:xfrm>
          <a:prstGeom prst="rect">
            <a:avLst/>
          </a:prstGeom>
        </p:spPr>
        <p:txBody>
          <a:bodyPr vert="horz" lIns="91440" tIns="45720" rIns="91440" bIns="45720" rtlCol="0">
            <a:normAutofit fontScale="70000" lnSpcReduction="20000"/>
          </a:bodyPr>
          <a:lstStyle>
            <a:lvl1pPr marL="0" indent="0" algn="l" defTabSz="914377" rtl="0" eaLnBrk="1" latinLnBrk="0" hangingPunct="1">
              <a:lnSpc>
                <a:spcPct val="90000"/>
              </a:lnSpc>
              <a:spcBef>
                <a:spcPts val="0"/>
              </a:spcBef>
              <a:buClr>
                <a:schemeClr val="accent1"/>
              </a:buClr>
              <a:buFont typeface="Arial" pitchFamily="34" charset="0"/>
              <a:buNone/>
              <a:defRPr sz="2000" b="1" kern="1200" cap="all" baseline="0">
                <a:solidFill>
                  <a:schemeClr val="accent1">
                    <a:lumMod val="75000"/>
                  </a:schemeClr>
                </a:solidFill>
                <a:effectLst/>
                <a:latin typeface="+mn-lt"/>
                <a:ea typeface="+mn-ea"/>
                <a:cs typeface="+mn-cs"/>
              </a:defRPr>
            </a:lvl1pPr>
            <a:lvl2pPr marL="457189" indent="0" algn="ctr" defTabSz="914377" rtl="0" eaLnBrk="1" latinLnBrk="0" hangingPunct="1">
              <a:lnSpc>
                <a:spcPct val="90000"/>
              </a:lnSpc>
              <a:spcBef>
                <a:spcPts val="1000"/>
              </a:spcBef>
              <a:buClr>
                <a:schemeClr val="accent1"/>
              </a:buClr>
              <a:buFont typeface="Arial"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r>
              <a:rPr lang="en-US" dirty="0"/>
              <a:t>TracCloud Reports: Additional Options</a:t>
            </a:r>
          </a:p>
        </p:txBody>
      </p:sp>
      <p:pic>
        <p:nvPicPr>
          <p:cNvPr id="6" name="Picture 5">
            <a:extLst>
              <a:ext uri="{FF2B5EF4-FFF2-40B4-BE49-F238E27FC236}">
                <a16:creationId xmlns:a16="http://schemas.microsoft.com/office/drawing/2014/main" id="{586588D2-0743-1300-7044-A4CE8C62FCB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55010" y="2504796"/>
            <a:ext cx="4433976" cy="2507700"/>
          </a:xfrm>
          <a:prstGeom prst="rect">
            <a:avLst/>
          </a:prstGeom>
        </p:spPr>
      </p:pic>
      <p:pic>
        <p:nvPicPr>
          <p:cNvPr id="5" name="Picture 4">
            <a:extLst>
              <a:ext uri="{FF2B5EF4-FFF2-40B4-BE49-F238E27FC236}">
                <a16:creationId xmlns:a16="http://schemas.microsoft.com/office/drawing/2014/main" id="{F34BE922-077D-C2EB-A51D-9517BCC42F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8" name="Picture 7">
            <a:extLst>
              <a:ext uri="{FF2B5EF4-FFF2-40B4-BE49-F238E27FC236}">
                <a16:creationId xmlns:a16="http://schemas.microsoft.com/office/drawing/2014/main" id="{361061EC-0C6E-95D8-64E6-14185CE77960}"/>
              </a:ext>
            </a:extLst>
          </p:cNvPr>
          <p:cNvPicPr>
            <a:picLocks noChangeAspect="1"/>
          </p:cNvPicPr>
          <p:nvPr/>
        </p:nvPicPr>
        <p:blipFill>
          <a:blip r:embed="rId5"/>
          <a:stretch>
            <a:fillRect/>
          </a:stretch>
        </p:blipFill>
        <p:spPr>
          <a:xfrm>
            <a:off x="0" y="6382934"/>
            <a:ext cx="9144000" cy="469353"/>
          </a:xfrm>
          <a:prstGeom prst="rect">
            <a:avLst/>
          </a:prstGeom>
        </p:spPr>
      </p:pic>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B3E6C8-B900-46DB-A069-F1719EB259E3}"/>
              </a:ext>
            </a:extLst>
          </p:cNvPr>
          <p:cNvSpPr>
            <a:spLocks noGrp="1"/>
          </p:cNvSpPr>
          <p:nvPr>
            <p:ph type="title"/>
          </p:nvPr>
        </p:nvSpPr>
        <p:spPr>
          <a:xfrm>
            <a:off x="1143229" y="662951"/>
            <a:ext cx="6857542" cy="780233"/>
          </a:xfrm>
        </p:spPr>
        <p:txBody>
          <a:bodyPr>
            <a:noAutofit/>
          </a:bodyPr>
          <a:lstStyle/>
          <a:p>
            <a:r>
              <a:rPr lang="en-US" sz="3600" dirty="0"/>
              <a:t>Topics We Will Cover Today</a:t>
            </a:r>
          </a:p>
        </p:txBody>
      </p:sp>
      <p:sp>
        <p:nvSpPr>
          <p:cNvPr id="9" name="Content Placeholder 5">
            <a:extLst>
              <a:ext uri="{FF2B5EF4-FFF2-40B4-BE49-F238E27FC236}">
                <a16:creationId xmlns:a16="http://schemas.microsoft.com/office/drawing/2014/main" id="{2BB35A60-F5F9-4596-B19F-DEFB39FE435F}"/>
              </a:ext>
            </a:extLst>
          </p:cNvPr>
          <p:cNvSpPr txBox="1">
            <a:spLocks/>
          </p:cNvSpPr>
          <p:nvPr/>
        </p:nvSpPr>
        <p:spPr>
          <a:xfrm>
            <a:off x="4957609" y="2315359"/>
            <a:ext cx="4043778" cy="3003260"/>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endParaRPr lang="en-US" dirty="0"/>
          </a:p>
        </p:txBody>
      </p:sp>
      <p:graphicFrame>
        <p:nvGraphicFramePr>
          <p:cNvPr id="6" name="Diagram 5">
            <a:extLst>
              <a:ext uri="{FF2B5EF4-FFF2-40B4-BE49-F238E27FC236}">
                <a16:creationId xmlns:a16="http://schemas.microsoft.com/office/drawing/2014/main" id="{F7EE5D47-11C1-F96A-454F-356EEF3561AF}"/>
              </a:ext>
            </a:extLst>
          </p:cNvPr>
          <p:cNvGraphicFramePr/>
          <p:nvPr>
            <p:extLst>
              <p:ext uri="{D42A27DB-BD31-4B8C-83A1-F6EECF244321}">
                <p14:modId xmlns:p14="http://schemas.microsoft.com/office/powerpoint/2010/main" val="2236272812"/>
              </p:ext>
            </p:extLst>
          </p:nvPr>
        </p:nvGraphicFramePr>
        <p:xfrm>
          <a:off x="1381089" y="1539381"/>
          <a:ext cx="6537960" cy="459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52957D7A-C86C-EE27-99CD-727D68E28F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4" name="Picture 3">
            <a:extLst>
              <a:ext uri="{FF2B5EF4-FFF2-40B4-BE49-F238E27FC236}">
                <a16:creationId xmlns:a16="http://schemas.microsoft.com/office/drawing/2014/main" id="{4E898291-70F5-3D6E-0232-7745D7724D05}"/>
              </a:ext>
            </a:extLst>
          </p:cNvPr>
          <p:cNvPicPr>
            <a:picLocks noChangeAspect="1"/>
          </p:cNvPicPr>
          <p:nvPr/>
        </p:nvPicPr>
        <p:blipFill>
          <a:blip r:embed="rId8"/>
          <a:stretch>
            <a:fillRect/>
          </a:stretch>
        </p:blipFill>
        <p:spPr>
          <a:xfrm>
            <a:off x="0" y="6388647"/>
            <a:ext cx="9144000" cy="469353"/>
          </a:xfrm>
          <a:prstGeom prst="rect">
            <a:avLst/>
          </a:prstGeom>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924" y="817927"/>
            <a:ext cx="7508149" cy="896756"/>
          </a:xfrm>
        </p:spPr>
        <p:txBody>
          <a:bodyPr>
            <a:noAutofit/>
          </a:bodyPr>
          <a:lstStyle/>
          <a:p>
            <a:r>
              <a:rPr lang="en-US" sz="4000" dirty="0">
                <a:latin typeface="Marker Felt"/>
              </a:rPr>
              <a:t>Send &amp; Share Favorite Reports</a:t>
            </a:r>
            <a:endParaRPr lang="en-US" sz="4000" dirty="0"/>
          </a:p>
        </p:txBody>
      </p:sp>
      <p:graphicFrame>
        <p:nvGraphicFramePr>
          <p:cNvPr id="5" name="Diagram 4">
            <a:extLst>
              <a:ext uri="{FF2B5EF4-FFF2-40B4-BE49-F238E27FC236}">
                <a16:creationId xmlns:a16="http://schemas.microsoft.com/office/drawing/2014/main" id="{183241D6-A87C-B960-FE54-F070B7DB8656}"/>
              </a:ext>
            </a:extLst>
          </p:cNvPr>
          <p:cNvGraphicFramePr/>
          <p:nvPr>
            <p:extLst>
              <p:ext uri="{D42A27DB-BD31-4B8C-83A1-F6EECF244321}">
                <p14:modId xmlns:p14="http://schemas.microsoft.com/office/powerpoint/2010/main" val="849832697"/>
              </p:ext>
            </p:extLst>
          </p:nvPr>
        </p:nvGraphicFramePr>
        <p:xfrm>
          <a:off x="403720" y="2072080"/>
          <a:ext cx="8336559" cy="3967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9896AB0-2E67-AE4B-11B0-D11F23C52B0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6" name="Picture 5">
            <a:extLst>
              <a:ext uri="{FF2B5EF4-FFF2-40B4-BE49-F238E27FC236}">
                <a16:creationId xmlns:a16="http://schemas.microsoft.com/office/drawing/2014/main" id="{60BD31B5-6420-9AD6-0710-ED98558CDFE5}"/>
              </a:ext>
            </a:extLst>
          </p:cNvPr>
          <p:cNvPicPr>
            <a:picLocks noChangeAspect="1"/>
          </p:cNvPicPr>
          <p:nvPr/>
        </p:nvPicPr>
        <p:blipFill>
          <a:blip r:embed="rId8"/>
          <a:stretch>
            <a:fillRect/>
          </a:stretch>
        </p:blipFill>
        <p:spPr>
          <a:xfrm>
            <a:off x="-2" y="6388647"/>
            <a:ext cx="9144000" cy="469353"/>
          </a:xfrm>
          <a:prstGeom prst="rect">
            <a:avLst/>
          </a:prstGeom>
        </p:spPr>
      </p:pic>
    </p:spTree>
    <p:extLst>
      <p:ext uri="{BB962C8B-B14F-4D97-AF65-F5344CB8AC3E}">
        <p14:creationId xmlns:p14="http://schemas.microsoft.com/office/powerpoint/2010/main" val="281466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D5AAA-5D4E-4100-B65B-064E75F90B36}"/>
              </a:ext>
            </a:extLst>
          </p:cNvPr>
          <p:cNvSpPr>
            <a:spLocks noGrp="1"/>
          </p:cNvSpPr>
          <p:nvPr>
            <p:ph type="title"/>
          </p:nvPr>
        </p:nvSpPr>
        <p:spPr>
          <a:xfrm>
            <a:off x="2032597" y="905773"/>
            <a:ext cx="5377493" cy="631865"/>
          </a:xfrm>
        </p:spPr>
        <p:txBody>
          <a:bodyPr>
            <a:noAutofit/>
          </a:bodyPr>
          <a:lstStyle/>
          <a:p>
            <a:r>
              <a:rPr lang="en-US" sz="3600" dirty="0"/>
              <a:t>Automated Reports</a:t>
            </a:r>
          </a:p>
        </p:txBody>
      </p:sp>
      <p:graphicFrame>
        <p:nvGraphicFramePr>
          <p:cNvPr id="2" name="Diagram 1">
            <a:extLst>
              <a:ext uri="{FF2B5EF4-FFF2-40B4-BE49-F238E27FC236}">
                <a16:creationId xmlns:a16="http://schemas.microsoft.com/office/drawing/2014/main" id="{308479F4-65AD-E4E8-E601-52CD5533E95D}"/>
              </a:ext>
            </a:extLst>
          </p:cNvPr>
          <p:cNvGraphicFramePr/>
          <p:nvPr>
            <p:extLst>
              <p:ext uri="{D42A27DB-BD31-4B8C-83A1-F6EECF244321}">
                <p14:modId xmlns:p14="http://schemas.microsoft.com/office/powerpoint/2010/main" val="3062237204"/>
              </p:ext>
            </p:extLst>
          </p:nvPr>
        </p:nvGraphicFramePr>
        <p:xfrm>
          <a:off x="151002" y="2228451"/>
          <a:ext cx="8992998" cy="3333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DC3EB45D-7995-FDD2-C02C-89B24F01A5D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5" name="Picture 4">
            <a:extLst>
              <a:ext uri="{FF2B5EF4-FFF2-40B4-BE49-F238E27FC236}">
                <a16:creationId xmlns:a16="http://schemas.microsoft.com/office/drawing/2014/main" id="{BED44542-2BF4-7D24-CBB9-135885B911C6}"/>
              </a:ext>
            </a:extLst>
          </p:cNvPr>
          <p:cNvPicPr>
            <a:picLocks noChangeAspect="1"/>
          </p:cNvPicPr>
          <p:nvPr/>
        </p:nvPicPr>
        <p:blipFill>
          <a:blip r:embed="rId8"/>
          <a:stretch>
            <a:fillRect/>
          </a:stretch>
        </p:blipFill>
        <p:spPr>
          <a:xfrm>
            <a:off x="0" y="6378161"/>
            <a:ext cx="9144000" cy="469353"/>
          </a:xfrm>
          <a:prstGeom prst="rect">
            <a:avLst/>
          </a:prstGeom>
        </p:spPr>
      </p:pic>
    </p:spTree>
    <p:extLst>
      <p:ext uri="{BB962C8B-B14F-4D97-AF65-F5344CB8AC3E}">
        <p14:creationId xmlns:p14="http://schemas.microsoft.com/office/powerpoint/2010/main" val="57992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D5AAA-5D4E-4100-B65B-064E75F90B36}"/>
              </a:ext>
            </a:extLst>
          </p:cNvPr>
          <p:cNvSpPr>
            <a:spLocks noGrp="1"/>
          </p:cNvSpPr>
          <p:nvPr>
            <p:ph type="title"/>
          </p:nvPr>
        </p:nvSpPr>
        <p:spPr>
          <a:xfrm>
            <a:off x="1782661" y="767592"/>
            <a:ext cx="5578678" cy="604007"/>
          </a:xfrm>
        </p:spPr>
        <p:txBody>
          <a:bodyPr>
            <a:noAutofit/>
          </a:bodyPr>
          <a:lstStyle/>
          <a:p>
            <a:r>
              <a:rPr lang="en-US" sz="3600" dirty="0"/>
              <a:t>SI Comparison Report</a:t>
            </a:r>
          </a:p>
        </p:txBody>
      </p:sp>
      <p:graphicFrame>
        <p:nvGraphicFramePr>
          <p:cNvPr id="2" name="Diagram 1">
            <a:extLst>
              <a:ext uri="{FF2B5EF4-FFF2-40B4-BE49-F238E27FC236}">
                <a16:creationId xmlns:a16="http://schemas.microsoft.com/office/drawing/2014/main" id="{AC006EBD-0907-1BD1-599A-804B0E464EE6}"/>
              </a:ext>
            </a:extLst>
          </p:cNvPr>
          <p:cNvGraphicFramePr/>
          <p:nvPr>
            <p:extLst>
              <p:ext uri="{D42A27DB-BD31-4B8C-83A1-F6EECF244321}">
                <p14:modId xmlns:p14="http://schemas.microsoft.com/office/powerpoint/2010/main" val="278396425"/>
              </p:ext>
            </p:extLst>
          </p:nvPr>
        </p:nvGraphicFramePr>
        <p:xfrm>
          <a:off x="120770" y="1294702"/>
          <a:ext cx="8902460" cy="2480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CF7E087E-3D56-56B5-0385-04C875DFB0B5}"/>
              </a:ext>
            </a:extLst>
          </p:cNvPr>
          <p:cNvPicPr>
            <a:picLocks noChangeAspect="1"/>
          </p:cNvPicPr>
          <p:nvPr/>
        </p:nvPicPr>
        <p:blipFill>
          <a:blip r:embed="rId7"/>
          <a:stretch>
            <a:fillRect/>
          </a:stretch>
        </p:blipFill>
        <p:spPr>
          <a:xfrm>
            <a:off x="865728" y="4068660"/>
            <a:ext cx="7533314" cy="20217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a:extLst>
              <a:ext uri="{FF2B5EF4-FFF2-40B4-BE49-F238E27FC236}">
                <a16:creationId xmlns:a16="http://schemas.microsoft.com/office/drawing/2014/main" id="{4A97E19A-EF89-039E-1806-4F15B755C4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6" name="Picture 5">
            <a:extLst>
              <a:ext uri="{FF2B5EF4-FFF2-40B4-BE49-F238E27FC236}">
                <a16:creationId xmlns:a16="http://schemas.microsoft.com/office/drawing/2014/main" id="{41A5E0C3-A89F-3062-1BBA-F5880416D045}"/>
              </a:ext>
            </a:extLst>
          </p:cNvPr>
          <p:cNvPicPr>
            <a:picLocks noChangeAspect="1"/>
          </p:cNvPicPr>
          <p:nvPr/>
        </p:nvPicPr>
        <p:blipFill>
          <a:blip r:embed="rId9"/>
          <a:stretch>
            <a:fillRect/>
          </a:stretch>
        </p:blipFill>
        <p:spPr>
          <a:xfrm>
            <a:off x="34870" y="6381924"/>
            <a:ext cx="9144000" cy="469353"/>
          </a:xfrm>
          <a:prstGeom prst="rect">
            <a:avLst/>
          </a:prstGeom>
        </p:spPr>
      </p:pic>
    </p:spTree>
    <p:extLst>
      <p:ext uri="{BB962C8B-B14F-4D97-AF65-F5344CB8AC3E}">
        <p14:creationId xmlns:p14="http://schemas.microsoft.com/office/powerpoint/2010/main" val="147317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D5AAA-5D4E-4100-B65B-064E75F90B36}"/>
              </a:ext>
            </a:extLst>
          </p:cNvPr>
          <p:cNvSpPr>
            <a:spLocks noGrp="1"/>
          </p:cNvSpPr>
          <p:nvPr>
            <p:ph type="title"/>
          </p:nvPr>
        </p:nvSpPr>
        <p:spPr>
          <a:xfrm>
            <a:off x="1209248" y="1111541"/>
            <a:ext cx="6725503" cy="604007"/>
          </a:xfrm>
        </p:spPr>
        <p:txBody>
          <a:bodyPr>
            <a:noAutofit/>
          </a:bodyPr>
          <a:lstStyle/>
          <a:p>
            <a:r>
              <a:rPr lang="en-US" sz="3600" dirty="0"/>
              <a:t>Faculty and Assigned Staff</a:t>
            </a:r>
          </a:p>
        </p:txBody>
      </p:sp>
      <p:graphicFrame>
        <p:nvGraphicFramePr>
          <p:cNvPr id="2" name="Diagram 1">
            <a:extLst>
              <a:ext uri="{FF2B5EF4-FFF2-40B4-BE49-F238E27FC236}">
                <a16:creationId xmlns:a16="http://schemas.microsoft.com/office/drawing/2014/main" id="{8D71FF6F-6822-551B-F782-5BDB730C78F4}"/>
              </a:ext>
            </a:extLst>
          </p:cNvPr>
          <p:cNvGraphicFramePr/>
          <p:nvPr>
            <p:extLst>
              <p:ext uri="{D42A27DB-BD31-4B8C-83A1-F6EECF244321}">
                <p14:modId xmlns:p14="http://schemas.microsoft.com/office/powerpoint/2010/main" val="364238440"/>
              </p:ext>
            </p:extLst>
          </p:nvPr>
        </p:nvGraphicFramePr>
        <p:xfrm>
          <a:off x="151002" y="1962614"/>
          <a:ext cx="8992998" cy="4021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8E181119-694E-6D22-A1E7-765EC19D59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5" name="Picture 4">
            <a:extLst>
              <a:ext uri="{FF2B5EF4-FFF2-40B4-BE49-F238E27FC236}">
                <a16:creationId xmlns:a16="http://schemas.microsoft.com/office/drawing/2014/main" id="{C832C3D0-ECC2-B228-290A-4305BAAA204A}"/>
              </a:ext>
            </a:extLst>
          </p:cNvPr>
          <p:cNvPicPr>
            <a:picLocks noChangeAspect="1"/>
          </p:cNvPicPr>
          <p:nvPr/>
        </p:nvPicPr>
        <p:blipFill>
          <a:blip r:embed="rId8"/>
          <a:stretch>
            <a:fillRect/>
          </a:stretch>
        </p:blipFill>
        <p:spPr>
          <a:xfrm>
            <a:off x="-1" y="6388647"/>
            <a:ext cx="9144000" cy="469353"/>
          </a:xfrm>
          <a:prstGeom prst="rect">
            <a:avLst/>
          </a:prstGeom>
        </p:spPr>
      </p:pic>
    </p:spTree>
    <p:extLst>
      <p:ext uri="{BB962C8B-B14F-4D97-AF65-F5344CB8AC3E}">
        <p14:creationId xmlns:p14="http://schemas.microsoft.com/office/powerpoint/2010/main" val="2701081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CA1CA-33D1-79FB-E9D4-3103884F7589}"/>
              </a:ext>
            </a:extLst>
          </p:cNvPr>
          <p:cNvSpPr>
            <a:spLocks noGrp="1"/>
          </p:cNvSpPr>
          <p:nvPr>
            <p:ph type="title"/>
          </p:nvPr>
        </p:nvSpPr>
        <p:spPr>
          <a:xfrm>
            <a:off x="674264" y="821873"/>
            <a:ext cx="6573823" cy="965487"/>
          </a:xfrm>
        </p:spPr>
        <p:txBody>
          <a:bodyPr>
            <a:normAutofit/>
          </a:bodyPr>
          <a:lstStyle/>
          <a:p>
            <a:r>
              <a:rPr lang="en-US" dirty="0"/>
              <a:t>Related Sessions</a:t>
            </a:r>
          </a:p>
        </p:txBody>
      </p:sp>
      <p:sp>
        <p:nvSpPr>
          <p:cNvPr id="6" name="Text Placeholder 5">
            <a:extLst>
              <a:ext uri="{FF2B5EF4-FFF2-40B4-BE49-F238E27FC236}">
                <a16:creationId xmlns:a16="http://schemas.microsoft.com/office/drawing/2014/main" id="{B25FCD96-BD0D-4B5B-7B92-DC91A21DAA39}"/>
              </a:ext>
            </a:extLst>
          </p:cNvPr>
          <p:cNvSpPr>
            <a:spLocks noGrp="1"/>
          </p:cNvSpPr>
          <p:nvPr>
            <p:ph type="body" idx="1"/>
          </p:nvPr>
        </p:nvSpPr>
        <p:spPr>
          <a:xfrm>
            <a:off x="749767" y="2102764"/>
            <a:ext cx="4946358" cy="3970478"/>
          </a:xfrm>
        </p:spPr>
        <p:txBody>
          <a:bodyPr/>
          <a:lstStyle/>
          <a:p>
            <a:r>
              <a:rPr lang="en-US" dirty="0"/>
              <a:t>	</a:t>
            </a:r>
          </a:p>
          <a:p>
            <a:r>
              <a:rPr lang="en-US" dirty="0"/>
              <a:t>Reports Data &amp; Scheduling Q&amp;A</a:t>
            </a:r>
            <a:br>
              <a:rPr lang="en-US" dirty="0"/>
            </a:br>
            <a:r>
              <a:rPr lang="en-US" dirty="0"/>
              <a:t>	Hopi 2:20-3:00pm</a:t>
            </a:r>
            <a:br>
              <a:rPr lang="en-US" dirty="0"/>
            </a:br>
            <a:r>
              <a:rPr lang="en-US" dirty="0"/>
              <a:t>	</a:t>
            </a:r>
          </a:p>
          <a:p>
            <a:endParaRPr lang="en-US" dirty="0"/>
          </a:p>
          <a:p>
            <a:endParaRPr lang="en-US" dirty="0"/>
          </a:p>
        </p:txBody>
      </p:sp>
      <p:pic>
        <p:nvPicPr>
          <p:cNvPr id="3" name="Picture 2">
            <a:extLst>
              <a:ext uri="{FF2B5EF4-FFF2-40B4-BE49-F238E27FC236}">
                <a16:creationId xmlns:a16="http://schemas.microsoft.com/office/drawing/2014/main" id="{CF41BF86-EB71-3310-6E67-CB6CFC114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5" name="Picture 4">
            <a:extLst>
              <a:ext uri="{FF2B5EF4-FFF2-40B4-BE49-F238E27FC236}">
                <a16:creationId xmlns:a16="http://schemas.microsoft.com/office/drawing/2014/main" id="{CBBEDE97-793E-2DB1-E855-67EC5989773E}"/>
              </a:ext>
            </a:extLst>
          </p:cNvPr>
          <p:cNvPicPr>
            <a:picLocks noChangeAspect="1"/>
          </p:cNvPicPr>
          <p:nvPr/>
        </p:nvPicPr>
        <p:blipFill>
          <a:blip r:embed="rId3"/>
          <a:stretch>
            <a:fillRect/>
          </a:stretch>
        </p:blipFill>
        <p:spPr>
          <a:xfrm>
            <a:off x="0" y="6388647"/>
            <a:ext cx="9144000" cy="469353"/>
          </a:xfrm>
          <a:prstGeom prst="rect">
            <a:avLst/>
          </a:prstGeom>
        </p:spPr>
      </p:pic>
    </p:spTree>
    <p:extLst>
      <p:ext uri="{BB962C8B-B14F-4D97-AF65-F5344CB8AC3E}">
        <p14:creationId xmlns:p14="http://schemas.microsoft.com/office/powerpoint/2010/main" val="313970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10982</TotalTime>
  <Words>363</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Cambria</vt:lpstr>
      <vt:lpstr>Marker Felt</vt:lpstr>
      <vt:lpstr>Red Line Business 16x9</vt:lpstr>
      <vt:lpstr>Lets Review the Data</vt:lpstr>
      <vt:lpstr>Topics We Will Cover Today</vt:lpstr>
      <vt:lpstr>Send &amp; Share Favorite Reports</vt:lpstr>
      <vt:lpstr>Automated Reports</vt:lpstr>
      <vt:lpstr>SI Comparison Report</vt:lpstr>
      <vt:lpstr>Faculty and Assigned Staff</vt:lpstr>
      <vt:lpstr>Related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Luis Frias</cp:lastModifiedBy>
  <cp:revision>25</cp:revision>
  <dcterms:created xsi:type="dcterms:W3CDTF">2021-11-08T16:00:51Z</dcterms:created>
  <dcterms:modified xsi:type="dcterms:W3CDTF">2023-03-28T15:52:54Z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