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532" autoAdjust="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18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9872EE9-AF66-483C-961F-59B9F002993E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7BEAFD5-7FA3-40FB-875B-457FB46B25A4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9EA1F43-559A-4B47-A959-EFB6142CA3A9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2024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737" y="1582309"/>
            <a:ext cx="8126233" cy="3778127"/>
          </a:xfr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dirty="0">
                <a:solidFill>
                  <a:srgbClr val="610215"/>
                </a:solidFill>
              </a:rPr>
              <a:t>Through the Student’s Lens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431" y="4271866"/>
            <a:ext cx="7543800" cy="365760"/>
          </a:xfrm>
        </p:spPr>
        <p:txBody>
          <a:bodyPr/>
          <a:lstStyle/>
          <a:p>
            <a:pPr algn="ctr"/>
            <a:r>
              <a:rPr lang="en-US" sz="2000" cap="none" spc="300" dirty="0">
                <a:solidFill>
                  <a:srgbClr val="610215"/>
                </a:solidFill>
              </a:rPr>
              <a:t>Navigating </a:t>
            </a:r>
            <a:r>
              <a:rPr lang="en-US" sz="2000" cap="none" spc="300" dirty="0" err="1">
                <a:solidFill>
                  <a:srgbClr val="610215"/>
                </a:solidFill>
              </a:rPr>
              <a:t>TracCloud</a:t>
            </a:r>
            <a:endParaRPr lang="en-US" cap="none" spc="300" dirty="0">
              <a:solidFill>
                <a:srgbClr val="61021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5EA75-A443-5E58-CE4B-E669DA5E11A3}"/>
              </a:ext>
            </a:extLst>
          </p:cNvPr>
          <p:cNvSpPr txBox="1"/>
          <p:nvPr/>
        </p:nvSpPr>
        <p:spPr>
          <a:xfrm>
            <a:off x="3533898" y="4637626"/>
            <a:ext cx="1936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10215"/>
                </a:solidFill>
              </a:rPr>
              <a:t>Erick Martinez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160" y="697119"/>
            <a:ext cx="5121679" cy="641350"/>
          </a:xfrm>
        </p:spPr>
        <p:txBody>
          <a:bodyPr/>
          <a:lstStyle/>
          <a:p>
            <a:pPr algn="ctr"/>
            <a:r>
              <a:rPr lang="en-US" dirty="0"/>
              <a:t>Surveys/ Documents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64AD5-4CAB-5BEB-13E8-D8B2010A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110" y="1508125"/>
            <a:ext cx="1846465" cy="6413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Surveys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A6C9F-B16A-722B-7E0B-9AA61588D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9782" y="2149475"/>
            <a:ext cx="3545586" cy="219818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can access pending surveys from their Dashboard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CB8077-CEE1-2E63-8F0F-404CB5ED0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38383" y="1508125"/>
            <a:ext cx="2194456" cy="6413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Documents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814A80-E27E-0559-293D-E007723C3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1999" y="2052443"/>
            <a:ext cx="3545586" cy="219818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must have access to documents and widget enabled</a:t>
            </a:r>
          </a:p>
          <a:p>
            <a:r>
              <a:rPr lang="en-US" dirty="0">
                <a:solidFill>
                  <a:schemeClr val="tx2"/>
                </a:solidFill>
              </a:rPr>
              <a:t>Allow Students to view and upload documents within their own Dashboard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F2850-1A08-8E95-D631-776AE8171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1" y="4250632"/>
            <a:ext cx="4109838" cy="181957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107F0B-7648-6762-0AD1-5DCABC7B5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51" y="4251481"/>
            <a:ext cx="2794021" cy="181957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9264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4B95-775A-A978-6B19-D2F8C5EA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81" y="914400"/>
            <a:ext cx="3982835" cy="701041"/>
          </a:xfrm>
        </p:spPr>
        <p:txBody>
          <a:bodyPr/>
          <a:lstStyle/>
          <a:p>
            <a:pPr algn="ctr"/>
            <a:r>
              <a:rPr lang="en-US" dirty="0"/>
              <a:t>Related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AD4C-2342-4EB4-15BC-E4B86ACA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219" y="2227811"/>
            <a:ext cx="4349562" cy="2402378"/>
          </a:xfrm>
        </p:spPr>
        <p:txBody>
          <a:bodyPr/>
          <a:lstStyle/>
          <a:p>
            <a:r>
              <a:rPr lang="en-US" dirty="0"/>
              <a:t>Personalizing Cloud – Bill</a:t>
            </a:r>
          </a:p>
          <a:p>
            <a:r>
              <a:rPr lang="en-US" dirty="0"/>
              <a:t>Pencil Me In: </a:t>
            </a:r>
            <a:r>
              <a:rPr lang="en-US" dirty="0" err="1"/>
              <a:t>TracCloud</a:t>
            </a:r>
            <a:r>
              <a:rPr lang="en-US" dirty="0"/>
              <a:t> Scheduling - Luis</a:t>
            </a:r>
          </a:p>
          <a:p>
            <a:r>
              <a:rPr lang="en-US" dirty="0"/>
              <a:t>Success Plans- Aidan</a:t>
            </a:r>
          </a:p>
          <a:p>
            <a:r>
              <a:rPr lang="en-US" dirty="0" err="1"/>
              <a:t>SurveyTrac</a:t>
            </a:r>
            <a:r>
              <a:rPr lang="en-US" dirty="0"/>
              <a:t> – Aidan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17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11" y="672935"/>
            <a:ext cx="5188181" cy="977900"/>
          </a:xfrm>
        </p:spPr>
        <p:txBody>
          <a:bodyPr/>
          <a:lstStyle/>
          <a:p>
            <a:pPr algn="ctr"/>
            <a:r>
              <a:rPr lang="en-US" dirty="0"/>
              <a:t>Student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5" y="2070265"/>
            <a:ext cx="3914355" cy="39125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Welcome Message on Student 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Upcoming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Booking an Appointment &amp; Asynchronous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Past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Confirm Bio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101F8E-895F-6525-A3E5-68D4F2747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02" y="2070265"/>
            <a:ext cx="4370487" cy="3507575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624" y="816626"/>
            <a:ext cx="4157403" cy="651163"/>
          </a:xfrm>
        </p:spPr>
        <p:txBody>
          <a:bodyPr/>
          <a:lstStyle/>
          <a:p>
            <a:pPr algn="ctr"/>
            <a:r>
              <a:rPr lang="en-US" dirty="0"/>
              <a:t>Welcome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3AB6B-282C-36F4-82A6-79728DBA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87" y="2118163"/>
            <a:ext cx="3600450" cy="4114800"/>
          </a:xfrm>
        </p:spPr>
        <p:txBody>
          <a:bodyPr/>
          <a:lstStyle/>
          <a:p>
            <a:r>
              <a:rPr lang="en-US" dirty="0"/>
              <a:t>Provide student appointment booking instructions</a:t>
            </a:r>
          </a:p>
          <a:p>
            <a:r>
              <a:rPr lang="en-US" dirty="0"/>
              <a:t>Twig &amp; HTML supported messages for the Dashboard</a:t>
            </a:r>
          </a:p>
          <a:p>
            <a:r>
              <a:rPr lang="en-US" dirty="0"/>
              <a:t>You can embed images and videos, or redirect students to instructional videos</a:t>
            </a:r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517F2D55-AF50-D742-EA26-39685A3D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84061"/>
            <a:ext cx="3507972" cy="4117975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57992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279" y="701666"/>
            <a:ext cx="4581352" cy="977900"/>
          </a:xfrm>
        </p:spPr>
        <p:txBody>
          <a:bodyPr/>
          <a:lstStyle/>
          <a:p>
            <a:pPr algn="ctr"/>
            <a:r>
              <a:rPr lang="en-US" dirty="0"/>
              <a:t>Availability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45" y="2172162"/>
            <a:ext cx="3799955" cy="4114800"/>
          </a:xfrm>
        </p:spPr>
        <p:txBody>
          <a:bodyPr/>
          <a:lstStyle/>
          <a:p>
            <a:r>
              <a:rPr lang="en-US" dirty="0"/>
              <a:t>Search Availability Widget</a:t>
            </a:r>
          </a:p>
          <a:p>
            <a:r>
              <a:rPr lang="en-US" dirty="0"/>
              <a:t>What details are shared with students when they are searching for an availability?</a:t>
            </a:r>
          </a:p>
          <a:p>
            <a:r>
              <a:rPr lang="en-US" dirty="0"/>
              <a:t>Search Availability Badges and Profile Name/Badge</a:t>
            </a:r>
          </a:p>
          <a:p>
            <a:r>
              <a:rPr lang="en-US" dirty="0"/>
              <a:t>Appointment Display on Student Dashboard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id="{12312E30-3FAD-6CBD-FF56-46CA38E3D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82" y="2240766"/>
            <a:ext cx="3800527" cy="3091361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55730298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222" y="771283"/>
            <a:ext cx="5171555" cy="977900"/>
          </a:xfrm>
        </p:spPr>
        <p:txBody>
          <a:bodyPr/>
          <a:lstStyle/>
          <a:p>
            <a:pPr algn="ctr"/>
            <a:r>
              <a:rPr lang="en-US" dirty="0"/>
              <a:t>Appointment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58" y="1948316"/>
            <a:ext cx="7540682" cy="218883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are able to view their appointments on their dashboard.</a:t>
            </a:r>
          </a:p>
          <a:p>
            <a:r>
              <a:rPr lang="en-US" dirty="0">
                <a:solidFill>
                  <a:schemeClr val="tx2"/>
                </a:solidFill>
              </a:rPr>
              <a:t>The format and content of these appointments and their details can be customized in your profile settings, ensuring you can present the information needed in a visually pleasing manner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D08F9A-7760-91EE-239E-876284380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86" y="4041359"/>
            <a:ext cx="4905028" cy="228673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513" y="847897"/>
            <a:ext cx="6750974" cy="6511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Asynchronous Appointments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28B21B-6697-BBDE-BA6B-07201234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597" y="1712422"/>
            <a:ext cx="4157403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Student Dashboard’s Asynchronous Communication Widget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“Messages” displays the ongoing text chat between the student and the consultant, including a log of document uploads and deletions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is the Asynchronous Appointment concluded?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6CD03-2FBE-ADF8-2E56-85F2002A7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945353"/>
            <a:ext cx="4513812" cy="3648937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438" y="786850"/>
            <a:ext cx="3168188" cy="634538"/>
          </a:xfrm>
        </p:spPr>
        <p:txBody>
          <a:bodyPr/>
          <a:lstStyle/>
          <a:p>
            <a:pPr algn="ctr"/>
            <a:r>
              <a:rPr lang="en-US" dirty="0"/>
              <a:t>Center Visits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3661D-E90C-3707-47D6-016AD4634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7438" y="2068429"/>
            <a:ext cx="3870094" cy="32939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Provides Students with information regarding their previous Visits directly on their Dashboard.</a:t>
            </a:r>
          </a:p>
          <a:p>
            <a:r>
              <a:rPr lang="en-US" dirty="0">
                <a:solidFill>
                  <a:schemeClr val="tx2"/>
                </a:solidFill>
              </a:rPr>
              <a:t>Visits can be filtered based on the selected criteria</a:t>
            </a:r>
          </a:p>
          <a:p>
            <a:r>
              <a:rPr lang="en-US" dirty="0">
                <a:solidFill>
                  <a:schemeClr val="tx2"/>
                </a:solidFill>
              </a:rPr>
              <a:t>Students have the option to print their Visit Summary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A3DBC5-C5FB-D38E-DF21-36FCFAC2F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8429"/>
            <a:ext cx="4424451" cy="3435244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353" y="789709"/>
            <a:ext cx="4739294" cy="609600"/>
          </a:xfrm>
        </p:spPr>
        <p:txBody>
          <a:bodyPr/>
          <a:lstStyle/>
          <a:p>
            <a:pPr algn="ctr"/>
            <a:r>
              <a:rPr lang="en-US" dirty="0"/>
              <a:t>Student Confirm bio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0BD91-8D95-1BCE-3ACC-7A570587D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84" y="1524000"/>
            <a:ext cx="8695632" cy="24793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students to manage their own information, what they’re allowed to view and edit is at your discretion.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ensure that users’ profiles contain the most current information, even if the information doesn’t match the data in your import file.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have the option to edit their bio at their convenience using a widget on their dashboard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909658-FB6A-66A5-E0F6-F459190B0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71" y="4003368"/>
            <a:ext cx="7157258" cy="2258886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94004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370" y="788552"/>
            <a:ext cx="3484072" cy="676102"/>
          </a:xfrm>
        </p:spPr>
        <p:txBody>
          <a:bodyPr/>
          <a:lstStyle/>
          <a:p>
            <a:pPr algn="ctr"/>
            <a:r>
              <a:rPr lang="en-US" dirty="0"/>
              <a:t>Success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56" y="2211185"/>
            <a:ext cx="4273781" cy="2743992"/>
          </a:xfrm>
        </p:spPr>
        <p:txBody>
          <a:bodyPr/>
          <a:lstStyle/>
          <a:p>
            <a:r>
              <a:rPr lang="en-US" dirty="0"/>
              <a:t>Students who are assigned a success plan can be shown information on their dashboard</a:t>
            </a:r>
          </a:p>
          <a:p>
            <a:r>
              <a:rPr lang="en-US" dirty="0"/>
              <a:t>Information and formatting can be customized using Twig and HTML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1546959" y="4872561"/>
            <a:ext cx="5719156" cy="487449"/>
          </a:xfrm>
        </p:spPr>
        <p:txBody>
          <a:bodyPr/>
          <a:lstStyle/>
          <a:p>
            <a:pPr marL="45719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Requires the Success Plans </a:t>
            </a:r>
            <a:r>
              <a:rPr lang="en-US" dirty="0" err="1">
                <a:solidFill>
                  <a:schemeClr val="tx2"/>
                </a:solidFill>
              </a:rPr>
              <a:t>TracCloud</a:t>
            </a:r>
            <a:r>
              <a:rPr lang="en-US" dirty="0">
                <a:solidFill>
                  <a:schemeClr val="tx2"/>
                </a:solidFill>
              </a:rPr>
              <a:t> Module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3FECD9-10EB-2ECB-B612-95FC5C23A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63" y="2209352"/>
            <a:ext cx="4273781" cy="172208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9345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8443</TotalTime>
  <Words>351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Red Line Business 16x9</vt:lpstr>
      <vt:lpstr>Through the Student’s Lens </vt:lpstr>
      <vt:lpstr>Student perspective</vt:lpstr>
      <vt:lpstr>Welcome Message</vt:lpstr>
      <vt:lpstr>Availability Search</vt:lpstr>
      <vt:lpstr>Appointment Display</vt:lpstr>
      <vt:lpstr>Asynchronous Appointments</vt:lpstr>
      <vt:lpstr>Center Visits</vt:lpstr>
      <vt:lpstr>Student Confirm bio</vt:lpstr>
      <vt:lpstr>Success Plans</vt:lpstr>
      <vt:lpstr>Surveys/ Documents</vt:lpstr>
      <vt:lpstr>Related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Erick S. Martinez</cp:lastModifiedBy>
  <cp:revision>34</cp:revision>
  <dcterms:created xsi:type="dcterms:W3CDTF">2021-11-08T16:00:51Z</dcterms:created>
  <dcterms:modified xsi:type="dcterms:W3CDTF">2024-03-15T22:32:54Z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