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7" r:id="rId4"/>
    <p:sldId id="284" r:id="rId5"/>
    <p:sldId id="285" r:id="rId6"/>
    <p:sldId id="280" r:id="rId7"/>
    <p:sldId id="283" r:id="rId8"/>
    <p:sldId id="257" r:id="rId9"/>
    <p:sldId id="278" r:id="rId10"/>
    <p:sldId id="281" r:id="rId11"/>
    <p:sldId id="279" r:id="rId12"/>
    <p:sldId id="265" r:id="rId13"/>
  </p:sldIdLst>
  <p:sldSz cx="18288000" cy="10287000"/>
  <p:notesSz cx="6858000" cy="9144000"/>
  <p:embeddedFontLst>
    <p:embeddedFont>
      <p:font typeface="Arimo" panose="020B0604020202020204" charset="0"/>
      <p:regular r:id="rId14"/>
    </p:embeddedFont>
    <p:embeddedFont>
      <p:font typeface="Arimo Bold" panose="020B0604020202020204" charset="0"/>
      <p:regular r:id="rId15"/>
    </p:embeddedFont>
    <p:embeddedFont>
      <p:font typeface="Montaser Arabic Bold" panose="020B0604020202020204" charset="-78"/>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2" d="100"/>
          <a:sy n="62" d="100"/>
        </p:scale>
        <p:origin x="499"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C1960-A747-43BF-A864-E0E7D20FAB2D}" type="doc">
      <dgm:prSet loTypeId="urn:microsoft.com/office/officeart/2005/8/layout/hProcess4" loCatId="process" qsTypeId="urn:microsoft.com/office/officeart/2005/8/quickstyle/simple1" qsCatId="simple" csTypeId="urn:microsoft.com/office/officeart/2005/8/colors/accent0_1" csCatId="mainScheme" phldr="1"/>
      <dgm:spPr/>
      <dgm:t>
        <a:bodyPr/>
        <a:lstStyle/>
        <a:p>
          <a:endParaRPr lang="en-US"/>
        </a:p>
      </dgm:t>
    </dgm:pt>
    <dgm:pt modelId="{EEB7D6EF-C93B-44F5-89DC-816A745620D1}">
      <dgm:prSet phldrT="[Text]"/>
      <dgm:spPr/>
      <dgm:t>
        <a:bodyPr/>
        <a:lstStyle/>
        <a:p>
          <a:r>
            <a:rPr lang="en-US" dirty="0">
              <a:cs typeface="Calibri" panose="020F0502020204030204" pitchFamily="34" charset="0"/>
            </a:rPr>
            <a:t>STEP 1 </a:t>
          </a:r>
          <a:endParaRPr lang="en-US" dirty="0"/>
        </a:p>
      </dgm:t>
    </dgm:pt>
    <dgm:pt modelId="{D39D4695-0891-4857-B61A-52E2E199D6B8}" type="parTrans" cxnId="{549A2FF6-710B-42AF-A33E-7915B40F9128}">
      <dgm:prSet/>
      <dgm:spPr/>
      <dgm:t>
        <a:bodyPr/>
        <a:lstStyle/>
        <a:p>
          <a:endParaRPr lang="en-US"/>
        </a:p>
      </dgm:t>
    </dgm:pt>
    <dgm:pt modelId="{9CA84607-FF24-4D7D-A14F-0DAF938AEFB4}" type="sibTrans" cxnId="{549A2FF6-710B-42AF-A33E-7915B40F9128}">
      <dgm:prSet/>
      <dgm:spPr/>
      <dgm:t>
        <a:bodyPr/>
        <a:lstStyle/>
        <a:p>
          <a:endParaRPr lang="en-US"/>
        </a:p>
      </dgm:t>
    </dgm:pt>
    <dgm:pt modelId="{D9F95B4F-FAEC-44C1-BF19-E558D1154FEF}">
      <dgm:prSet phldrT="[Text]" custT="1"/>
      <dgm:spPr/>
      <dgm:t>
        <a:bodyPr/>
        <a:lstStyle/>
        <a:p>
          <a:r>
            <a:rPr lang="en-US" sz="1800" dirty="0">
              <a:cs typeface="Calibri" panose="020F0502020204030204" pitchFamily="34" charset="0"/>
            </a:rPr>
            <a:t>When a student needs a tutor, one option is for the student to manually raise their hand or a staff member can help sign the student to the Q2 queue to receive help</a:t>
          </a:r>
          <a:endParaRPr lang="en-US" sz="1800" dirty="0"/>
        </a:p>
      </dgm:t>
    </dgm:pt>
    <dgm:pt modelId="{193BB304-765C-4F06-9B1B-2C63778510F9}" type="parTrans" cxnId="{E52DD3BA-71D1-46DA-9846-97C05D467772}">
      <dgm:prSet/>
      <dgm:spPr/>
      <dgm:t>
        <a:bodyPr/>
        <a:lstStyle/>
        <a:p>
          <a:endParaRPr lang="en-US"/>
        </a:p>
      </dgm:t>
    </dgm:pt>
    <dgm:pt modelId="{2AB9DA25-2708-41C1-A8E6-47A0489FF1C8}" type="sibTrans" cxnId="{E52DD3BA-71D1-46DA-9846-97C05D467772}">
      <dgm:prSet/>
      <dgm:spPr/>
      <dgm:t>
        <a:bodyPr/>
        <a:lstStyle/>
        <a:p>
          <a:endParaRPr lang="en-US"/>
        </a:p>
      </dgm:t>
    </dgm:pt>
    <dgm:pt modelId="{98B7562F-698D-4018-A52E-1763957CDB7B}">
      <dgm:prSet phldrT="[Text]"/>
      <dgm:spPr/>
      <dgm:t>
        <a:bodyPr/>
        <a:lstStyle/>
        <a:p>
          <a:r>
            <a:rPr lang="en-US" dirty="0">
              <a:cs typeface="Calibri" panose="020F0502020204030204" pitchFamily="34" charset="0"/>
            </a:rPr>
            <a:t>STEP 2 </a:t>
          </a:r>
          <a:endParaRPr lang="en-US" dirty="0"/>
        </a:p>
      </dgm:t>
    </dgm:pt>
    <dgm:pt modelId="{8D3D8D65-8523-4819-81AD-F877DF7EB887}" type="parTrans" cxnId="{4156E6A7-B175-4A34-A70E-4B91526250F0}">
      <dgm:prSet/>
      <dgm:spPr/>
      <dgm:t>
        <a:bodyPr/>
        <a:lstStyle/>
        <a:p>
          <a:endParaRPr lang="en-US"/>
        </a:p>
      </dgm:t>
    </dgm:pt>
    <dgm:pt modelId="{684D9612-DE88-4D16-97A0-DF92C26D8807}" type="sibTrans" cxnId="{4156E6A7-B175-4A34-A70E-4B91526250F0}">
      <dgm:prSet/>
      <dgm:spPr/>
      <dgm:t>
        <a:bodyPr/>
        <a:lstStyle/>
        <a:p>
          <a:endParaRPr lang="en-US"/>
        </a:p>
      </dgm:t>
    </dgm:pt>
    <dgm:pt modelId="{FBA965D9-A36E-4FCE-8C16-48CB12ADF4F5}">
      <dgm:prSet phldrT="[Text]"/>
      <dgm:spPr/>
      <dgm:t>
        <a:bodyPr/>
        <a:lstStyle/>
        <a:p>
          <a:r>
            <a:rPr lang="en-US" dirty="0">
              <a:cs typeface="Calibri" panose="020F0502020204030204" pitchFamily="34" charset="0"/>
            </a:rPr>
            <a:t>STEP 3</a:t>
          </a:r>
          <a:endParaRPr lang="en-US" dirty="0"/>
        </a:p>
      </dgm:t>
    </dgm:pt>
    <dgm:pt modelId="{BF919CA0-AB3B-4720-BF78-8F84600A937C}" type="parTrans" cxnId="{89613908-FECF-4074-9DD3-69589057E86A}">
      <dgm:prSet/>
      <dgm:spPr/>
      <dgm:t>
        <a:bodyPr/>
        <a:lstStyle/>
        <a:p>
          <a:endParaRPr lang="en-US"/>
        </a:p>
      </dgm:t>
    </dgm:pt>
    <dgm:pt modelId="{60FFD4EE-AF63-4ECF-81CA-C8F01BF43851}" type="sibTrans" cxnId="{89613908-FECF-4074-9DD3-69589057E86A}">
      <dgm:prSet/>
      <dgm:spPr/>
      <dgm:t>
        <a:bodyPr/>
        <a:lstStyle/>
        <a:p>
          <a:endParaRPr lang="en-US"/>
        </a:p>
      </dgm:t>
    </dgm:pt>
    <dgm:pt modelId="{B65416AE-5E2B-487F-B5F9-99838D5190B8}">
      <dgm:prSet phldrT="[Text]" custT="1"/>
      <dgm:spPr/>
      <dgm:t>
        <a:bodyPr/>
        <a:lstStyle/>
        <a:p>
          <a:r>
            <a:rPr lang="en-US" sz="1800" dirty="0">
              <a:cs typeface="Calibri" panose="020F0502020204030204" pitchFamily="34" charset="0"/>
            </a:rPr>
            <a:t>Also, a student can virtually raise their hand by scanning a QR code that is placed on the table or going to the URL from an email that was sent when they first log into the Center.</a:t>
          </a:r>
          <a:endParaRPr lang="en-US" sz="1800" dirty="0"/>
        </a:p>
      </dgm:t>
    </dgm:pt>
    <dgm:pt modelId="{A70B818D-0DF1-4286-A969-01DC7D7EF8BD}" type="parTrans" cxnId="{BEB4E163-5AA6-4777-BDD5-E69D7F6FA7F3}">
      <dgm:prSet/>
      <dgm:spPr/>
      <dgm:t>
        <a:bodyPr/>
        <a:lstStyle/>
        <a:p>
          <a:endParaRPr lang="en-US"/>
        </a:p>
      </dgm:t>
    </dgm:pt>
    <dgm:pt modelId="{E04E26EA-954B-4B27-B0E8-EB4918B0D423}" type="sibTrans" cxnId="{BEB4E163-5AA6-4777-BDD5-E69D7F6FA7F3}">
      <dgm:prSet/>
      <dgm:spPr/>
      <dgm:t>
        <a:bodyPr/>
        <a:lstStyle/>
        <a:p>
          <a:endParaRPr lang="en-US"/>
        </a:p>
      </dgm:t>
    </dgm:pt>
    <dgm:pt modelId="{BFEE0948-4EE3-4A3E-929E-30A53B2A7AC8}">
      <dgm:prSet phldrT="[Text]"/>
      <dgm:spPr/>
      <dgm:t>
        <a:bodyPr/>
        <a:lstStyle/>
        <a:p>
          <a:r>
            <a:rPr lang="en-US" dirty="0">
              <a:cs typeface="Calibri" panose="020F0502020204030204" pitchFamily="34" charset="0"/>
            </a:rPr>
            <a:t>STEP 4 </a:t>
          </a:r>
          <a:endParaRPr lang="en-US" dirty="0"/>
        </a:p>
      </dgm:t>
    </dgm:pt>
    <dgm:pt modelId="{ED1225E1-62EC-494B-998C-3465CD1F1974}" type="parTrans" cxnId="{514AAB8A-8C22-4D45-AB62-E6F1148F9B57}">
      <dgm:prSet/>
      <dgm:spPr/>
      <dgm:t>
        <a:bodyPr/>
        <a:lstStyle/>
        <a:p>
          <a:endParaRPr lang="en-US"/>
        </a:p>
      </dgm:t>
    </dgm:pt>
    <dgm:pt modelId="{4C36166B-74B3-422C-B36E-C4EC38298AA4}" type="sibTrans" cxnId="{514AAB8A-8C22-4D45-AB62-E6F1148F9B57}">
      <dgm:prSet/>
      <dgm:spPr/>
      <dgm:t>
        <a:bodyPr/>
        <a:lstStyle/>
        <a:p>
          <a:endParaRPr lang="en-US"/>
        </a:p>
      </dgm:t>
    </dgm:pt>
    <dgm:pt modelId="{EF6B6F78-6E29-414E-BF73-AA91A602E10B}">
      <dgm:prSet phldrT="[Text]"/>
      <dgm:spPr/>
      <dgm:t>
        <a:bodyPr/>
        <a:lstStyle/>
        <a:p>
          <a:r>
            <a:rPr lang="en-US" dirty="0">
              <a:cs typeface="Calibri" panose="020F0502020204030204" pitchFamily="34" charset="0"/>
            </a:rPr>
            <a:t>Once again, a Tutor will see the student in the Q2 queue and if that Tutor can help in the subject, the Tutor will now go to the designated table to work with the student.</a:t>
          </a:r>
          <a:endParaRPr lang="en-US" dirty="0"/>
        </a:p>
      </dgm:t>
    </dgm:pt>
    <dgm:pt modelId="{33106AFE-667A-4002-86E0-CE9226BD0A69}" type="parTrans" cxnId="{18421E3A-B44E-4162-96AB-9D6C1FA36D9D}">
      <dgm:prSet/>
      <dgm:spPr/>
      <dgm:t>
        <a:bodyPr/>
        <a:lstStyle/>
        <a:p>
          <a:endParaRPr lang="en-US"/>
        </a:p>
      </dgm:t>
    </dgm:pt>
    <dgm:pt modelId="{F2150B96-0237-4E9A-A560-C1FB329B7E8E}" type="sibTrans" cxnId="{18421E3A-B44E-4162-96AB-9D6C1FA36D9D}">
      <dgm:prSet/>
      <dgm:spPr/>
      <dgm:t>
        <a:bodyPr/>
        <a:lstStyle/>
        <a:p>
          <a:endParaRPr lang="en-US"/>
        </a:p>
      </dgm:t>
    </dgm:pt>
    <dgm:pt modelId="{327A05D6-D586-4A70-B61D-2CF7B07468F3}">
      <dgm:prSet phldrT="[Text]" custT="1"/>
      <dgm:spPr/>
      <dgm:t>
        <a:bodyPr/>
        <a:lstStyle/>
        <a:p>
          <a:r>
            <a:rPr lang="en-US" sz="1800" dirty="0">
              <a:cs typeface="Calibri" panose="020F0502020204030204" pitchFamily="34" charset="0"/>
            </a:rPr>
            <a:t>In this space tutors will be monitoring the Q2 queue via phone, tablet, or computer. Once a Tutor gets an alert on their device that a student needs help, the Tutor will now go to the designated table to work with the student.</a:t>
          </a:r>
          <a:endParaRPr lang="en-US" sz="1800" dirty="0"/>
        </a:p>
      </dgm:t>
    </dgm:pt>
    <dgm:pt modelId="{B5E7A289-3A1C-465A-8A25-047C06BAADAD}" type="parTrans" cxnId="{1661B536-0793-4446-B712-72E68E084087}">
      <dgm:prSet/>
      <dgm:spPr/>
      <dgm:t>
        <a:bodyPr/>
        <a:lstStyle/>
        <a:p>
          <a:endParaRPr lang="en-US"/>
        </a:p>
      </dgm:t>
    </dgm:pt>
    <dgm:pt modelId="{7FED1AE9-74FB-493E-B9FF-69CF1F60BF4C}" type="sibTrans" cxnId="{1661B536-0793-4446-B712-72E68E084087}">
      <dgm:prSet/>
      <dgm:spPr/>
      <dgm:t>
        <a:bodyPr/>
        <a:lstStyle/>
        <a:p>
          <a:endParaRPr lang="en-US"/>
        </a:p>
      </dgm:t>
    </dgm:pt>
    <dgm:pt modelId="{134AC61C-08F0-48F2-8D3C-C6465906A572}" type="pres">
      <dgm:prSet presAssocID="{EF7C1960-A747-43BF-A864-E0E7D20FAB2D}" presName="Name0" presStyleCnt="0">
        <dgm:presLayoutVars>
          <dgm:dir/>
          <dgm:animLvl val="lvl"/>
          <dgm:resizeHandles val="exact"/>
        </dgm:presLayoutVars>
      </dgm:prSet>
      <dgm:spPr/>
    </dgm:pt>
    <dgm:pt modelId="{AFF592AD-F322-4D66-8C9C-4979B95DF077}" type="pres">
      <dgm:prSet presAssocID="{EF7C1960-A747-43BF-A864-E0E7D20FAB2D}" presName="tSp" presStyleCnt="0"/>
      <dgm:spPr/>
    </dgm:pt>
    <dgm:pt modelId="{F95F510A-F022-4189-B37C-DB111D1F0C54}" type="pres">
      <dgm:prSet presAssocID="{EF7C1960-A747-43BF-A864-E0E7D20FAB2D}" presName="bSp" presStyleCnt="0"/>
      <dgm:spPr/>
    </dgm:pt>
    <dgm:pt modelId="{B8094866-A624-469A-B524-924041FF7DBB}" type="pres">
      <dgm:prSet presAssocID="{EF7C1960-A747-43BF-A864-E0E7D20FAB2D}" presName="process" presStyleCnt="0"/>
      <dgm:spPr/>
    </dgm:pt>
    <dgm:pt modelId="{95F500E2-F9D3-429C-944C-EFBC591E3189}" type="pres">
      <dgm:prSet presAssocID="{EEB7D6EF-C93B-44F5-89DC-816A745620D1}" presName="composite1" presStyleCnt="0"/>
      <dgm:spPr/>
    </dgm:pt>
    <dgm:pt modelId="{55741F91-5877-4248-A35E-839D4B4332A9}" type="pres">
      <dgm:prSet presAssocID="{EEB7D6EF-C93B-44F5-89DC-816A745620D1}" presName="dummyNode1" presStyleLbl="node1" presStyleIdx="0" presStyleCnt="4"/>
      <dgm:spPr/>
    </dgm:pt>
    <dgm:pt modelId="{04B4A81C-C011-42AD-9DAF-EB2748D46BCE}" type="pres">
      <dgm:prSet presAssocID="{EEB7D6EF-C93B-44F5-89DC-816A745620D1}" presName="childNode1" presStyleLbl="bgAcc1" presStyleIdx="0" presStyleCnt="4" custScaleY="138898" custLinFactNeighborX="2992" custLinFactNeighborY="-18042">
        <dgm:presLayoutVars>
          <dgm:bulletEnabled val="1"/>
        </dgm:presLayoutVars>
      </dgm:prSet>
      <dgm:spPr/>
    </dgm:pt>
    <dgm:pt modelId="{E2BC1F83-D1C0-46F5-97D2-C3EA53C0D0D0}" type="pres">
      <dgm:prSet presAssocID="{EEB7D6EF-C93B-44F5-89DC-816A745620D1}" presName="childNode1tx" presStyleLbl="bgAcc1" presStyleIdx="0" presStyleCnt="4">
        <dgm:presLayoutVars>
          <dgm:bulletEnabled val="1"/>
        </dgm:presLayoutVars>
      </dgm:prSet>
      <dgm:spPr/>
    </dgm:pt>
    <dgm:pt modelId="{21E9C5FD-150B-47A4-9FE8-68BE6BCE5D37}" type="pres">
      <dgm:prSet presAssocID="{EEB7D6EF-C93B-44F5-89DC-816A745620D1}" presName="parentNode1" presStyleLbl="node1" presStyleIdx="0" presStyleCnt="4">
        <dgm:presLayoutVars>
          <dgm:chMax val="1"/>
          <dgm:bulletEnabled val="1"/>
        </dgm:presLayoutVars>
      </dgm:prSet>
      <dgm:spPr/>
    </dgm:pt>
    <dgm:pt modelId="{695651DD-4DAE-443D-B940-B36CC846E4D7}" type="pres">
      <dgm:prSet presAssocID="{EEB7D6EF-C93B-44F5-89DC-816A745620D1}" presName="connSite1" presStyleCnt="0"/>
      <dgm:spPr/>
    </dgm:pt>
    <dgm:pt modelId="{87C42C2C-E04D-41AF-B383-C11B40E05212}" type="pres">
      <dgm:prSet presAssocID="{9CA84607-FF24-4D7D-A14F-0DAF938AEFB4}" presName="Name9" presStyleLbl="sibTrans2D1" presStyleIdx="0" presStyleCnt="3" custAng="457174" custLinFactNeighborX="-10747" custLinFactNeighborY="19811"/>
      <dgm:spPr/>
    </dgm:pt>
    <dgm:pt modelId="{862AEA84-6A65-4796-95BE-EB7A14B3DAE8}" type="pres">
      <dgm:prSet presAssocID="{98B7562F-698D-4018-A52E-1763957CDB7B}" presName="composite2" presStyleCnt="0"/>
      <dgm:spPr/>
    </dgm:pt>
    <dgm:pt modelId="{64EC39BA-12EE-41DB-9E63-01357417EDA8}" type="pres">
      <dgm:prSet presAssocID="{98B7562F-698D-4018-A52E-1763957CDB7B}" presName="dummyNode2" presStyleLbl="node1" presStyleIdx="0" presStyleCnt="4"/>
      <dgm:spPr/>
    </dgm:pt>
    <dgm:pt modelId="{5032BF28-3A3D-4335-86EF-555334473B33}" type="pres">
      <dgm:prSet presAssocID="{98B7562F-698D-4018-A52E-1763957CDB7B}" presName="childNode2" presStyleLbl="bgAcc1" presStyleIdx="1" presStyleCnt="4" custScaleY="182761" custLinFactNeighborX="-153" custLinFactNeighborY="36924">
        <dgm:presLayoutVars>
          <dgm:bulletEnabled val="1"/>
        </dgm:presLayoutVars>
      </dgm:prSet>
      <dgm:spPr/>
    </dgm:pt>
    <dgm:pt modelId="{D3FE7AEC-9D07-45A5-9566-66866AE0CA11}" type="pres">
      <dgm:prSet presAssocID="{98B7562F-698D-4018-A52E-1763957CDB7B}" presName="childNode2tx" presStyleLbl="bgAcc1" presStyleIdx="1" presStyleCnt="4">
        <dgm:presLayoutVars>
          <dgm:bulletEnabled val="1"/>
        </dgm:presLayoutVars>
      </dgm:prSet>
      <dgm:spPr/>
    </dgm:pt>
    <dgm:pt modelId="{E9540051-285C-4385-9D7E-5BE1BD5D1035}" type="pres">
      <dgm:prSet presAssocID="{98B7562F-698D-4018-A52E-1763957CDB7B}" presName="parentNode2" presStyleLbl="node1" presStyleIdx="1" presStyleCnt="4">
        <dgm:presLayoutVars>
          <dgm:chMax val="0"/>
          <dgm:bulletEnabled val="1"/>
        </dgm:presLayoutVars>
      </dgm:prSet>
      <dgm:spPr/>
    </dgm:pt>
    <dgm:pt modelId="{9BB099E1-DC8A-4081-86D8-5D1597C0C8E5}" type="pres">
      <dgm:prSet presAssocID="{98B7562F-698D-4018-A52E-1763957CDB7B}" presName="connSite2" presStyleCnt="0"/>
      <dgm:spPr/>
    </dgm:pt>
    <dgm:pt modelId="{24C78C3D-5DFB-4786-A136-CC4F1D7DD32C}" type="pres">
      <dgm:prSet presAssocID="{684D9612-DE88-4D16-97A0-DF92C26D8807}" presName="Name18" presStyleLbl="sibTrans2D1" presStyleIdx="1" presStyleCnt="3" custAng="21432702" custLinFactNeighborX="-2671" custLinFactNeighborY="-5250"/>
      <dgm:spPr/>
    </dgm:pt>
    <dgm:pt modelId="{C6EE87D5-0CD2-4D23-8C59-54F4F1B61891}" type="pres">
      <dgm:prSet presAssocID="{FBA965D9-A36E-4FCE-8C16-48CB12ADF4F5}" presName="composite1" presStyleCnt="0"/>
      <dgm:spPr/>
    </dgm:pt>
    <dgm:pt modelId="{4771674F-76CA-4B6D-9355-54243EE31A7D}" type="pres">
      <dgm:prSet presAssocID="{FBA965D9-A36E-4FCE-8C16-48CB12ADF4F5}" presName="dummyNode1" presStyleLbl="node1" presStyleIdx="1" presStyleCnt="4"/>
      <dgm:spPr/>
    </dgm:pt>
    <dgm:pt modelId="{8A167891-4F70-4239-95D2-44DF3E3C5D65}" type="pres">
      <dgm:prSet presAssocID="{FBA965D9-A36E-4FCE-8C16-48CB12ADF4F5}" presName="childNode1" presStyleLbl="bgAcc1" presStyleIdx="2" presStyleCnt="4" custScaleY="153518" custLinFactNeighborX="-283" custLinFactNeighborY="-10966">
        <dgm:presLayoutVars>
          <dgm:bulletEnabled val="1"/>
        </dgm:presLayoutVars>
      </dgm:prSet>
      <dgm:spPr/>
    </dgm:pt>
    <dgm:pt modelId="{A3E74CD4-DD65-4C65-A361-A86F3D0DFBD7}" type="pres">
      <dgm:prSet presAssocID="{FBA965D9-A36E-4FCE-8C16-48CB12ADF4F5}" presName="childNode1tx" presStyleLbl="bgAcc1" presStyleIdx="2" presStyleCnt="4">
        <dgm:presLayoutVars>
          <dgm:bulletEnabled val="1"/>
        </dgm:presLayoutVars>
      </dgm:prSet>
      <dgm:spPr/>
    </dgm:pt>
    <dgm:pt modelId="{879B2CC2-EB9D-4555-9B49-4D3DE8305377}" type="pres">
      <dgm:prSet presAssocID="{FBA965D9-A36E-4FCE-8C16-48CB12ADF4F5}" presName="parentNode1" presStyleLbl="node1" presStyleIdx="2" presStyleCnt="4">
        <dgm:presLayoutVars>
          <dgm:chMax val="1"/>
          <dgm:bulletEnabled val="1"/>
        </dgm:presLayoutVars>
      </dgm:prSet>
      <dgm:spPr/>
    </dgm:pt>
    <dgm:pt modelId="{7FF35E55-8E30-4046-B6E3-92CB6234BE4A}" type="pres">
      <dgm:prSet presAssocID="{FBA965D9-A36E-4FCE-8C16-48CB12ADF4F5}" presName="connSite1" presStyleCnt="0"/>
      <dgm:spPr/>
    </dgm:pt>
    <dgm:pt modelId="{890D420B-4E1C-431D-BE4C-4B5A4B99B7DA}" type="pres">
      <dgm:prSet presAssocID="{60FFD4EE-AF63-4ECF-81CA-C8F01BF43851}" presName="Name9" presStyleLbl="sibTrans2D1" presStyleIdx="2" presStyleCnt="3" custLinFactNeighborX="-574" custLinFactNeighborY="3484"/>
      <dgm:spPr/>
    </dgm:pt>
    <dgm:pt modelId="{C96DEEEA-D48D-40E8-B0E2-05F451CF24C8}" type="pres">
      <dgm:prSet presAssocID="{BFEE0948-4EE3-4A3E-929E-30A53B2A7AC8}" presName="composite2" presStyleCnt="0"/>
      <dgm:spPr/>
    </dgm:pt>
    <dgm:pt modelId="{7156AFB7-A546-4500-BB9A-7D2D8B3ADDFC}" type="pres">
      <dgm:prSet presAssocID="{BFEE0948-4EE3-4A3E-929E-30A53B2A7AC8}" presName="dummyNode2" presStyleLbl="node1" presStyleIdx="2" presStyleCnt="4"/>
      <dgm:spPr/>
    </dgm:pt>
    <dgm:pt modelId="{7A4418B5-8BEE-4B0A-87B8-7F5F203C21FE}" type="pres">
      <dgm:prSet presAssocID="{BFEE0948-4EE3-4A3E-929E-30A53B2A7AC8}" presName="childNode2" presStyleLbl="bgAcc1" presStyleIdx="3" presStyleCnt="4" custScaleY="139643" custLinFactNeighborX="-412" custLinFactNeighborY="12526">
        <dgm:presLayoutVars>
          <dgm:bulletEnabled val="1"/>
        </dgm:presLayoutVars>
      </dgm:prSet>
      <dgm:spPr/>
    </dgm:pt>
    <dgm:pt modelId="{8F8FBB9E-15A6-46D0-B236-9490A5EF1424}" type="pres">
      <dgm:prSet presAssocID="{BFEE0948-4EE3-4A3E-929E-30A53B2A7AC8}" presName="childNode2tx" presStyleLbl="bgAcc1" presStyleIdx="3" presStyleCnt="4">
        <dgm:presLayoutVars>
          <dgm:bulletEnabled val="1"/>
        </dgm:presLayoutVars>
      </dgm:prSet>
      <dgm:spPr/>
    </dgm:pt>
    <dgm:pt modelId="{852342AA-9DE0-4BC7-8CDD-63F1C63BF80C}" type="pres">
      <dgm:prSet presAssocID="{BFEE0948-4EE3-4A3E-929E-30A53B2A7AC8}" presName="parentNode2" presStyleLbl="node1" presStyleIdx="3" presStyleCnt="4">
        <dgm:presLayoutVars>
          <dgm:chMax val="0"/>
          <dgm:bulletEnabled val="1"/>
        </dgm:presLayoutVars>
      </dgm:prSet>
      <dgm:spPr/>
    </dgm:pt>
    <dgm:pt modelId="{96CA4F16-A3DA-48FD-AF2B-F3FD76C7B52C}" type="pres">
      <dgm:prSet presAssocID="{BFEE0948-4EE3-4A3E-929E-30A53B2A7AC8}" presName="connSite2" presStyleCnt="0"/>
      <dgm:spPr/>
    </dgm:pt>
  </dgm:ptLst>
  <dgm:cxnLst>
    <dgm:cxn modelId="{89613908-FECF-4074-9DD3-69589057E86A}" srcId="{EF7C1960-A747-43BF-A864-E0E7D20FAB2D}" destId="{FBA965D9-A36E-4FCE-8C16-48CB12ADF4F5}" srcOrd="2" destOrd="0" parTransId="{BF919CA0-AB3B-4720-BF78-8F84600A937C}" sibTransId="{60FFD4EE-AF63-4ECF-81CA-C8F01BF43851}"/>
    <dgm:cxn modelId="{8EAA4008-DD7F-4BF4-A065-B27055479117}" type="presOf" srcId="{B65416AE-5E2B-487F-B5F9-99838D5190B8}" destId="{8A167891-4F70-4239-95D2-44DF3E3C5D65}" srcOrd="0" destOrd="0" presId="urn:microsoft.com/office/officeart/2005/8/layout/hProcess4"/>
    <dgm:cxn modelId="{E9EB3A0C-2236-482F-A66E-2122B0E6AAEC}" type="presOf" srcId="{FBA965D9-A36E-4FCE-8C16-48CB12ADF4F5}" destId="{879B2CC2-EB9D-4555-9B49-4D3DE8305377}" srcOrd="0" destOrd="0" presId="urn:microsoft.com/office/officeart/2005/8/layout/hProcess4"/>
    <dgm:cxn modelId="{7EC6281A-A5A5-47DF-AB47-7EBAC3C7DC1B}" type="presOf" srcId="{EEB7D6EF-C93B-44F5-89DC-816A745620D1}" destId="{21E9C5FD-150B-47A4-9FE8-68BE6BCE5D37}" srcOrd="0" destOrd="0" presId="urn:microsoft.com/office/officeart/2005/8/layout/hProcess4"/>
    <dgm:cxn modelId="{B17A1C2F-41C8-4D10-B82A-83AA0639C79B}" type="presOf" srcId="{D9F95B4F-FAEC-44C1-BF19-E558D1154FEF}" destId="{04B4A81C-C011-42AD-9DAF-EB2748D46BCE}" srcOrd="0" destOrd="0" presId="urn:microsoft.com/office/officeart/2005/8/layout/hProcess4"/>
    <dgm:cxn modelId="{BC8DD12F-D8F8-49E5-83BD-7ADB16341CBF}" type="presOf" srcId="{60FFD4EE-AF63-4ECF-81CA-C8F01BF43851}" destId="{890D420B-4E1C-431D-BE4C-4B5A4B99B7DA}" srcOrd="0" destOrd="0" presId="urn:microsoft.com/office/officeart/2005/8/layout/hProcess4"/>
    <dgm:cxn modelId="{F52F6935-6C6C-4852-96FD-3F5252B8A38D}" type="presOf" srcId="{EF6B6F78-6E29-414E-BF73-AA91A602E10B}" destId="{7A4418B5-8BEE-4B0A-87B8-7F5F203C21FE}" srcOrd="0" destOrd="0" presId="urn:microsoft.com/office/officeart/2005/8/layout/hProcess4"/>
    <dgm:cxn modelId="{1661B536-0793-4446-B712-72E68E084087}" srcId="{98B7562F-698D-4018-A52E-1763957CDB7B}" destId="{327A05D6-D586-4A70-B61D-2CF7B07468F3}" srcOrd="0" destOrd="0" parTransId="{B5E7A289-3A1C-465A-8A25-047C06BAADAD}" sibTransId="{7FED1AE9-74FB-493E-B9FF-69CF1F60BF4C}"/>
    <dgm:cxn modelId="{18421E3A-B44E-4162-96AB-9D6C1FA36D9D}" srcId="{BFEE0948-4EE3-4A3E-929E-30A53B2A7AC8}" destId="{EF6B6F78-6E29-414E-BF73-AA91A602E10B}" srcOrd="0" destOrd="0" parTransId="{33106AFE-667A-4002-86E0-CE9226BD0A69}" sibTransId="{F2150B96-0237-4E9A-A560-C1FB329B7E8E}"/>
    <dgm:cxn modelId="{72BBF65F-3D65-48E3-9951-4392A43CE653}" type="presOf" srcId="{684D9612-DE88-4D16-97A0-DF92C26D8807}" destId="{24C78C3D-5DFB-4786-A136-CC4F1D7DD32C}" srcOrd="0" destOrd="0" presId="urn:microsoft.com/office/officeart/2005/8/layout/hProcess4"/>
    <dgm:cxn modelId="{BEB4E163-5AA6-4777-BDD5-E69D7F6FA7F3}" srcId="{FBA965D9-A36E-4FCE-8C16-48CB12ADF4F5}" destId="{B65416AE-5E2B-487F-B5F9-99838D5190B8}" srcOrd="0" destOrd="0" parTransId="{A70B818D-0DF1-4286-A969-01DC7D7EF8BD}" sibTransId="{E04E26EA-954B-4B27-B0E8-EB4918B0D423}"/>
    <dgm:cxn modelId="{611F9E64-A5B0-4419-A79F-DC03D378BD3D}" type="presOf" srcId="{327A05D6-D586-4A70-B61D-2CF7B07468F3}" destId="{D3FE7AEC-9D07-45A5-9566-66866AE0CA11}" srcOrd="1" destOrd="0" presId="urn:microsoft.com/office/officeart/2005/8/layout/hProcess4"/>
    <dgm:cxn modelId="{C214CE6D-9B4A-4C2A-8286-E68718D4494B}" type="presOf" srcId="{98B7562F-698D-4018-A52E-1763957CDB7B}" destId="{E9540051-285C-4385-9D7E-5BE1BD5D1035}" srcOrd="0" destOrd="0" presId="urn:microsoft.com/office/officeart/2005/8/layout/hProcess4"/>
    <dgm:cxn modelId="{6AB61C6E-110B-43AE-94E8-A6FEAB98241F}" type="presOf" srcId="{EF6B6F78-6E29-414E-BF73-AA91A602E10B}" destId="{8F8FBB9E-15A6-46D0-B236-9490A5EF1424}" srcOrd="1" destOrd="0" presId="urn:microsoft.com/office/officeart/2005/8/layout/hProcess4"/>
    <dgm:cxn modelId="{D31CDF7E-8672-4D04-B38B-9BEAB9185170}" type="presOf" srcId="{EF7C1960-A747-43BF-A864-E0E7D20FAB2D}" destId="{134AC61C-08F0-48F2-8D3C-C6465906A572}" srcOrd="0" destOrd="0" presId="urn:microsoft.com/office/officeart/2005/8/layout/hProcess4"/>
    <dgm:cxn modelId="{514AAB8A-8C22-4D45-AB62-E6F1148F9B57}" srcId="{EF7C1960-A747-43BF-A864-E0E7D20FAB2D}" destId="{BFEE0948-4EE3-4A3E-929E-30A53B2A7AC8}" srcOrd="3" destOrd="0" parTransId="{ED1225E1-62EC-494B-998C-3465CD1F1974}" sibTransId="{4C36166B-74B3-422C-B36E-C4EC38298AA4}"/>
    <dgm:cxn modelId="{E880CE8F-4999-46FC-9AF4-0F150CC8EDCA}" type="presOf" srcId="{327A05D6-D586-4A70-B61D-2CF7B07468F3}" destId="{5032BF28-3A3D-4335-86EF-555334473B33}" srcOrd="0" destOrd="0" presId="urn:microsoft.com/office/officeart/2005/8/layout/hProcess4"/>
    <dgm:cxn modelId="{3F94EDA1-61D0-4EAB-9700-5A38EAB8B3FE}" type="presOf" srcId="{BFEE0948-4EE3-4A3E-929E-30A53B2A7AC8}" destId="{852342AA-9DE0-4BC7-8CDD-63F1C63BF80C}" srcOrd="0" destOrd="0" presId="urn:microsoft.com/office/officeart/2005/8/layout/hProcess4"/>
    <dgm:cxn modelId="{4156E6A7-B175-4A34-A70E-4B91526250F0}" srcId="{EF7C1960-A747-43BF-A864-E0E7D20FAB2D}" destId="{98B7562F-698D-4018-A52E-1763957CDB7B}" srcOrd="1" destOrd="0" parTransId="{8D3D8D65-8523-4819-81AD-F877DF7EB887}" sibTransId="{684D9612-DE88-4D16-97A0-DF92C26D8807}"/>
    <dgm:cxn modelId="{AB8F07B1-6FBD-4354-8C99-363EC06827C1}" type="presOf" srcId="{9CA84607-FF24-4D7D-A14F-0DAF938AEFB4}" destId="{87C42C2C-E04D-41AF-B383-C11B40E05212}" srcOrd="0" destOrd="0" presId="urn:microsoft.com/office/officeart/2005/8/layout/hProcess4"/>
    <dgm:cxn modelId="{B66DE0B2-4AB3-4BC2-8549-E7F7E4609F1D}" type="presOf" srcId="{B65416AE-5E2B-487F-B5F9-99838D5190B8}" destId="{A3E74CD4-DD65-4C65-A361-A86F3D0DFBD7}" srcOrd="1" destOrd="0" presId="urn:microsoft.com/office/officeart/2005/8/layout/hProcess4"/>
    <dgm:cxn modelId="{E52DD3BA-71D1-46DA-9846-97C05D467772}" srcId="{EEB7D6EF-C93B-44F5-89DC-816A745620D1}" destId="{D9F95B4F-FAEC-44C1-BF19-E558D1154FEF}" srcOrd="0" destOrd="0" parTransId="{193BB304-765C-4F06-9B1B-2C63778510F9}" sibTransId="{2AB9DA25-2708-41C1-A8E6-47A0489FF1C8}"/>
    <dgm:cxn modelId="{374061CB-7E2B-4CB2-9676-FB72A080944F}" type="presOf" srcId="{D9F95B4F-FAEC-44C1-BF19-E558D1154FEF}" destId="{E2BC1F83-D1C0-46F5-97D2-C3EA53C0D0D0}" srcOrd="1" destOrd="0" presId="urn:microsoft.com/office/officeart/2005/8/layout/hProcess4"/>
    <dgm:cxn modelId="{549A2FF6-710B-42AF-A33E-7915B40F9128}" srcId="{EF7C1960-A747-43BF-A864-E0E7D20FAB2D}" destId="{EEB7D6EF-C93B-44F5-89DC-816A745620D1}" srcOrd="0" destOrd="0" parTransId="{D39D4695-0891-4857-B61A-52E2E199D6B8}" sibTransId="{9CA84607-FF24-4D7D-A14F-0DAF938AEFB4}"/>
    <dgm:cxn modelId="{5DB93067-4599-4161-8DA6-34DEDEB5D500}" type="presParOf" srcId="{134AC61C-08F0-48F2-8D3C-C6465906A572}" destId="{AFF592AD-F322-4D66-8C9C-4979B95DF077}" srcOrd="0" destOrd="0" presId="urn:microsoft.com/office/officeart/2005/8/layout/hProcess4"/>
    <dgm:cxn modelId="{6A789A5E-78B2-425B-B2B0-E890A295A9B7}" type="presParOf" srcId="{134AC61C-08F0-48F2-8D3C-C6465906A572}" destId="{F95F510A-F022-4189-B37C-DB111D1F0C54}" srcOrd="1" destOrd="0" presId="urn:microsoft.com/office/officeart/2005/8/layout/hProcess4"/>
    <dgm:cxn modelId="{DEAF8AA0-3FE0-41E2-B9FE-A8BD867B8AA7}" type="presParOf" srcId="{134AC61C-08F0-48F2-8D3C-C6465906A572}" destId="{B8094866-A624-469A-B524-924041FF7DBB}" srcOrd="2" destOrd="0" presId="urn:microsoft.com/office/officeart/2005/8/layout/hProcess4"/>
    <dgm:cxn modelId="{AE3E4AEB-45FA-4E77-A5E5-676E9944BDB9}" type="presParOf" srcId="{B8094866-A624-469A-B524-924041FF7DBB}" destId="{95F500E2-F9D3-429C-944C-EFBC591E3189}" srcOrd="0" destOrd="0" presId="urn:microsoft.com/office/officeart/2005/8/layout/hProcess4"/>
    <dgm:cxn modelId="{4458AB71-5E41-409A-AA9D-85D5DDA06660}" type="presParOf" srcId="{95F500E2-F9D3-429C-944C-EFBC591E3189}" destId="{55741F91-5877-4248-A35E-839D4B4332A9}" srcOrd="0" destOrd="0" presId="urn:microsoft.com/office/officeart/2005/8/layout/hProcess4"/>
    <dgm:cxn modelId="{10DE4235-3316-4AEC-ADC2-9459921FEF42}" type="presParOf" srcId="{95F500E2-F9D3-429C-944C-EFBC591E3189}" destId="{04B4A81C-C011-42AD-9DAF-EB2748D46BCE}" srcOrd="1" destOrd="0" presId="urn:microsoft.com/office/officeart/2005/8/layout/hProcess4"/>
    <dgm:cxn modelId="{D8C716E0-223C-4F1B-BA17-621A2FA9CA11}" type="presParOf" srcId="{95F500E2-F9D3-429C-944C-EFBC591E3189}" destId="{E2BC1F83-D1C0-46F5-97D2-C3EA53C0D0D0}" srcOrd="2" destOrd="0" presId="urn:microsoft.com/office/officeart/2005/8/layout/hProcess4"/>
    <dgm:cxn modelId="{54A7A01B-1FA9-45E5-A59B-8ABD46F646EC}" type="presParOf" srcId="{95F500E2-F9D3-429C-944C-EFBC591E3189}" destId="{21E9C5FD-150B-47A4-9FE8-68BE6BCE5D37}" srcOrd="3" destOrd="0" presId="urn:microsoft.com/office/officeart/2005/8/layout/hProcess4"/>
    <dgm:cxn modelId="{D9ACF10D-6EBC-4535-B63B-CEB38B090751}" type="presParOf" srcId="{95F500E2-F9D3-429C-944C-EFBC591E3189}" destId="{695651DD-4DAE-443D-B940-B36CC846E4D7}" srcOrd="4" destOrd="0" presId="urn:microsoft.com/office/officeart/2005/8/layout/hProcess4"/>
    <dgm:cxn modelId="{D6EFBCE2-5E7A-4158-88C2-B7CD111D0FA2}" type="presParOf" srcId="{B8094866-A624-469A-B524-924041FF7DBB}" destId="{87C42C2C-E04D-41AF-B383-C11B40E05212}" srcOrd="1" destOrd="0" presId="urn:microsoft.com/office/officeart/2005/8/layout/hProcess4"/>
    <dgm:cxn modelId="{062DBC17-543F-4902-A872-60D1D511ED85}" type="presParOf" srcId="{B8094866-A624-469A-B524-924041FF7DBB}" destId="{862AEA84-6A65-4796-95BE-EB7A14B3DAE8}" srcOrd="2" destOrd="0" presId="urn:microsoft.com/office/officeart/2005/8/layout/hProcess4"/>
    <dgm:cxn modelId="{2C97AD9F-D097-4F68-AEC1-4025695291C3}" type="presParOf" srcId="{862AEA84-6A65-4796-95BE-EB7A14B3DAE8}" destId="{64EC39BA-12EE-41DB-9E63-01357417EDA8}" srcOrd="0" destOrd="0" presId="urn:microsoft.com/office/officeart/2005/8/layout/hProcess4"/>
    <dgm:cxn modelId="{EC18E209-76EE-4E88-81A7-515948E50C9D}" type="presParOf" srcId="{862AEA84-6A65-4796-95BE-EB7A14B3DAE8}" destId="{5032BF28-3A3D-4335-86EF-555334473B33}" srcOrd="1" destOrd="0" presId="urn:microsoft.com/office/officeart/2005/8/layout/hProcess4"/>
    <dgm:cxn modelId="{015C4B93-1B71-422A-9F01-85855CFFE34C}" type="presParOf" srcId="{862AEA84-6A65-4796-95BE-EB7A14B3DAE8}" destId="{D3FE7AEC-9D07-45A5-9566-66866AE0CA11}" srcOrd="2" destOrd="0" presId="urn:microsoft.com/office/officeart/2005/8/layout/hProcess4"/>
    <dgm:cxn modelId="{12DD346B-BEC0-43F2-98CD-3D9DE527E401}" type="presParOf" srcId="{862AEA84-6A65-4796-95BE-EB7A14B3DAE8}" destId="{E9540051-285C-4385-9D7E-5BE1BD5D1035}" srcOrd="3" destOrd="0" presId="urn:microsoft.com/office/officeart/2005/8/layout/hProcess4"/>
    <dgm:cxn modelId="{0564CA44-F207-42A3-9BF3-B6CAEAB2AB87}" type="presParOf" srcId="{862AEA84-6A65-4796-95BE-EB7A14B3DAE8}" destId="{9BB099E1-DC8A-4081-86D8-5D1597C0C8E5}" srcOrd="4" destOrd="0" presId="urn:microsoft.com/office/officeart/2005/8/layout/hProcess4"/>
    <dgm:cxn modelId="{32778811-7CAF-4CB8-8D09-55E555C27DE1}" type="presParOf" srcId="{B8094866-A624-469A-B524-924041FF7DBB}" destId="{24C78C3D-5DFB-4786-A136-CC4F1D7DD32C}" srcOrd="3" destOrd="0" presId="urn:microsoft.com/office/officeart/2005/8/layout/hProcess4"/>
    <dgm:cxn modelId="{86BE5E0C-3B08-4AE5-BB3E-C595868D6F85}" type="presParOf" srcId="{B8094866-A624-469A-B524-924041FF7DBB}" destId="{C6EE87D5-0CD2-4D23-8C59-54F4F1B61891}" srcOrd="4" destOrd="0" presId="urn:microsoft.com/office/officeart/2005/8/layout/hProcess4"/>
    <dgm:cxn modelId="{44AD3347-CA20-4773-8095-D829B7B66D12}" type="presParOf" srcId="{C6EE87D5-0CD2-4D23-8C59-54F4F1B61891}" destId="{4771674F-76CA-4B6D-9355-54243EE31A7D}" srcOrd="0" destOrd="0" presId="urn:microsoft.com/office/officeart/2005/8/layout/hProcess4"/>
    <dgm:cxn modelId="{A65D35E7-0091-4191-A1ED-D258997D5440}" type="presParOf" srcId="{C6EE87D5-0CD2-4D23-8C59-54F4F1B61891}" destId="{8A167891-4F70-4239-95D2-44DF3E3C5D65}" srcOrd="1" destOrd="0" presId="urn:microsoft.com/office/officeart/2005/8/layout/hProcess4"/>
    <dgm:cxn modelId="{053B0F81-4325-4FF8-A588-CF24A1F69558}" type="presParOf" srcId="{C6EE87D5-0CD2-4D23-8C59-54F4F1B61891}" destId="{A3E74CD4-DD65-4C65-A361-A86F3D0DFBD7}" srcOrd="2" destOrd="0" presId="urn:microsoft.com/office/officeart/2005/8/layout/hProcess4"/>
    <dgm:cxn modelId="{4F1C624C-C8BC-46E2-88A3-5E5DDB4FAA59}" type="presParOf" srcId="{C6EE87D5-0CD2-4D23-8C59-54F4F1B61891}" destId="{879B2CC2-EB9D-4555-9B49-4D3DE8305377}" srcOrd="3" destOrd="0" presId="urn:microsoft.com/office/officeart/2005/8/layout/hProcess4"/>
    <dgm:cxn modelId="{419C6B4A-1CFD-49E3-861E-03A2548F2AE6}" type="presParOf" srcId="{C6EE87D5-0CD2-4D23-8C59-54F4F1B61891}" destId="{7FF35E55-8E30-4046-B6E3-92CB6234BE4A}" srcOrd="4" destOrd="0" presId="urn:microsoft.com/office/officeart/2005/8/layout/hProcess4"/>
    <dgm:cxn modelId="{80D99632-F955-4699-A5C8-7C42E17FBD11}" type="presParOf" srcId="{B8094866-A624-469A-B524-924041FF7DBB}" destId="{890D420B-4E1C-431D-BE4C-4B5A4B99B7DA}" srcOrd="5" destOrd="0" presId="urn:microsoft.com/office/officeart/2005/8/layout/hProcess4"/>
    <dgm:cxn modelId="{2A1F25BA-4B29-4FD6-8C0C-1761DA0D73FA}" type="presParOf" srcId="{B8094866-A624-469A-B524-924041FF7DBB}" destId="{C96DEEEA-D48D-40E8-B0E2-05F451CF24C8}" srcOrd="6" destOrd="0" presId="urn:microsoft.com/office/officeart/2005/8/layout/hProcess4"/>
    <dgm:cxn modelId="{B39B2B0C-2F18-4D77-A436-591CCB37BBE0}" type="presParOf" srcId="{C96DEEEA-D48D-40E8-B0E2-05F451CF24C8}" destId="{7156AFB7-A546-4500-BB9A-7D2D8B3ADDFC}" srcOrd="0" destOrd="0" presId="urn:microsoft.com/office/officeart/2005/8/layout/hProcess4"/>
    <dgm:cxn modelId="{00B9AC47-1402-45CE-A9AC-9F18367C0E7A}" type="presParOf" srcId="{C96DEEEA-D48D-40E8-B0E2-05F451CF24C8}" destId="{7A4418B5-8BEE-4B0A-87B8-7F5F203C21FE}" srcOrd="1" destOrd="0" presId="urn:microsoft.com/office/officeart/2005/8/layout/hProcess4"/>
    <dgm:cxn modelId="{0B545066-AE63-46A0-A425-1CC93FAA727D}" type="presParOf" srcId="{C96DEEEA-D48D-40E8-B0E2-05F451CF24C8}" destId="{8F8FBB9E-15A6-46D0-B236-9490A5EF1424}" srcOrd="2" destOrd="0" presId="urn:microsoft.com/office/officeart/2005/8/layout/hProcess4"/>
    <dgm:cxn modelId="{8A9BE802-CC38-416C-9E0F-823E6DA2628C}" type="presParOf" srcId="{C96DEEEA-D48D-40E8-B0E2-05F451CF24C8}" destId="{852342AA-9DE0-4BC7-8CDD-63F1C63BF80C}" srcOrd="3" destOrd="0" presId="urn:microsoft.com/office/officeart/2005/8/layout/hProcess4"/>
    <dgm:cxn modelId="{176BE3C3-EA27-417B-BDFE-5224657EAF12}" type="presParOf" srcId="{C96DEEEA-D48D-40E8-B0E2-05F451CF24C8}" destId="{96CA4F16-A3DA-48FD-AF2B-F3FD76C7B52C}"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4A81C-C011-42AD-9DAF-EB2748D46BCE}">
      <dsp:nvSpPr>
        <dsp:cNvPr id="0" name=""/>
        <dsp:cNvSpPr/>
      </dsp:nvSpPr>
      <dsp:spPr>
        <a:xfrm>
          <a:off x="76202" y="2242966"/>
          <a:ext cx="2527555" cy="2895613"/>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cs typeface="Calibri" panose="020F0502020204030204" pitchFamily="34" charset="0"/>
            </a:rPr>
            <a:t>When a student needs a tutor, one option is for the student to manually raise their hand or a staff member can help sign the student to the Q2 queue to receive help</a:t>
          </a:r>
          <a:endParaRPr lang="en-US" sz="1800" kern="1200" dirty="0"/>
        </a:p>
      </dsp:txBody>
      <dsp:txXfrm>
        <a:off x="142838" y="2309602"/>
        <a:ext cx="2394283" cy="2141852"/>
      </dsp:txXfrm>
    </dsp:sp>
    <dsp:sp modelId="{87C42C2C-E04D-41AF-B383-C11B40E05212}">
      <dsp:nvSpPr>
        <dsp:cNvPr id="0" name=""/>
        <dsp:cNvSpPr/>
      </dsp:nvSpPr>
      <dsp:spPr>
        <a:xfrm rot="457174">
          <a:off x="1295361" y="4494440"/>
          <a:ext cx="2780151" cy="2780151"/>
        </a:xfrm>
        <a:prstGeom prst="leftCircularArrow">
          <a:avLst>
            <a:gd name="adj1" fmla="val 2410"/>
            <a:gd name="adj2" fmla="val 291499"/>
            <a:gd name="adj3" fmla="val 3259862"/>
            <a:gd name="adj4" fmla="val 10217342"/>
            <a:gd name="adj5" fmla="val 281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E9C5FD-150B-47A4-9FE8-68BE6BCE5D37}">
      <dsp:nvSpPr>
        <dsp:cNvPr id="0" name=""/>
        <dsp:cNvSpPr/>
      </dsp:nvSpPr>
      <dsp:spPr>
        <a:xfrm>
          <a:off x="562256" y="4662526"/>
          <a:ext cx="2246716" cy="89344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63500" rIns="95250" bIns="63500" numCol="1" spcCol="1270" anchor="ctr" anchorCtr="0">
          <a:noAutofit/>
        </a:bodyPr>
        <a:lstStyle/>
        <a:p>
          <a:pPr marL="0" lvl="0" indent="0" algn="ctr" defTabSz="2222500">
            <a:lnSpc>
              <a:spcPct val="90000"/>
            </a:lnSpc>
            <a:spcBef>
              <a:spcPct val="0"/>
            </a:spcBef>
            <a:spcAft>
              <a:spcPct val="35000"/>
            </a:spcAft>
            <a:buNone/>
          </a:pPr>
          <a:r>
            <a:rPr lang="en-US" sz="5000" kern="1200" dirty="0">
              <a:cs typeface="Calibri" panose="020F0502020204030204" pitchFamily="34" charset="0"/>
            </a:rPr>
            <a:t>STEP 1 </a:t>
          </a:r>
          <a:endParaRPr lang="en-US" sz="5000" kern="1200" dirty="0"/>
        </a:p>
      </dsp:txBody>
      <dsp:txXfrm>
        <a:off x="588424" y="4688694"/>
        <a:ext cx="2194380" cy="841109"/>
      </dsp:txXfrm>
    </dsp:sp>
    <dsp:sp modelId="{5032BF28-3A3D-4335-86EF-555334473B33}">
      <dsp:nvSpPr>
        <dsp:cNvPr id="0" name=""/>
        <dsp:cNvSpPr/>
      </dsp:nvSpPr>
      <dsp:spPr>
        <a:xfrm>
          <a:off x="3124193" y="2928742"/>
          <a:ext cx="2527555" cy="3810027"/>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cs typeface="Calibri" panose="020F0502020204030204" pitchFamily="34" charset="0"/>
            </a:rPr>
            <a:t>In this space tutors will be monitoring the Q2 queue via phone, tablet, or computer. Once a Tutor gets an alert on their device that a student needs help, the Tutor will now go to the designated table to work with the student.</a:t>
          </a:r>
          <a:endParaRPr lang="en-US" sz="1800" kern="1200" dirty="0"/>
        </a:p>
      </dsp:txBody>
      <dsp:txXfrm>
        <a:off x="3198223" y="3819207"/>
        <a:ext cx="2379495" cy="2845533"/>
      </dsp:txXfrm>
    </dsp:sp>
    <dsp:sp modelId="{24C78C3D-5DFB-4786-A136-CC4F1D7DD32C}">
      <dsp:nvSpPr>
        <dsp:cNvPr id="0" name=""/>
        <dsp:cNvSpPr/>
      </dsp:nvSpPr>
      <dsp:spPr>
        <a:xfrm rot="21432702">
          <a:off x="4539718" y="1514355"/>
          <a:ext cx="2955499" cy="2955499"/>
        </a:xfrm>
        <a:prstGeom prst="circularArrow">
          <a:avLst>
            <a:gd name="adj1" fmla="val 2267"/>
            <a:gd name="adj2" fmla="val 273301"/>
            <a:gd name="adj3" fmla="val 19217860"/>
            <a:gd name="adj4" fmla="val 12242183"/>
            <a:gd name="adj5" fmla="val 264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540051-285C-4385-9D7E-5BE1BD5D1035}">
      <dsp:nvSpPr>
        <dsp:cNvPr id="0" name=""/>
        <dsp:cNvSpPr/>
      </dsp:nvSpPr>
      <dsp:spPr>
        <a:xfrm>
          <a:off x="3689739" y="2574925"/>
          <a:ext cx="2246716" cy="89344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63500" rIns="95250" bIns="63500" numCol="1" spcCol="1270" anchor="ctr" anchorCtr="0">
          <a:noAutofit/>
        </a:bodyPr>
        <a:lstStyle/>
        <a:p>
          <a:pPr marL="0" lvl="0" indent="0" algn="ctr" defTabSz="2222500">
            <a:lnSpc>
              <a:spcPct val="90000"/>
            </a:lnSpc>
            <a:spcBef>
              <a:spcPct val="0"/>
            </a:spcBef>
            <a:spcAft>
              <a:spcPct val="35000"/>
            </a:spcAft>
            <a:buNone/>
          </a:pPr>
          <a:r>
            <a:rPr lang="en-US" sz="5000" kern="1200" dirty="0">
              <a:cs typeface="Calibri" panose="020F0502020204030204" pitchFamily="34" charset="0"/>
            </a:rPr>
            <a:t>STEP 2 </a:t>
          </a:r>
          <a:endParaRPr lang="en-US" sz="5000" kern="1200" dirty="0"/>
        </a:p>
      </dsp:txBody>
      <dsp:txXfrm>
        <a:off x="3715907" y="2601093"/>
        <a:ext cx="2194380" cy="841109"/>
      </dsp:txXfrm>
    </dsp:sp>
    <dsp:sp modelId="{8A167891-4F70-4239-95D2-44DF3E3C5D65}">
      <dsp:nvSpPr>
        <dsp:cNvPr id="0" name=""/>
        <dsp:cNvSpPr/>
      </dsp:nvSpPr>
      <dsp:spPr>
        <a:xfrm>
          <a:off x="6248390" y="2235192"/>
          <a:ext cx="2527555" cy="3200397"/>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cs typeface="Calibri" panose="020F0502020204030204" pitchFamily="34" charset="0"/>
            </a:rPr>
            <a:t>Also, a student can virtually raise their hand by scanning a QR code that is placed on the table or going to the URL from an email that was sent when they first log into the Center.</a:t>
          </a:r>
          <a:endParaRPr lang="en-US" sz="1800" kern="1200" dirty="0"/>
        </a:p>
      </dsp:txBody>
      <dsp:txXfrm>
        <a:off x="6322040" y="2308842"/>
        <a:ext cx="2380255" cy="2367297"/>
      </dsp:txXfrm>
    </dsp:sp>
    <dsp:sp modelId="{890D420B-4E1C-431D-BE4C-4B5A4B99B7DA}">
      <dsp:nvSpPr>
        <dsp:cNvPr id="0" name=""/>
        <dsp:cNvSpPr/>
      </dsp:nvSpPr>
      <dsp:spPr>
        <a:xfrm>
          <a:off x="7757441" y="3849836"/>
          <a:ext cx="2634180" cy="2634180"/>
        </a:xfrm>
        <a:prstGeom prst="leftCircularArrow">
          <a:avLst>
            <a:gd name="adj1" fmla="val 2544"/>
            <a:gd name="adj2" fmla="val 308605"/>
            <a:gd name="adj3" fmla="val 2504619"/>
            <a:gd name="adj4" fmla="val 9444993"/>
            <a:gd name="adj5" fmla="val 2968"/>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9B2CC2-EB9D-4555-9B49-4D3DE8305377}">
      <dsp:nvSpPr>
        <dsp:cNvPr id="0" name=""/>
        <dsp:cNvSpPr/>
      </dsp:nvSpPr>
      <dsp:spPr>
        <a:xfrm>
          <a:off x="6817222" y="4659630"/>
          <a:ext cx="2246716" cy="89344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63500" rIns="95250" bIns="63500" numCol="1" spcCol="1270" anchor="ctr" anchorCtr="0">
          <a:noAutofit/>
        </a:bodyPr>
        <a:lstStyle/>
        <a:p>
          <a:pPr marL="0" lvl="0" indent="0" algn="ctr" defTabSz="2222500">
            <a:lnSpc>
              <a:spcPct val="90000"/>
            </a:lnSpc>
            <a:spcBef>
              <a:spcPct val="0"/>
            </a:spcBef>
            <a:spcAft>
              <a:spcPct val="35000"/>
            </a:spcAft>
            <a:buNone/>
          </a:pPr>
          <a:r>
            <a:rPr lang="en-US" sz="5000" kern="1200" dirty="0">
              <a:cs typeface="Calibri" panose="020F0502020204030204" pitchFamily="34" charset="0"/>
            </a:rPr>
            <a:t>STEP 3</a:t>
          </a:r>
          <a:endParaRPr lang="en-US" sz="5000" kern="1200" dirty="0"/>
        </a:p>
      </dsp:txBody>
      <dsp:txXfrm>
        <a:off x="6843390" y="4685798"/>
        <a:ext cx="2194380" cy="841109"/>
      </dsp:txXfrm>
    </dsp:sp>
    <dsp:sp modelId="{7A4418B5-8BEE-4B0A-87B8-7F5F203C21FE}">
      <dsp:nvSpPr>
        <dsp:cNvPr id="0" name=""/>
        <dsp:cNvSpPr/>
      </dsp:nvSpPr>
      <dsp:spPr>
        <a:xfrm>
          <a:off x="9372613" y="2866606"/>
          <a:ext cx="2527555" cy="2911144"/>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cs typeface="Calibri" panose="020F0502020204030204" pitchFamily="34" charset="0"/>
            </a:rPr>
            <a:t>Once again, a Tutor will see the student in the Q2 queue and if that Tutor can help in the subject, the Tutor will now go to the designated table to work with the student.</a:t>
          </a:r>
          <a:endParaRPr lang="en-US" sz="1800" kern="1200" dirty="0"/>
        </a:p>
      </dsp:txBody>
      <dsp:txXfrm>
        <a:off x="9439607" y="3557416"/>
        <a:ext cx="2393567" cy="2153339"/>
      </dsp:txXfrm>
    </dsp:sp>
    <dsp:sp modelId="{852342AA-9DE0-4BC7-8CDD-63F1C63BF80C}">
      <dsp:nvSpPr>
        <dsp:cNvPr id="0" name=""/>
        <dsp:cNvSpPr/>
      </dsp:nvSpPr>
      <dsp:spPr>
        <a:xfrm>
          <a:off x="9944705" y="2571973"/>
          <a:ext cx="2246716" cy="89344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63500" rIns="95250" bIns="63500" numCol="1" spcCol="1270" anchor="ctr" anchorCtr="0">
          <a:noAutofit/>
        </a:bodyPr>
        <a:lstStyle/>
        <a:p>
          <a:pPr marL="0" lvl="0" indent="0" algn="ctr" defTabSz="2222500">
            <a:lnSpc>
              <a:spcPct val="90000"/>
            </a:lnSpc>
            <a:spcBef>
              <a:spcPct val="0"/>
            </a:spcBef>
            <a:spcAft>
              <a:spcPct val="35000"/>
            </a:spcAft>
            <a:buNone/>
          </a:pPr>
          <a:r>
            <a:rPr lang="en-US" sz="5000" kern="1200" dirty="0">
              <a:cs typeface="Calibri" panose="020F0502020204030204" pitchFamily="34" charset="0"/>
            </a:rPr>
            <a:t>STEP 4 </a:t>
          </a:r>
          <a:endParaRPr lang="en-US" sz="5000" kern="1200" dirty="0"/>
        </a:p>
      </dsp:txBody>
      <dsp:txXfrm>
        <a:off x="9970873" y="2598141"/>
        <a:ext cx="2194380" cy="84110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microsoft.com/office/2017/06/relationships/model3d" Target="../media/model3d7.glb"/><Relationship Id="rId26" Type="http://schemas.openxmlformats.org/officeDocument/2006/relationships/image" Target="../media/image19.png"/><Relationship Id="rId3" Type="http://schemas.openxmlformats.org/officeDocument/2006/relationships/image" Target="../media/image2.svg"/><Relationship Id="rId21" Type="http://schemas.openxmlformats.org/officeDocument/2006/relationships/image" Target="../media/image14.png"/><Relationship Id="rId7" Type="http://schemas.microsoft.com/office/2017/06/relationships/model3d" Target="../media/model3d2.glb"/><Relationship Id="rId12" Type="http://schemas.microsoft.com/office/2017/06/relationships/model3d" Target="../media/model3d4.glb"/><Relationship Id="rId17" Type="http://schemas.openxmlformats.org/officeDocument/2006/relationships/image" Target="../media/image11.png"/><Relationship Id="rId25" Type="http://schemas.openxmlformats.org/officeDocument/2006/relationships/image" Target="../media/image18.png"/><Relationship Id="rId2" Type="http://schemas.openxmlformats.org/officeDocument/2006/relationships/image" Target="../media/image1.png"/><Relationship Id="rId16" Type="http://schemas.microsoft.com/office/2017/06/relationships/model3d" Target="../media/model3d6.glb"/><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17.png"/><Relationship Id="rId5" Type="http://schemas.microsoft.com/office/2017/06/relationships/model3d" Target="../media/model3d1.glb"/><Relationship Id="rId15" Type="http://schemas.openxmlformats.org/officeDocument/2006/relationships/image" Target="../media/image10.png"/><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3.png"/><Relationship Id="rId9" Type="http://schemas.microsoft.com/office/2017/06/relationships/model3d" Target="../media/model3d3.glb"/><Relationship Id="rId14" Type="http://schemas.microsoft.com/office/2017/06/relationships/model3d" Target="../media/model3d5.glb"/><Relationship Id="rId22" Type="http://schemas.openxmlformats.org/officeDocument/2006/relationships/image" Target="../media/image15.png"/><Relationship Id="rId27"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diagramQuickStyle" Target="../diagrams/quickStyle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AFA"/>
        </a:solidFill>
        <a:effectLst/>
      </p:bgPr>
    </p:bg>
    <p:spTree>
      <p:nvGrpSpPr>
        <p:cNvPr id="1" name=""/>
        <p:cNvGrpSpPr/>
        <p:nvPr/>
      </p:nvGrpSpPr>
      <p:grpSpPr>
        <a:xfrm>
          <a:off x="0" y="0"/>
          <a:ext cx="0" cy="0"/>
          <a:chOff x="0" y="0"/>
          <a:chExt cx="0" cy="0"/>
        </a:xfrm>
      </p:grpSpPr>
      <p:sp>
        <p:nvSpPr>
          <p:cNvPr id="5" name="Freeform 9">
            <a:extLst>
              <a:ext uri="{FF2B5EF4-FFF2-40B4-BE49-F238E27FC236}">
                <a16:creationId xmlns:a16="http://schemas.microsoft.com/office/drawing/2014/main" id="{349411A4-3935-6C06-6E4D-8C76EE206D10}"/>
              </a:ext>
            </a:extLst>
          </p:cNvPr>
          <p:cNvSpPr/>
          <p:nvPr/>
        </p:nvSpPr>
        <p:spPr>
          <a:xfrm rot="10800000" flipV="1">
            <a:off x="12518294" y="0"/>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6" name="Group 6"/>
          <p:cNvGrpSpPr/>
          <p:nvPr/>
        </p:nvGrpSpPr>
        <p:grpSpPr>
          <a:xfrm>
            <a:off x="1028700" y="7563876"/>
            <a:ext cx="7146368" cy="1003385"/>
            <a:chOff x="0" y="0"/>
            <a:chExt cx="2894485" cy="406400"/>
          </a:xfrm>
        </p:grpSpPr>
        <p:sp>
          <p:nvSpPr>
            <p:cNvPr id="7" name="Freeform 7"/>
            <p:cNvSpPr/>
            <p:nvPr/>
          </p:nvSpPr>
          <p:spPr>
            <a:xfrm>
              <a:off x="0" y="0"/>
              <a:ext cx="2894485" cy="406400"/>
            </a:xfrm>
            <a:custGeom>
              <a:avLst/>
              <a:gdLst/>
              <a:ahLst/>
              <a:cxnLst/>
              <a:rect l="l" t="t" r="r" b="b"/>
              <a:pathLst>
                <a:path w="2894485" h="406400">
                  <a:moveTo>
                    <a:pt x="2691285" y="0"/>
                  </a:moveTo>
                  <a:lnTo>
                    <a:pt x="0" y="0"/>
                  </a:lnTo>
                  <a:lnTo>
                    <a:pt x="0" y="406400"/>
                  </a:lnTo>
                  <a:lnTo>
                    <a:pt x="2691285" y="406400"/>
                  </a:lnTo>
                  <a:lnTo>
                    <a:pt x="2894485" y="203200"/>
                  </a:lnTo>
                  <a:lnTo>
                    <a:pt x="2691285" y="0"/>
                  </a:lnTo>
                  <a:close/>
                </a:path>
              </a:pathLst>
            </a:custGeom>
            <a:solidFill>
              <a:srgbClr val="000000"/>
            </a:solidFill>
          </p:spPr>
          <p:txBody>
            <a:bodyPr anchor="ctr"/>
            <a:lstStyle/>
            <a:p>
              <a:pPr algn="ctr"/>
              <a:endParaRPr lang="en-US"/>
            </a:p>
          </p:txBody>
        </p:sp>
        <p:sp>
          <p:nvSpPr>
            <p:cNvPr id="8" name="TextBox 8"/>
            <p:cNvSpPr txBox="1"/>
            <p:nvPr/>
          </p:nvSpPr>
          <p:spPr>
            <a:xfrm>
              <a:off x="0" y="-38100"/>
              <a:ext cx="2780185" cy="4445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127591" y="148818"/>
            <a:ext cx="1166384" cy="1317283"/>
          </a:xfrm>
          <a:custGeom>
            <a:avLst/>
            <a:gdLst/>
            <a:ahLst/>
            <a:cxnLst/>
            <a:rect l="l" t="t" r="r" b="b"/>
            <a:pathLst>
              <a:path w="1166384" h="1317283">
                <a:moveTo>
                  <a:pt x="0" y="0"/>
                </a:moveTo>
                <a:lnTo>
                  <a:pt x="1166384" y="0"/>
                </a:lnTo>
                <a:lnTo>
                  <a:pt x="1166384" y="1317282"/>
                </a:lnTo>
                <a:lnTo>
                  <a:pt x="0" y="1317282"/>
                </a:lnTo>
                <a:lnTo>
                  <a:pt x="0" y="0"/>
                </a:lnTo>
                <a:close/>
              </a:path>
            </a:pathLst>
          </a:custGeom>
          <a:blipFill>
            <a:blip r:embed="rId4"/>
            <a:stretch>
              <a:fillRect/>
            </a:stretch>
          </a:blipFill>
        </p:spPr>
      </p:sp>
      <p:sp>
        <p:nvSpPr>
          <p:cNvPr id="19" name="TextBox 19"/>
          <p:cNvSpPr txBox="1"/>
          <p:nvPr/>
        </p:nvSpPr>
        <p:spPr>
          <a:xfrm>
            <a:off x="1068714" y="3329913"/>
            <a:ext cx="7789488" cy="2067746"/>
          </a:xfrm>
          <a:prstGeom prst="rect">
            <a:avLst/>
          </a:prstGeom>
        </p:spPr>
        <p:txBody>
          <a:bodyPr wrap="square" lIns="0" tIns="0" rIns="0" bIns="0" rtlCol="0" anchor="t">
            <a:spAutoFit/>
          </a:bodyPr>
          <a:lstStyle/>
          <a:p>
            <a:pPr>
              <a:lnSpc>
                <a:spcPts val="19000"/>
              </a:lnSpc>
              <a:spcBef>
                <a:spcPct val="0"/>
              </a:spcBef>
            </a:pPr>
            <a:r>
              <a:rPr lang="en-US" sz="7200" dirty="0">
                <a:latin typeface="Montaser Arabic Bold" panose="020B0604020202020204" charset="-78"/>
                <a:cs typeface="Montaser Arabic Bold" panose="020B0604020202020204" charset="-78"/>
              </a:rPr>
              <a:t>Q2 Study Tables</a:t>
            </a:r>
            <a:endParaRPr lang="en-US" sz="7200" b="1" cap="all" dirty="0">
              <a:solidFill>
                <a:srgbClr val="000000"/>
              </a:solidFill>
              <a:latin typeface="Montaser Arabic Bold" panose="020B0604020202020204" charset="-78"/>
              <a:ea typeface="Montaser Arabic Bold"/>
              <a:cs typeface="Montaser Arabic Bold" panose="020B0604020202020204" charset="-78"/>
              <a:sym typeface="Montaser Arabic Bold"/>
            </a:endParaRPr>
          </a:p>
        </p:txBody>
      </p:sp>
      <p:sp>
        <p:nvSpPr>
          <p:cNvPr id="21" name="TextBox 21"/>
          <p:cNvSpPr txBox="1"/>
          <p:nvPr/>
        </p:nvSpPr>
        <p:spPr>
          <a:xfrm>
            <a:off x="2779750" y="7661097"/>
            <a:ext cx="3215365" cy="714876"/>
          </a:xfrm>
          <a:prstGeom prst="rect">
            <a:avLst/>
          </a:prstGeom>
        </p:spPr>
        <p:txBody>
          <a:bodyPr wrap="square" lIns="0" tIns="0" rIns="0" bIns="0" rtlCol="0" anchor="ctr">
            <a:spAutoFit/>
          </a:bodyPr>
          <a:lstStyle/>
          <a:p>
            <a:pPr algn="ctr">
              <a:lnSpc>
                <a:spcPts val="6148"/>
              </a:lnSpc>
              <a:spcBef>
                <a:spcPct val="0"/>
              </a:spcBef>
            </a:pPr>
            <a:r>
              <a:rPr lang="en-US" sz="4391" dirty="0">
                <a:solidFill>
                  <a:srgbClr val="FEFAFA"/>
                </a:solidFill>
                <a:latin typeface="Arimo"/>
                <a:ea typeface="Arimo"/>
                <a:cs typeface="Arimo"/>
                <a:sym typeface="Arimo"/>
              </a:rPr>
              <a:t>Iliana Visser</a:t>
            </a:r>
          </a:p>
        </p:txBody>
      </p:sp>
      <p:grpSp>
        <p:nvGrpSpPr>
          <p:cNvPr id="11" name="Group 10">
            <a:extLst>
              <a:ext uri="{FF2B5EF4-FFF2-40B4-BE49-F238E27FC236}">
                <a16:creationId xmlns:a16="http://schemas.microsoft.com/office/drawing/2014/main" id="{71903675-49CF-43A7-930A-208E96A6F853}"/>
              </a:ext>
            </a:extLst>
          </p:cNvPr>
          <p:cNvGrpSpPr/>
          <p:nvPr/>
        </p:nvGrpSpPr>
        <p:grpSpPr>
          <a:xfrm>
            <a:off x="-1" y="9462840"/>
            <a:ext cx="18322835" cy="845387"/>
            <a:chOff x="-1" y="9462840"/>
            <a:chExt cx="18322835" cy="845387"/>
          </a:xfrm>
        </p:grpSpPr>
        <p:sp>
          <p:nvSpPr>
            <p:cNvPr id="12" name="Freeform 3">
              <a:extLst>
                <a:ext uri="{FF2B5EF4-FFF2-40B4-BE49-F238E27FC236}">
                  <a16:creationId xmlns:a16="http://schemas.microsoft.com/office/drawing/2014/main" id="{A0F47DAA-D159-A444-42DD-45FB399C496F}"/>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13" name="TextBox 22">
              <a:extLst>
                <a:ext uri="{FF2B5EF4-FFF2-40B4-BE49-F238E27FC236}">
                  <a16:creationId xmlns:a16="http://schemas.microsoft.com/office/drawing/2014/main" id="{C8F53CEC-0F15-6939-4890-EFF7DC75A076}"/>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grpSp>
        <p:nvGrpSpPr>
          <p:cNvPr id="15" name="Group 14">
            <a:extLst>
              <a:ext uri="{FF2B5EF4-FFF2-40B4-BE49-F238E27FC236}">
                <a16:creationId xmlns:a16="http://schemas.microsoft.com/office/drawing/2014/main" id="{D58C0D81-AECA-E5B1-D55F-69DD23D127EC}"/>
              </a:ext>
            </a:extLst>
          </p:cNvPr>
          <p:cNvGrpSpPr/>
          <p:nvPr/>
        </p:nvGrpSpPr>
        <p:grpSpPr>
          <a:xfrm>
            <a:off x="10489638" y="2096786"/>
            <a:ext cx="6864165" cy="6915994"/>
            <a:chOff x="0" y="0"/>
            <a:chExt cx="812800" cy="812800"/>
          </a:xfrm>
        </p:grpSpPr>
        <p:sp>
          <p:nvSpPr>
            <p:cNvPr id="22" name="Freeform 20">
              <a:extLst>
                <a:ext uri="{FF2B5EF4-FFF2-40B4-BE49-F238E27FC236}">
                  <a16:creationId xmlns:a16="http://schemas.microsoft.com/office/drawing/2014/main" id="{B1A9DE5D-BC87-4561-8A24-534175A1005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FA"/>
            </a:solidFill>
          </p:spPr>
          <p:txBody>
            <a:bodyPr/>
            <a:lstStyle/>
            <a:p>
              <a:endParaRPr lang="en-US"/>
            </a:p>
          </p:txBody>
        </p:sp>
        <p:sp>
          <p:nvSpPr>
            <p:cNvPr id="24" name="TextBox 21">
              <a:extLst>
                <a:ext uri="{FF2B5EF4-FFF2-40B4-BE49-F238E27FC236}">
                  <a16:creationId xmlns:a16="http://schemas.microsoft.com/office/drawing/2014/main" id="{BD8B6BAE-20E8-2608-4049-C62DB2C4F210}"/>
                </a:ext>
              </a:extLst>
            </p:cNvPr>
            <p:cNvSpPr txBox="1"/>
            <p:nvPr/>
          </p:nvSpPr>
          <p:spPr>
            <a:xfrm>
              <a:off x="76200" y="38100"/>
              <a:ext cx="660400" cy="698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16" name="Group 15">
            <a:extLst>
              <a:ext uri="{FF2B5EF4-FFF2-40B4-BE49-F238E27FC236}">
                <a16:creationId xmlns:a16="http://schemas.microsoft.com/office/drawing/2014/main" id="{E11B0D7A-F525-1C83-95CA-BAF1284D149E}"/>
              </a:ext>
            </a:extLst>
          </p:cNvPr>
          <p:cNvGrpSpPr/>
          <p:nvPr/>
        </p:nvGrpSpPr>
        <p:grpSpPr>
          <a:xfrm>
            <a:off x="10884704" y="2496854"/>
            <a:ext cx="6201390" cy="6248215"/>
            <a:chOff x="0" y="0"/>
            <a:chExt cx="812800" cy="812800"/>
          </a:xfrm>
        </p:grpSpPr>
        <p:sp>
          <p:nvSpPr>
            <p:cNvPr id="18" name="Freeform 23">
              <a:extLst>
                <a:ext uri="{FF2B5EF4-FFF2-40B4-BE49-F238E27FC236}">
                  <a16:creationId xmlns:a16="http://schemas.microsoft.com/office/drawing/2014/main" id="{8CD6E26E-D9FA-0C4D-EB33-6BC9462DF7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C8438-F36C-C1BB-6800-2DDD100DF8D0}"/>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BCC2D412-6EDB-D0B6-1EF3-8ECF19B6E615}"/>
              </a:ext>
            </a:extLst>
          </p:cNvPr>
          <p:cNvSpPr/>
          <p:nvPr/>
        </p:nvSpPr>
        <p:spPr>
          <a:xfrm rot="10800000" flipV="1">
            <a:off x="12506776" y="-8283"/>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TextBox 8">
            <a:extLst>
              <a:ext uri="{FF2B5EF4-FFF2-40B4-BE49-F238E27FC236}">
                <a16:creationId xmlns:a16="http://schemas.microsoft.com/office/drawing/2014/main" id="{CB316DBA-C019-9890-A659-44C69D301921}"/>
              </a:ext>
            </a:extLst>
          </p:cNvPr>
          <p:cNvSpPr txBox="1"/>
          <p:nvPr/>
        </p:nvSpPr>
        <p:spPr>
          <a:xfrm>
            <a:off x="-1303289" y="9021369"/>
            <a:ext cx="2606577" cy="2582383"/>
          </a:xfrm>
          <a:prstGeom prst="rect">
            <a:avLst/>
          </a:prstGeom>
        </p:spPr>
        <p:txBody>
          <a:bodyPr lIns="50800" tIns="50800" rIns="50800" bIns="50800" rtlCol="0" anchor="ctr"/>
          <a:lstStyle/>
          <a:p>
            <a:pPr algn="ctr">
              <a:lnSpc>
                <a:spcPts val="2659"/>
              </a:lnSpc>
            </a:pPr>
            <a:endParaRPr/>
          </a:p>
        </p:txBody>
      </p:sp>
      <p:sp>
        <p:nvSpPr>
          <p:cNvPr id="12" name="TextBox 12">
            <a:extLst>
              <a:ext uri="{FF2B5EF4-FFF2-40B4-BE49-F238E27FC236}">
                <a16:creationId xmlns:a16="http://schemas.microsoft.com/office/drawing/2014/main" id="{F06B8969-7EFA-AB06-64B9-2B4C7AC12D3A}"/>
              </a:ext>
            </a:extLst>
          </p:cNvPr>
          <p:cNvSpPr txBox="1"/>
          <p:nvPr/>
        </p:nvSpPr>
        <p:spPr>
          <a:xfrm>
            <a:off x="3124200" y="606535"/>
            <a:ext cx="11796903" cy="2444900"/>
          </a:xfrm>
          <a:prstGeom prst="rect">
            <a:avLst/>
          </a:prstGeom>
        </p:spPr>
        <p:txBody>
          <a:bodyPr wrap="square" lIns="0" tIns="0" rIns="0" bIns="0" rtlCol="0" anchor="t">
            <a:spAutoFit/>
          </a:bodyPr>
          <a:lstStyle/>
          <a:p>
            <a:pPr algn="l">
              <a:lnSpc>
                <a:spcPts val="9857"/>
              </a:lnSpc>
              <a:spcBef>
                <a:spcPct val="0"/>
              </a:spcBef>
            </a:pPr>
            <a:r>
              <a:rPr lang="en-US" sz="7041" b="1" dirty="0">
                <a:solidFill>
                  <a:srgbClr val="000000"/>
                </a:solidFill>
                <a:latin typeface="Montaser Arabic Bold"/>
                <a:ea typeface="Montaser Arabic Bold"/>
                <a:cs typeface="Montaser Arabic Bold"/>
                <a:sym typeface="Montaser Arabic Bold"/>
              </a:rPr>
              <a:t>Q2 Configuration – </a:t>
            </a:r>
            <a:br>
              <a:rPr lang="en-US" sz="7041" b="1" dirty="0">
                <a:solidFill>
                  <a:srgbClr val="000000"/>
                </a:solidFill>
                <a:latin typeface="Montaser Arabic Bold"/>
                <a:ea typeface="Montaser Arabic Bold"/>
                <a:cs typeface="Montaser Arabic Bold"/>
                <a:sym typeface="Montaser Arabic Bold"/>
              </a:rPr>
            </a:br>
            <a:r>
              <a:rPr lang="en-US" sz="7041" b="1" dirty="0">
                <a:solidFill>
                  <a:srgbClr val="000000"/>
                </a:solidFill>
                <a:latin typeface="Montaser Arabic Bold"/>
                <a:ea typeface="Montaser Arabic Bold"/>
                <a:cs typeface="Montaser Arabic Bold"/>
                <a:sym typeface="Montaser Arabic Bold"/>
              </a:rPr>
              <a:t>Tables &amp; Instructions</a:t>
            </a:r>
          </a:p>
        </p:txBody>
      </p:sp>
      <p:sp>
        <p:nvSpPr>
          <p:cNvPr id="14" name="TextBox 14">
            <a:extLst>
              <a:ext uri="{FF2B5EF4-FFF2-40B4-BE49-F238E27FC236}">
                <a16:creationId xmlns:a16="http://schemas.microsoft.com/office/drawing/2014/main" id="{FB4C5159-7105-2170-EB27-448B4859B9FF}"/>
              </a:ext>
            </a:extLst>
          </p:cNvPr>
          <p:cNvSpPr txBox="1"/>
          <p:nvPr/>
        </p:nvSpPr>
        <p:spPr>
          <a:xfrm>
            <a:off x="714073" y="3427556"/>
            <a:ext cx="5067153" cy="5170646"/>
          </a:xfrm>
          <a:prstGeom prst="rect">
            <a:avLst/>
          </a:prstGeom>
        </p:spPr>
        <p:txBody>
          <a:bodyPr wrap="square" lIns="0" tIns="0" rIns="0" bIns="0" rtlCol="0" anchor="t">
            <a:spAutoFit/>
          </a:bodyPr>
          <a:lstStyle/>
          <a:p>
            <a:pPr marL="34289" indent="0">
              <a:buNone/>
            </a:pPr>
            <a:r>
              <a:rPr lang="en-US" sz="2800" dirty="0"/>
              <a:t>Table Listing-This is where you can define the individual tables that students can request help from. Use Generate Table List QR Codes to display the QR codes for these specific tables. Table Locations can also be defined, which will be recorded for reporting purposes.</a:t>
            </a:r>
          </a:p>
          <a:p>
            <a:pPr marL="34289" indent="0">
              <a:buNone/>
            </a:pPr>
            <a:r>
              <a:rPr lang="en-US" sz="2800" dirty="0"/>
              <a:t>Also, this is where you can customize the contents of the email sent to the student and what is displayed.</a:t>
            </a:r>
          </a:p>
        </p:txBody>
      </p:sp>
      <p:sp>
        <p:nvSpPr>
          <p:cNvPr id="16" name="Freeform 16">
            <a:extLst>
              <a:ext uri="{FF2B5EF4-FFF2-40B4-BE49-F238E27FC236}">
                <a16:creationId xmlns:a16="http://schemas.microsoft.com/office/drawing/2014/main" id="{485137AC-1365-3F6A-DE27-C5231983D617}"/>
              </a:ext>
            </a:extLst>
          </p:cNvPr>
          <p:cNvSpPr/>
          <p:nvPr/>
        </p:nvSpPr>
        <p:spPr>
          <a:xfrm>
            <a:off x="136904" y="114300"/>
            <a:ext cx="1166384" cy="1317283"/>
          </a:xfrm>
          <a:custGeom>
            <a:avLst/>
            <a:gdLst/>
            <a:ahLst/>
            <a:cxnLst/>
            <a:rect l="l" t="t" r="r" b="b"/>
            <a:pathLst>
              <a:path w="1166384" h="1317283">
                <a:moveTo>
                  <a:pt x="0" y="0"/>
                </a:moveTo>
                <a:lnTo>
                  <a:pt x="1166384" y="0"/>
                </a:lnTo>
                <a:lnTo>
                  <a:pt x="1166384" y="1317282"/>
                </a:lnTo>
                <a:lnTo>
                  <a:pt x="0" y="1317282"/>
                </a:lnTo>
                <a:lnTo>
                  <a:pt x="0" y="0"/>
                </a:lnTo>
                <a:close/>
              </a:path>
            </a:pathLst>
          </a:custGeom>
          <a:blipFill>
            <a:blip r:embed="rId4"/>
            <a:stretch>
              <a:fillRect/>
            </a:stretch>
          </a:blipFill>
        </p:spPr>
      </p:sp>
      <p:grpSp>
        <p:nvGrpSpPr>
          <p:cNvPr id="6" name="Group 5">
            <a:extLst>
              <a:ext uri="{FF2B5EF4-FFF2-40B4-BE49-F238E27FC236}">
                <a16:creationId xmlns:a16="http://schemas.microsoft.com/office/drawing/2014/main" id="{51709357-DE93-7B22-D478-0C30053A26AA}"/>
              </a:ext>
            </a:extLst>
          </p:cNvPr>
          <p:cNvGrpSpPr/>
          <p:nvPr/>
        </p:nvGrpSpPr>
        <p:grpSpPr>
          <a:xfrm>
            <a:off x="-1" y="9462840"/>
            <a:ext cx="18322835" cy="845387"/>
            <a:chOff x="-1" y="9462840"/>
            <a:chExt cx="18322835" cy="845387"/>
          </a:xfrm>
        </p:grpSpPr>
        <p:sp>
          <p:nvSpPr>
            <p:cNvPr id="7" name="Freeform 3">
              <a:extLst>
                <a:ext uri="{FF2B5EF4-FFF2-40B4-BE49-F238E27FC236}">
                  <a16:creationId xmlns:a16="http://schemas.microsoft.com/office/drawing/2014/main" id="{5CF127B5-1707-EEB1-F0A1-116E870F9A14}"/>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10" name="TextBox 22">
              <a:extLst>
                <a:ext uri="{FF2B5EF4-FFF2-40B4-BE49-F238E27FC236}">
                  <a16:creationId xmlns:a16="http://schemas.microsoft.com/office/drawing/2014/main" id="{15DB08C1-23D0-3F1A-C19C-82B918D8B6F1}"/>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pic>
        <p:nvPicPr>
          <p:cNvPr id="2" name="Picture 1">
            <a:extLst>
              <a:ext uri="{FF2B5EF4-FFF2-40B4-BE49-F238E27FC236}">
                <a16:creationId xmlns:a16="http://schemas.microsoft.com/office/drawing/2014/main" id="{E8B07835-E1F2-55B4-D17B-36AB48B73279}"/>
              </a:ext>
            </a:extLst>
          </p:cNvPr>
          <p:cNvPicPr>
            <a:picLocks noChangeAspect="1"/>
          </p:cNvPicPr>
          <p:nvPr/>
        </p:nvPicPr>
        <p:blipFill>
          <a:blip r:embed="rId5"/>
          <a:stretch>
            <a:fillRect/>
          </a:stretch>
        </p:blipFill>
        <p:spPr>
          <a:xfrm>
            <a:off x="7086600" y="3477996"/>
            <a:ext cx="7568900" cy="5726733"/>
          </a:xfrm>
          <a:prstGeom prst="rect">
            <a:avLst/>
          </a:prstGeom>
          <a:ln>
            <a:solidFill>
              <a:schemeClr val="tx1"/>
            </a:solidFill>
          </a:ln>
        </p:spPr>
      </p:pic>
    </p:spTree>
    <p:extLst>
      <p:ext uri="{BB962C8B-B14F-4D97-AF65-F5344CB8AC3E}">
        <p14:creationId xmlns:p14="http://schemas.microsoft.com/office/powerpoint/2010/main" val="29770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02DF2-872A-EFC1-6F6A-3C2EA9D6C34C}"/>
            </a:ext>
          </a:extLst>
        </p:cNvPr>
        <p:cNvGrpSpPr/>
        <p:nvPr/>
      </p:nvGrpSpPr>
      <p:grpSpPr>
        <a:xfrm>
          <a:off x="0" y="0"/>
          <a:ext cx="0" cy="0"/>
          <a:chOff x="0" y="0"/>
          <a:chExt cx="0" cy="0"/>
        </a:xfrm>
      </p:grpSpPr>
      <p:sp>
        <p:nvSpPr>
          <p:cNvPr id="6" name="Freeform 9">
            <a:extLst>
              <a:ext uri="{FF2B5EF4-FFF2-40B4-BE49-F238E27FC236}">
                <a16:creationId xmlns:a16="http://schemas.microsoft.com/office/drawing/2014/main" id="{C3329FA4-C66C-AAA5-90EA-5DDC4CE6C8EA}"/>
              </a:ext>
            </a:extLst>
          </p:cNvPr>
          <p:cNvSpPr/>
          <p:nvPr/>
        </p:nvSpPr>
        <p:spPr>
          <a:xfrm rot="10800000" flipV="1">
            <a:off x="12506170" y="0"/>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9" name="Freeform 9">
            <a:extLst>
              <a:ext uri="{FF2B5EF4-FFF2-40B4-BE49-F238E27FC236}">
                <a16:creationId xmlns:a16="http://schemas.microsoft.com/office/drawing/2014/main" id="{089BB6A9-8934-C272-F7B4-18354CEBC53B}"/>
              </a:ext>
            </a:extLst>
          </p:cNvPr>
          <p:cNvSpPr/>
          <p:nvPr/>
        </p:nvSpPr>
        <p:spPr>
          <a:xfrm rot="10800000" flipH="1" flipV="1">
            <a:off x="4878" y="0"/>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TextBox 8">
            <a:extLst>
              <a:ext uri="{FF2B5EF4-FFF2-40B4-BE49-F238E27FC236}">
                <a16:creationId xmlns:a16="http://schemas.microsoft.com/office/drawing/2014/main" id="{F917790F-4572-4C4D-0DB8-7EA076A03445}"/>
              </a:ext>
            </a:extLst>
          </p:cNvPr>
          <p:cNvSpPr txBox="1"/>
          <p:nvPr/>
        </p:nvSpPr>
        <p:spPr>
          <a:xfrm>
            <a:off x="-1303289" y="9021369"/>
            <a:ext cx="2606577" cy="2582383"/>
          </a:xfrm>
          <a:prstGeom prst="rect">
            <a:avLst/>
          </a:prstGeom>
        </p:spPr>
        <p:txBody>
          <a:bodyPr lIns="50800" tIns="50800" rIns="50800" bIns="50800" rtlCol="0" anchor="ctr"/>
          <a:lstStyle/>
          <a:p>
            <a:pPr algn="ctr">
              <a:lnSpc>
                <a:spcPts val="2659"/>
              </a:lnSpc>
            </a:pPr>
            <a:endParaRPr/>
          </a:p>
        </p:txBody>
      </p:sp>
      <p:sp>
        <p:nvSpPr>
          <p:cNvPr id="12" name="TextBox 12">
            <a:extLst>
              <a:ext uri="{FF2B5EF4-FFF2-40B4-BE49-F238E27FC236}">
                <a16:creationId xmlns:a16="http://schemas.microsoft.com/office/drawing/2014/main" id="{56219563-51C6-1B29-8D4A-06271AC8B556}"/>
              </a:ext>
            </a:extLst>
          </p:cNvPr>
          <p:cNvSpPr txBox="1"/>
          <p:nvPr/>
        </p:nvSpPr>
        <p:spPr>
          <a:xfrm>
            <a:off x="2971799" y="971948"/>
            <a:ext cx="12474239" cy="1175322"/>
          </a:xfrm>
          <a:prstGeom prst="rect">
            <a:avLst/>
          </a:prstGeom>
        </p:spPr>
        <p:txBody>
          <a:bodyPr wrap="square" lIns="0" tIns="0" rIns="0" bIns="0" rtlCol="0" anchor="t">
            <a:spAutoFit/>
          </a:bodyPr>
          <a:lstStyle/>
          <a:p>
            <a:pPr algn="l">
              <a:lnSpc>
                <a:spcPts val="9857"/>
              </a:lnSpc>
              <a:spcBef>
                <a:spcPct val="0"/>
              </a:spcBef>
            </a:pPr>
            <a:r>
              <a:rPr lang="en-US" sz="7041" b="1" dirty="0">
                <a:solidFill>
                  <a:srgbClr val="000000"/>
                </a:solidFill>
                <a:latin typeface="Montaser Arabic Bold"/>
                <a:ea typeface="Montaser Arabic Bold"/>
                <a:cs typeface="Montaser Arabic Bold"/>
                <a:sym typeface="Montaser Arabic Bold"/>
              </a:rPr>
              <a:t>Q2 Study Table reports</a:t>
            </a:r>
          </a:p>
        </p:txBody>
      </p:sp>
      <p:sp>
        <p:nvSpPr>
          <p:cNvPr id="14" name="TextBox 14">
            <a:extLst>
              <a:ext uri="{FF2B5EF4-FFF2-40B4-BE49-F238E27FC236}">
                <a16:creationId xmlns:a16="http://schemas.microsoft.com/office/drawing/2014/main" id="{84718D3E-2832-D709-9AE2-201E77110438}"/>
              </a:ext>
            </a:extLst>
          </p:cNvPr>
          <p:cNvSpPr txBox="1"/>
          <p:nvPr/>
        </p:nvSpPr>
        <p:spPr>
          <a:xfrm>
            <a:off x="4800600" y="2208714"/>
            <a:ext cx="9370744" cy="861774"/>
          </a:xfrm>
          <a:prstGeom prst="rect">
            <a:avLst/>
          </a:prstGeom>
        </p:spPr>
        <p:txBody>
          <a:bodyPr wrap="square" lIns="0" tIns="0" rIns="0" bIns="0" rtlCol="0" anchor="t">
            <a:spAutoFit/>
          </a:bodyPr>
          <a:lstStyle/>
          <a:p>
            <a:pPr marL="34289" indent="0">
              <a:buNone/>
            </a:pPr>
            <a:r>
              <a:rPr lang="en-US" sz="2800" dirty="0"/>
              <a:t>Q2 report can display Visit Time, Table Time, time spent Waiting, Locations, and more.</a:t>
            </a:r>
          </a:p>
        </p:txBody>
      </p:sp>
      <p:grpSp>
        <p:nvGrpSpPr>
          <p:cNvPr id="7" name="Group 6">
            <a:extLst>
              <a:ext uri="{FF2B5EF4-FFF2-40B4-BE49-F238E27FC236}">
                <a16:creationId xmlns:a16="http://schemas.microsoft.com/office/drawing/2014/main" id="{7C8ACEA2-8F16-8AF0-5B97-B7B2F06B0A34}"/>
              </a:ext>
            </a:extLst>
          </p:cNvPr>
          <p:cNvGrpSpPr/>
          <p:nvPr/>
        </p:nvGrpSpPr>
        <p:grpSpPr>
          <a:xfrm>
            <a:off x="-1" y="9462840"/>
            <a:ext cx="18322835" cy="845387"/>
            <a:chOff x="-1" y="9462840"/>
            <a:chExt cx="18322835" cy="845387"/>
          </a:xfrm>
        </p:grpSpPr>
        <p:sp>
          <p:nvSpPr>
            <p:cNvPr id="10" name="Freeform 3">
              <a:extLst>
                <a:ext uri="{FF2B5EF4-FFF2-40B4-BE49-F238E27FC236}">
                  <a16:creationId xmlns:a16="http://schemas.microsoft.com/office/drawing/2014/main" id="{C951C622-FBAE-B18E-630B-ECA1336F1F44}"/>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11" name="TextBox 22">
              <a:extLst>
                <a:ext uri="{FF2B5EF4-FFF2-40B4-BE49-F238E27FC236}">
                  <a16:creationId xmlns:a16="http://schemas.microsoft.com/office/drawing/2014/main" id="{13DF4DBD-FFA1-618C-95FE-362D11A408A9}"/>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pic>
        <p:nvPicPr>
          <p:cNvPr id="2" name="Picture 1">
            <a:extLst>
              <a:ext uri="{FF2B5EF4-FFF2-40B4-BE49-F238E27FC236}">
                <a16:creationId xmlns:a16="http://schemas.microsoft.com/office/drawing/2014/main" id="{6941E136-E438-BF27-FE16-063074FC969D}"/>
              </a:ext>
            </a:extLst>
          </p:cNvPr>
          <p:cNvPicPr>
            <a:picLocks noChangeAspect="1"/>
          </p:cNvPicPr>
          <p:nvPr/>
        </p:nvPicPr>
        <p:blipFill>
          <a:blip r:embed="rId4"/>
          <a:stretch>
            <a:fillRect/>
          </a:stretch>
        </p:blipFill>
        <p:spPr>
          <a:xfrm>
            <a:off x="4792669" y="3072145"/>
            <a:ext cx="8775548" cy="6277701"/>
          </a:xfrm>
          <a:prstGeom prst="rect">
            <a:avLst/>
          </a:prstGeom>
          <a:ln>
            <a:solidFill>
              <a:schemeClr val="tx1"/>
            </a:solidFill>
          </a:ln>
        </p:spPr>
      </p:pic>
    </p:spTree>
    <p:extLst>
      <p:ext uri="{BB962C8B-B14F-4D97-AF65-F5344CB8AC3E}">
        <p14:creationId xmlns:p14="http://schemas.microsoft.com/office/powerpoint/2010/main" val="2758823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AFA"/>
        </a:solidFill>
        <a:effectLst/>
      </p:bgPr>
    </p:bg>
    <p:spTree>
      <p:nvGrpSpPr>
        <p:cNvPr id="1" name=""/>
        <p:cNvGrpSpPr/>
        <p:nvPr/>
      </p:nvGrpSpPr>
      <p:grpSpPr>
        <a:xfrm>
          <a:off x="0" y="0"/>
          <a:ext cx="0" cy="0"/>
          <a:chOff x="0" y="0"/>
          <a:chExt cx="0" cy="0"/>
        </a:xfrm>
      </p:grpSpPr>
      <p:sp>
        <p:nvSpPr>
          <p:cNvPr id="7" name="Freeform 9">
            <a:extLst>
              <a:ext uri="{FF2B5EF4-FFF2-40B4-BE49-F238E27FC236}">
                <a16:creationId xmlns:a16="http://schemas.microsoft.com/office/drawing/2014/main" id="{024EDA1D-818E-D858-7540-7B41D7FB876B}"/>
              </a:ext>
            </a:extLst>
          </p:cNvPr>
          <p:cNvSpPr/>
          <p:nvPr/>
        </p:nvSpPr>
        <p:spPr>
          <a:xfrm rot="10800000" flipV="1">
            <a:off x="12519728" y="0"/>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10" name="Group 10"/>
          <p:cNvGrpSpPr/>
          <p:nvPr/>
        </p:nvGrpSpPr>
        <p:grpSpPr>
          <a:xfrm>
            <a:off x="9649319" y="1338510"/>
            <a:ext cx="7609981" cy="760998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FA"/>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959741" y="1648932"/>
            <a:ext cx="6989137" cy="698913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p:spPr>
          <p:txBody>
            <a:bodyPr/>
            <a:lstStyle/>
            <a:p>
              <a:endParaRPr lang="en-US" dirty="0"/>
            </a:p>
          </p:txBody>
        </p:sp>
      </p:grpSp>
      <p:sp>
        <p:nvSpPr>
          <p:cNvPr id="18" name="Freeform 18"/>
          <p:cNvSpPr/>
          <p:nvPr/>
        </p:nvSpPr>
        <p:spPr>
          <a:xfrm>
            <a:off x="8458808" y="1028700"/>
            <a:ext cx="1370385" cy="465931"/>
          </a:xfrm>
          <a:custGeom>
            <a:avLst/>
            <a:gdLst/>
            <a:ahLst/>
            <a:cxnLst/>
            <a:rect l="l" t="t" r="r" b="b"/>
            <a:pathLst>
              <a:path w="1370385" h="465931">
                <a:moveTo>
                  <a:pt x="0" y="0"/>
                </a:moveTo>
                <a:lnTo>
                  <a:pt x="1370384" y="0"/>
                </a:lnTo>
                <a:lnTo>
                  <a:pt x="1370384" y="465931"/>
                </a:lnTo>
                <a:lnTo>
                  <a:pt x="0" y="4659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9"/>
          <p:cNvSpPr txBox="1"/>
          <p:nvPr/>
        </p:nvSpPr>
        <p:spPr>
          <a:xfrm>
            <a:off x="-1" y="3230711"/>
            <a:ext cx="10081902" cy="2492990"/>
          </a:xfrm>
          <a:prstGeom prst="rect">
            <a:avLst/>
          </a:prstGeom>
        </p:spPr>
        <p:txBody>
          <a:bodyPr wrap="square" lIns="0" tIns="0" rIns="0" bIns="0" rtlCol="0" anchor="t">
            <a:spAutoFit/>
          </a:bodyPr>
          <a:lstStyle/>
          <a:p>
            <a:pPr algn="ctr">
              <a:spcBef>
                <a:spcPct val="0"/>
              </a:spcBef>
            </a:pPr>
            <a:r>
              <a:rPr lang="en-US" sz="5400" b="1" dirty="0">
                <a:solidFill>
                  <a:srgbClr val="000000"/>
                </a:solidFill>
                <a:latin typeface="Montaser Arabic Bold"/>
                <a:ea typeface="Montaser Arabic Bold"/>
                <a:cs typeface="Montaser Arabic Bold"/>
                <a:sym typeface="Montaser Arabic Bold"/>
              </a:rPr>
              <a:t>For pricing or support,</a:t>
            </a:r>
          </a:p>
          <a:p>
            <a:pPr algn="ctr">
              <a:spcBef>
                <a:spcPct val="0"/>
              </a:spcBef>
            </a:pPr>
            <a:r>
              <a:rPr lang="en-US" sz="5400" b="1" dirty="0">
                <a:solidFill>
                  <a:srgbClr val="000000"/>
                </a:solidFill>
                <a:latin typeface="Montaser Arabic Bold"/>
                <a:ea typeface="Montaser Arabic Bold"/>
                <a:cs typeface="Montaser Arabic Bold"/>
                <a:sym typeface="Montaser Arabic Bold"/>
              </a:rPr>
              <a:t>go to </a:t>
            </a:r>
          </a:p>
          <a:p>
            <a:pPr algn="ctr">
              <a:spcBef>
                <a:spcPct val="0"/>
              </a:spcBef>
            </a:pPr>
            <a:r>
              <a:rPr lang="en-US" sz="5400" b="1" dirty="0">
                <a:solidFill>
                  <a:srgbClr val="000000"/>
                </a:solidFill>
                <a:latin typeface="Montaser Arabic Bold"/>
                <a:ea typeface="Montaser Arabic Bold"/>
                <a:cs typeface="Montaser Arabic Bold"/>
                <a:sym typeface="Montaser Arabic Bold"/>
              </a:rPr>
              <a:t>Helpdesk@go-redrock.com</a:t>
            </a:r>
          </a:p>
        </p:txBody>
      </p:sp>
      <p:sp>
        <p:nvSpPr>
          <p:cNvPr id="22" name="TextBox 22"/>
          <p:cNvSpPr txBox="1"/>
          <p:nvPr/>
        </p:nvSpPr>
        <p:spPr>
          <a:xfrm>
            <a:off x="228600" y="7154084"/>
            <a:ext cx="14097000" cy="668453"/>
          </a:xfrm>
          <a:prstGeom prst="rect">
            <a:avLst/>
          </a:prstGeom>
        </p:spPr>
        <p:txBody>
          <a:bodyPr wrap="square" lIns="0" tIns="0" rIns="0" bIns="0" rtlCol="0" anchor="t">
            <a:spAutoFit/>
          </a:bodyPr>
          <a:lstStyle/>
          <a:p>
            <a:pPr>
              <a:lnSpc>
                <a:spcPts val="6148"/>
              </a:lnSpc>
              <a:spcBef>
                <a:spcPct val="0"/>
              </a:spcBef>
            </a:pPr>
            <a:r>
              <a:rPr lang="en-US" sz="2800" b="1" dirty="0">
                <a:solidFill>
                  <a:srgbClr val="C00000"/>
                </a:solidFill>
                <a:latin typeface="Arimo Bold"/>
                <a:ea typeface="Arimo Bold"/>
                <a:cs typeface="Arimo Bold"/>
                <a:sym typeface="Arimo Bold"/>
              </a:rPr>
              <a:t>https://wiki.go-redrock.com/index.php/TracCloud:_Q2_Tables</a:t>
            </a:r>
          </a:p>
        </p:txBody>
      </p:sp>
      <p:sp>
        <p:nvSpPr>
          <p:cNvPr id="23" name="Freeform 23"/>
          <p:cNvSpPr/>
          <p:nvPr/>
        </p:nvSpPr>
        <p:spPr>
          <a:xfrm>
            <a:off x="127591" y="148818"/>
            <a:ext cx="1166384" cy="1317283"/>
          </a:xfrm>
          <a:custGeom>
            <a:avLst/>
            <a:gdLst/>
            <a:ahLst/>
            <a:cxnLst/>
            <a:rect l="l" t="t" r="r" b="b"/>
            <a:pathLst>
              <a:path w="1166384" h="1317283">
                <a:moveTo>
                  <a:pt x="0" y="0"/>
                </a:moveTo>
                <a:lnTo>
                  <a:pt x="1166384" y="0"/>
                </a:lnTo>
                <a:lnTo>
                  <a:pt x="1166384" y="1317282"/>
                </a:lnTo>
                <a:lnTo>
                  <a:pt x="0" y="1317282"/>
                </a:lnTo>
                <a:lnTo>
                  <a:pt x="0" y="0"/>
                </a:lnTo>
                <a:close/>
              </a:path>
            </a:pathLst>
          </a:custGeom>
          <a:blipFill>
            <a:blip r:embed="rId7"/>
            <a:stretch>
              <a:fillRect/>
            </a:stretch>
          </a:blipFill>
        </p:spPr>
      </p:sp>
      <p:grpSp>
        <p:nvGrpSpPr>
          <p:cNvPr id="8" name="Group 7">
            <a:extLst>
              <a:ext uri="{FF2B5EF4-FFF2-40B4-BE49-F238E27FC236}">
                <a16:creationId xmlns:a16="http://schemas.microsoft.com/office/drawing/2014/main" id="{72A2E32A-DC74-9C1E-A64F-9A8016B0DD16}"/>
              </a:ext>
            </a:extLst>
          </p:cNvPr>
          <p:cNvGrpSpPr/>
          <p:nvPr/>
        </p:nvGrpSpPr>
        <p:grpSpPr>
          <a:xfrm>
            <a:off x="-1" y="9462840"/>
            <a:ext cx="18322835" cy="845387"/>
            <a:chOff x="-1" y="9462840"/>
            <a:chExt cx="18322835" cy="845387"/>
          </a:xfrm>
        </p:grpSpPr>
        <p:sp>
          <p:nvSpPr>
            <p:cNvPr id="9" name="Freeform 3">
              <a:extLst>
                <a:ext uri="{FF2B5EF4-FFF2-40B4-BE49-F238E27FC236}">
                  <a16:creationId xmlns:a16="http://schemas.microsoft.com/office/drawing/2014/main" id="{9AFF20D1-4FA6-6074-AE06-AE5A1EAD1C17}"/>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15" name="TextBox 22">
              <a:extLst>
                <a:ext uri="{FF2B5EF4-FFF2-40B4-BE49-F238E27FC236}">
                  <a16:creationId xmlns:a16="http://schemas.microsoft.com/office/drawing/2014/main" id="{AA6C6C57-F279-BEA9-97B0-C031D776F807}"/>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AFA"/>
        </a:solidFill>
        <a:effectLst/>
      </p:bgPr>
    </p:bg>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4011153F-1B48-18FF-AE03-6393BFD145A8}"/>
              </a:ext>
            </a:extLst>
          </p:cNvPr>
          <p:cNvSpPr/>
          <p:nvPr/>
        </p:nvSpPr>
        <p:spPr>
          <a:xfrm rot="10800000" flipH="1" flipV="1">
            <a:off x="0" y="-11596"/>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0" name="TextBox 10"/>
          <p:cNvSpPr txBox="1"/>
          <p:nvPr/>
        </p:nvSpPr>
        <p:spPr>
          <a:xfrm>
            <a:off x="2739801" y="474026"/>
            <a:ext cx="5785729" cy="1175322"/>
          </a:xfrm>
          <a:prstGeom prst="rect">
            <a:avLst/>
          </a:prstGeom>
        </p:spPr>
        <p:txBody>
          <a:bodyPr wrap="square" lIns="0" tIns="0" rIns="0" bIns="0" rtlCol="0" anchor="t">
            <a:spAutoFit/>
          </a:bodyPr>
          <a:lstStyle/>
          <a:p>
            <a:pPr algn="ctr">
              <a:lnSpc>
                <a:spcPts val="9857"/>
              </a:lnSpc>
              <a:spcBef>
                <a:spcPct val="0"/>
              </a:spcBef>
            </a:pPr>
            <a:r>
              <a:rPr lang="en-US" sz="7041" b="1" dirty="0">
                <a:solidFill>
                  <a:schemeClr val="bg1">
                    <a:lumMod val="50000"/>
                  </a:schemeClr>
                </a:solidFill>
                <a:latin typeface="Montaser Arabic Bold"/>
                <a:ea typeface="Montaser Arabic Bold"/>
                <a:cs typeface="Montaser Arabic Bold"/>
                <a:sym typeface="Montaser Arabic Bold"/>
              </a:rPr>
              <a:t>What Is </a:t>
            </a:r>
          </a:p>
        </p:txBody>
      </p:sp>
      <p:sp>
        <p:nvSpPr>
          <p:cNvPr id="11" name="TextBox 11"/>
          <p:cNvSpPr txBox="1"/>
          <p:nvPr/>
        </p:nvSpPr>
        <p:spPr>
          <a:xfrm>
            <a:off x="7668054" y="474026"/>
            <a:ext cx="8347472" cy="1175322"/>
          </a:xfrm>
          <a:prstGeom prst="rect">
            <a:avLst/>
          </a:prstGeom>
        </p:spPr>
        <p:txBody>
          <a:bodyPr lIns="0" tIns="0" rIns="0" bIns="0" rtlCol="0" anchor="t">
            <a:spAutoFit/>
          </a:bodyPr>
          <a:lstStyle/>
          <a:p>
            <a:pPr algn="ctr">
              <a:lnSpc>
                <a:spcPts val="9857"/>
              </a:lnSpc>
              <a:spcBef>
                <a:spcPct val="0"/>
              </a:spcBef>
            </a:pPr>
            <a:r>
              <a:rPr lang="en-US" sz="7041" b="1" dirty="0">
                <a:solidFill>
                  <a:srgbClr val="000000"/>
                </a:solidFill>
                <a:latin typeface="Montaser Arabic Bold"/>
                <a:ea typeface="Montaser Arabic Bold"/>
                <a:cs typeface="Montaser Arabic Bold"/>
                <a:sym typeface="Montaser Arabic Bold"/>
              </a:rPr>
              <a:t>Q2 Study Tables?</a:t>
            </a:r>
          </a:p>
        </p:txBody>
      </p:sp>
      <p:sp>
        <p:nvSpPr>
          <p:cNvPr id="12" name="TextBox 12"/>
          <p:cNvSpPr txBox="1"/>
          <p:nvPr/>
        </p:nvSpPr>
        <p:spPr>
          <a:xfrm>
            <a:off x="4724400" y="2476500"/>
            <a:ext cx="12148602" cy="3877985"/>
          </a:xfrm>
          <a:prstGeom prst="rect">
            <a:avLst/>
          </a:prstGeom>
        </p:spPr>
        <p:txBody>
          <a:bodyPr lIns="0" tIns="0" rIns="0" bIns="0" rtlCol="0" anchor="t">
            <a:spAutoFit/>
          </a:bodyPr>
          <a:lstStyle/>
          <a:p>
            <a:r>
              <a:rPr lang="en-US" sz="2800" b="1" dirty="0"/>
              <a:t>Q2 Study Tables</a:t>
            </a:r>
            <a:r>
              <a:rPr lang="en-US" sz="2800" dirty="0"/>
              <a:t> offers a unique approach to attendance tracking specifically for study table centers, tracking the total time a student spends in the center in addition to recording the individual </a:t>
            </a:r>
            <a:r>
              <a:rPr lang="en-US" sz="2800" i="1" dirty="0"/>
              <a:t>table visits</a:t>
            </a:r>
            <a:r>
              <a:rPr lang="en-US" sz="2800" dirty="0"/>
              <a:t> where students received help from consultants. Students begin their center visit studying independently, while having the ability to request assistance as needed. Q2 offers the ability for students to virtually raise their hand and specify what they need help with, which consultants will be notified of. Smartphones and tablets drive the queuing system, for both students requesting help and staff viewing which students need assistance while recording table visit time. </a:t>
            </a:r>
          </a:p>
        </p:txBody>
      </p:sp>
      <p:sp>
        <p:nvSpPr>
          <p:cNvPr id="17" name="Freeform 17"/>
          <p:cNvSpPr/>
          <p:nvPr/>
        </p:nvSpPr>
        <p:spPr>
          <a:xfrm>
            <a:off x="16873002" y="114300"/>
            <a:ext cx="1166384" cy="1317283"/>
          </a:xfrm>
          <a:custGeom>
            <a:avLst/>
            <a:gdLst/>
            <a:ahLst/>
            <a:cxnLst/>
            <a:rect l="l" t="t" r="r" b="b"/>
            <a:pathLst>
              <a:path w="1166384" h="1317283">
                <a:moveTo>
                  <a:pt x="0" y="0"/>
                </a:moveTo>
                <a:lnTo>
                  <a:pt x="1166384" y="0"/>
                </a:lnTo>
                <a:lnTo>
                  <a:pt x="1166384" y="1317283"/>
                </a:lnTo>
                <a:lnTo>
                  <a:pt x="0" y="1317283"/>
                </a:lnTo>
                <a:lnTo>
                  <a:pt x="0" y="0"/>
                </a:lnTo>
                <a:close/>
              </a:path>
            </a:pathLst>
          </a:custGeom>
          <a:blipFill>
            <a:blip r:embed="rId4"/>
            <a:stretch>
              <a:fillRect/>
            </a:stretch>
          </a:blipFill>
        </p:spPr>
      </p:sp>
      <p:grpSp>
        <p:nvGrpSpPr>
          <p:cNvPr id="5" name="Group 4">
            <a:extLst>
              <a:ext uri="{FF2B5EF4-FFF2-40B4-BE49-F238E27FC236}">
                <a16:creationId xmlns:a16="http://schemas.microsoft.com/office/drawing/2014/main" id="{5A671AB3-35FB-EB75-9A44-C9201C02CFC9}"/>
              </a:ext>
            </a:extLst>
          </p:cNvPr>
          <p:cNvGrpSpPr/>
          <p:nvPr/>
        </p:nvGrpSpPr>
        <p:grpSpPr>
          <a:xfrm>
            <a:off x="-1" y="9462840"/>
            <a:ext cx="18322835" cy="845387"/>
            <a:chOff x="-1" y="9462840"/>
            <a:chExt cx="18322835" cy="845387"/>
          </a:xfrm>
        </p:grpSpPr>
        <p:sp>
          <p:nvSpPr>
            <p:cNvPr id="6" name="Freeform 3">
              <a:extLst>
                <a:ext uri="{FF2B5EF4-FFF2-40B4-BE49-F238E27FC236}">
                  <a16:creationId xmlns:a16="http://schemas.microsoft.com/office/drawing/2014/main" id="{AA4E9C32-896A-5476-395A-C7B8B71621CC}"/>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7" name="TextBox 22">
              <a:extLst>
                <a:ext uri="{FF2B5EF4-FFF2-40B4-BE49-F238E27FC236}">
                  <a16:creationId xmlns:a16="http://schemas.microsoft.com/office/drawing/2014/main" id="{028517E6-76CF-1999-E9FF-51064F7E16E2}"/>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grpSp>
        <p:nvGrpSpPr>
          <p:cNvPr id="2" name="Group 1">
            <a:extLst>
              <a:ext uri="{FF2B5EF4-FFF2-40B4-BE49-F238E27FC236}">
                <a16:creationId xmlns:a16="http://schemas.microsoft.com/office/drawing/2014/main" id="{7FE8D230-377A-FE4C-9EDD-32514EED390D}"/>
              </a:ext>
            </a:extLst>
          </p:cNvPr>
          <p:cNvGrpSpPr/>
          <p:nvPr/>
        </p:nvGrpSpPr>
        <p:grpSpPr>
          <a:xfrm>
            <a:off x="6832166" y="7201516"/>
            <a:ext cx="1622074" cy="1636295"/>
            <a:chOff x="867803" y="4238754"/>
            <a:chExt cx="1622074" cy="1636295"/>
          </a:xfrm>
        </p:grpSpPr>
        <mc:AlternateContent xmlns:mc="http://schemas.openxmlformats.org/markup-compatibility/2006">
          <mc:Choice xmlns:am3d="http://schemas.microsoft.com/office/drawing/2017/model3d" Requires="am3d">
            <p:graphicFrame>
              <p:nvGraphicFramePr>
                <p:cNvPr id="4" name="FrontDesk" descr="Male icon">
                  <a:extLst>
                    <a:ext uri="{FF2B5EF4-FFF2-40B4-BE49-F238E27FC236}">
                      <a16:creationId xmlns:a16="http://schemas.microsoft.com/office/drawing/2014/main" id="{B7B46453-2DA8-BEE6-EFAB-D62185DE9CED}"/>
                    </a:ext>
                  </a:extLst>
                </p:cNvPr>
                <p:cNvGraphicFramePr>
                  <a:graphicFrameLocks noChangeAspect="1"/>
                </p:cNvGraphicFramePr>
                <p:nvPr>
                  <p:extLst>
                    <p:ext uri="{D42A27DB-BD31-4B8C-83A1-F6EECF244321}">
                      <p14:modId xmlns:p14="http://schemas.microsoft.com/office/powerpoint/2010/main" val="3861267266"/>
                    </p:ext>
                  </p:extLst>
                </p:nvPr>
              </p:nvGraphicFramePr>
              <p:xfrm>
                <a:off x="1623575" y="4238754"/>
                <a:ext cx="512762" cy="1259550"/>
              </p:xfrm>
              <a:graphic>
                <a:graphicData uri="http://schemas.microsoft.com/office/drawing/2017/model3d">
                  <am3d:model3d r:embed="rId5">
                    <am3d:spPr>
                      <a:xfrm>
                        <a:off x="0" y="0"/>
                        <a:ext cx="512762" cy="1259550"/>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426463" ay="1490825" az="629224"/>
                      <am3d:postTrans dx="0" dy="0" dz="0"/>
                    </am3d:trans>
                    <am3d:raster rName="Office3DRenderer" rVer="16.0.8326">
                      <am3d:blip r:embed="rId6"/>
                    </am3d:raster>
                    <am3d:objViewport viewportSz="13591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FrontDesk" descr="Male icon">
                  <a:extLst>
                    <a:ext uri="{FF2B5EF4-FFF2-40B4-BE49-F238E27FC236}">
                      <a16:creationId xmlns:a16="http://schemas.microsoft.com/office/drawing/2014/main" id="{B7B46453-2DA8-BEE6-EFAB-D62185DE9CED}"/>
                    </a:ext>
                  </a:extLst>
                </p:cNvPr>
                <p:cNvPicPr>
                  <a:picLocks noGrp="1" noRot="1" noChangeAspect="1" noMove="1" noResize="1" noEditPoints="1" noAdjustHandles="1" noChangeArrowheads="1" noChangeShapeType="1" noCrop="1"/>
                </p:cNvPicPr>
                <p:nvPr/>
              </p:nvPicPr>
              <p:blipFill>
                <a:blip r:embed="rId6"/>
                <a:stretch>
                  <a:fillRect/>
                </a:stretch>
              </p:blipFill>
              <p:spPr>
                <a:xfrm>
                  <a:off x="7587938" y="7201516"/>
                  <a:ext cx="512762" cy="1259550"/>
                </a:xfrm>
                <a:prstGeom prst="rect">
                  <a:avLst/>
                </a:prstGeom>
              </p:spPr>
            </p:pic>
          </mc:Fallback>
        </mc:AlternateContent>
        <p:grpSp>
          <p:nvGrpSpPr>
            <p:cNvPr id="8" name="Group 7">
              <a:extLst>
                <a:ext uri="{FF2B5EF4-FFF2-40B4-BE49-F238E27FC236}">
                  <a16:creationId xmlns:a16="http://schemas.microsoft.com/office/drawing/2014/main" id="{114A4145-F48A-D7A8-D414-1E8651EFE983}"/>
                </a:ext>
              </a:extLst>
            </p:cNvPr>
            <p:cNvGrpSpPr/>
            <p:nvPr/>
          </p:nvGrpSpPr>
          <p:grpSpPr>
            <a:xfrm>
              <a:off x="867803" y="4599910"/>
              <a:ext cx="1622074" cy="1275139"/>
              <a:chOff x="1312188" y="1036262"/>
              <a:chExt cx="1622074" cy="1275139"/>
            </a:xfrm>
          </p:grpSpPr>
          <mc:AlternateContent xmlns:mc="http://schemas.openxmlformats.org/markup-compatibility/2006">
            <mc:Choice xmlns:am3d="http://schemas.microsoft.com/office/drawing/2017/model3d" Requires="am3d">
              <p:graphicFrame>
                <p:nvGraphicFramePr>
                  <p:cNvPr id="9" name="3D Model 8" descr="Office Table">
                    <a:extLst>
                      <a:ext uri="{FF2B5EF4-FFF2-40B4-BE49-F238E27FC236}">
                        <a16:creationId xmlns:a16="http://schemas.microsoft.com/office/drawing/2014/main" id="{317D1660-FCBF-E01A-402A-BBF8B3EB050C}"/>
                      </a:ext>
                    </a:extLst>
                  </p:cNvPr>
                  <p:cNvGraphicFramePr>
                    <a:graphicFrameLocks noChangeAspect="1"/>
                  </p:cNvGraphicFramePr>
                  <p:nvPr>
                    <p:extLst>
                      <p:ext uri="{D42A27DB-BD31-4B8C-83A1-F6EECF244321}">
                        <p14:modId xmlns:p14="http://schemas.microsoft.com/office/powerpoint/2010/main" val="2866499905"/>
                      </p:ext>
                    </p:extLst>
                  </p:nvPr>
                </p:nvGraphicFramePr>
                <p:xfrm flipH="1">
                  <a:off x="1361890" y="1193697"/>
                  <a:ext cx="1572372" cy="1117704"/>
                </p:xfrm>
                <a:graphic>
                  <a:graphicData uri="http://schemas.microsoft.com/office/drawing/2017/model3d">
                    <am3d:model3d r:embed="rId7">
                      <am3d:spPr>
                        <a:xfrm flipH="1">
                          <a:off x="0" y="0"/>
                          <a:ext cx="1572372" cy="1117704"/>
                        </a:xfrm>
                        <a:prstGeom prst="rect">
                          <a:avLst/>
                        </a:prstGeom>
                      </am3d:spPr>
                      <am3d:camera>
                        <am3d:pos x="0" y="0" z="54257942"/>
                        <am3d:up dx="0" dy="36000000" dz="0"/>
                        <am3d:lookAt x="0" y="0" z="0"/>
                        <am3d:perspective fov="2700000"/>
                      </am3d:camera>
                      <am3d:trans>
                        <am3d:meterPerModelUnit n="8864873" d="1000000"/>
                        <am3d:preTrans dx="0" dy="-8161687" dz="0"/>
                        <am3d:scale>
                          <am3d:sx n="1000000" d="1000000"/>
                          <am3d:sy n="1000000" d="1000000"/>
                          <am3d:sz n="1000000" d="1000000"/>
                        </am3d:scale>
                        <am3d:rot ax="9128222" ay="2142188" az="9771270"/>
                        <am3d:postTrans dx="0" dy="0" dz="0"/>
                      </am3d:trans>
                      <am3d:raster rName="Office3DRenderer" rVer="16.0.8326">
                        <am3d:blip r:embed="rId8"/>
                      </am3d:raster>
                      <am3d:objViewport viewportSz="16378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Office Table">
                    <a:extLst>
                      <a:ext uri="{FF2B5EF4-FFF2-40B4-BE49-F238E27FC236}">
                        <a16:creationId xmlns:a16="http://schemas.microsoft.com/office/drawing/2014/main" id="{317D1660-FCBF-E01A-402A-BBF8B3EB050C}"/>
                      </a:ext>
                    </a:extLst>
                  </p:cNvPr>
                  <p:cNvPicPr>
                    <a:picLocks noGrp="1" noRot="1" noChangeAspect="1" noMove="1" noResize="1" noEditPoints="1" noAdjustHandles="1" noChangeArrowheads="1" noChangeShapeType="1" noCrop="1"/>
                  </p:cNvPicPr>
                  <p:nvPr/>
                </p:nvPicPr>
                <p:blipFill>
                  <a:blip r:embed="rId8"/>
                  <a:stretch>
                    <a:fillRect/>
                  </a:stretch>
                </p:blipFill>
                <p:spPr>
                  <a:xfrm flipH="1">
                    <a:off x="6881868" y="7720107"/>
                    <a:ext cx="1572372" cy="1117704"/>
                  </a:xfrm>
                  <a:prstGeom prst="rect">
                    <a:avLst/>
                  </a:prstGeom>
                </p:spPr>
              </p:pic>
            </mc:Fallback>
          </mc:AlternateContent>
          <p:grpSp>
            <p:nvGrpSpPr>
              <p:cNvPr id="13" name="Group 12">
                <a:extLst>
                  <a:ext uri="{FF2B5EF4-FFF2-40B4-BE49-F238E27FC236}">
                    <a16:creationId xmlns:a16="http://schemas.microsoft.com/office/drawing/2014/main" id="{D3329262-63FF-C626-9304-ADBB19EFE026}"/>
                  </a:ext>
                </a:extLst>
              </p:cNvPr>
              <p:cNvGrpSpPr/>
              <p:nvPr/>
            </p:nvGrpSpPr>
            <p:grpSpPr>
              <a:xfrm>
                <a:off x="1312188" y="1036262"/>
                <a:ext cx="789403" cy="611561"/>
                <a:chOff x="1312188" y="1036262"/>
                <a:chExt cx="789403" cy="611561"/>
              </a:xfrm>
            </p:grpSpPr>
            <mc:AlternateContent xmlns:mc="http://schemas.openxmlformats.org/markup-compatibility/2006">
              <mc:Choice xmlns:am3d="http://schemas.microsoft.com/office/drawing/2017/model3d" Requires="am3d">
                <p:graphicFrame>
                  <p:nvGraphicFramePr>
                    <p:cNvPr id="14" name="Screen" descr="Pc Monitor">
                      <a:extLst>
                        <a:ext uri="{FF2B5EF4-FFF2-40B4-BE49-F238E27FC236}">
                          <a16:creationId xmlns:a16="http://schemas.microsoft.com/office/drawing/2014/main" id="{FD2EE7C4-61D8-906E-E0B1-F704769550D9}"/>
                        </a:ext>
                      </a:extLst>
                    </p:cNvPr>
                    <p:cNvGraphicFramePr>
                      <a:graphicFrameLocks noChangeAspect="1"/>
                    </p:cNvGraphicFramePr>
                    <p:nvPr/>
                  </p:nvGraphicFramePr>
                  <p:xfrm>
                    <a:off x="1312188" y="1036262"/>
                    <a:ext cx="789403" cy="611561"/>
                  </p:xfrm>
                  <a:graphic>
                    <a:graphicData uri="http://schemas.microsoft.com/office/drawing/2017/model3d">
                      <am3d:model3d r:embed="rId9">
                        <am3d:spPr>
                          <a:xfrm>
                            <a:off x="0" y="0"/>
                            <a:ext cx="789403" cy="611561"/>
                          </a:xfrm>
                          <a:prstGeom prst="rect">
                            <a:avLst/>
                          </a:prstGeom>
                        </am3d:spPr>
                        <am3d:camera>
                          <am3d:pos x="0" y="0" z="59095596"/>
                          <am3d:up dx="0" dy="36000000" dz="0"/>
                          <am3d:lookAt x="0" y="0" z="0"/>
                          <am3d:perspective fov="2700000"/>
                        </am3d:camera>
                        <am3d:trans>
                          <am3d:meterPerModelUnit n="2000000" d="1000000"/>
                          <am3d:preTrans dx="0" dy="0" dz="0"/>
                          <am3d:scale>
                            <am3d:sx n="1000000" d="1000000"/>
                            <am3d:sy n="1000000" d="1000000"/>
                            <am3d:sz n="1000000" d="1000000"/>
                          </am3d:scale>
                          <am3d:rot ax="823282" ay="612416" az="148647"/>
                          <am3d:postTrans dx="0" dy="0" dz="0"/>
                        </am3d:trans>
                        <am3d:raster rName="Office3DRenderer" rVer="16.0.8326">
                          <am3d:blip r:embed="rId10"/>
                        </am3d:raster>
                        <am3d:objViewport viewportSz="9753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Screen" descr="Pc Monitor">
                      <a:extLst>
                        <a:ext uri="{FF2B5EF4-FFF2-40B4-BE49-F238E27FC236}">
                          <a16:creationId xmlns:a16="http://schemas.microsoft.com/office/drawing/2014/main" id="{FD2EE7C4-61D8-906E-E0B1-F704769550D9}"/>
                        </a:ext>
                      </a:extLst>
                    </p:cNvPr>
                    <p:cNvPicPr>
                      <a:picLocks noGrp="1" noRot="1" noChangeAspect="1" noMove="1" noResize="1" noEditPoints="1" noAdjustHandles="1" noChangeArrowheads="1" noChangeShapeType="1" noCrop="1"/>
                    </p:cNvPicPr>
                    <p:nvPr/>
                  </p:nvPicPr>
                  <p:blipFill>
                    <a:blip r:embed="rId10"/>
                    <a:stretch>
                      <a:fillRect/>
                    </a:stretch>
                  </p:blipFill>
                  <p:spPr>
                    <a:xfrm>
                      <a:off x="6832166" y="7562672"/>
                      <a:ext cx="789403" cy="611561"/>
                    </a:xfrm>
                    <a:prstGeom prst="rect">
                      <a:avLst/>
                    </a:prstGeom>
                  </p:spPr>
                </p:pic>
              </mc:Fallback>
            </mc:AlternateContent>
            <p:pic>
              <p:nvPicPr>
                <p:cNvPr id="15" name="LogListing">
                  <a:extLst>
                    <a:ext uri="{FF2B5EF4-FFF2-40B4-BE49-F238E27FC236}">
                      <a16:creationId xmlns:a16="http://schemas.microsoft.com/office/drawing/2014/main" id="{761F866B-39DD-1EFE-545B-045899FC68EE}"/>
                    </a:ext>
                  </a:extLst>
                </p:cNvPr>
                <p:cNvPicPr>
                  <a:picLocks noChangeAspect="1"/>
                </p:cNvPicPr>
                <p:nvPr/>
              </p:nvPicPr>
              <p:blipFill>
                <a:blip r:embed="rId11"/>
                <a:stretch>
                  <a:fillRect/>
                </a:stretch>
              </p:blipFill>
              <p:spPr>
                <a:xfrm>
                  <a:off x="1410753" y="1117328"/>
                  <a:ext cx="562290" cy="375107"/>
                </a:xfrm>
                <a:prstGeom prst="rect">
                  <a:avLst/>
                </a:prstGeom>
              </p:spPr>
            </p:pic>
          </p:grpSp>
        </p:grpSp>
      </p:grpSp>
      <p:grpSp>
        <p:nvGrpSpPr>
          <p:cNvPr id="16" name="Group 15">
            <a:extLst>
              <a:ext uri="{FF2B5EF4-FFF2-40B4-BE49-F238E27FC236}">
                <a16:creationId xmlns:a16="http://schemas.microsoft.com/office/drawing/2014/main" id="{60B5D966-7140-EEE6-B70F-FAEAC43038DE}"/>
              </a:ext>
            </a:extLst>
          </p:cNvPr>
          <p:cNvGrpSpPr/>
          <p:nvPr/>
        </p:nvGrpSpPr>
        <p:grpSpPr>
          <a:xfrm>
            <a:off x="14030985" y="5995558"/>
            <a:ext cx="2472860" cy="2149486"/>
            <a:chOff x="5850052" y="4162737"/>
            <a:chExt cx="2472860" cy="2149486"/>
          </a:xfrm>
        </p:grpSpPr>
        <mc:AlternateContent xmlns:mc="http://schemas.openxmlformats.org/markup-compatibility/2006">
          <mc:Choice xmlns:am3d="http://schemas.microsoft.com/office/drawing/2017/model3d" Requires="am3d">
            <p:graphicFrame>
              <p:nvGraphicFramePr>
                <p:cNvPr id="18" name="Table3" descr="Modern Square Table For 6">
                  <a:extLst>
                    <a:ext uri="{FF2B5EF4-FFF2-40B4-BE49-F238E27FC236}">
                      <a16:creationId xmlns:a16="http://schemas.microsoft.com/office/drawing/2014/main" id="{83A6A422-5332-B869-D422-477A042371F7}"/>
                    </a:ext>
                  </a:extLst>
                </p:cNvPr>
                <p:cNvGraphicFramePr>
                  <a:graphicFrameLocks noChangeAspect="1"/>
                </p:cNvGraphicFramePr>
                <p:nvPr>
                  <p:extLst>
                    <p:ext uri="{D42A27DB-BD31-4B8C-83A1-F6EECF244321}">
                      <p14:modId xmlns:p14="http://schemas.microsoft.com/office/powerpoint/2010/main" val="2197447999"/>
                    </p:ext>
                  </p:extLst>
                </p:nvPr>
              </p:nvGraphicFramePr>
              <p:xfrm>
                <a:off x="5850052" y="4162737"/>
                <a:ext cx="2472860" cy="2149486"/>
              </p:xfrm>
              <a:graphic>
                <a:graphicData uri="http://schemas.microsoft.com/office/drawing/2017/model3d">
                  <am3d:model3d r:embed="rId12">
                    <am3d:spPr>
                      <a:xfrm>
                        <a:off x="0" y="0"/>
                        <a:ext cx="2472860" cy="214948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2073019" ay="-1521509" az="-985842"/>
                      <am3d:postTrans dx="0" dy="0" dz="0"/>
                    </am3d:trans>
                    <am3d:raster rName="Office3DRenderer" rVer="16.0.8326">
                      <am3d:blip r:embed="rId13"/>
                    </am3d:raster>
                    <am3d:objViewport viewportSz="26060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Table3" descr="Modern Square Table For 6">
                  <a:extLst>
                    <a:ext uri="{FF2B5EF4-FFF2-40B4-BE49-F238E27FC236}">
                      <a16:creationId xmlns:a16="http://schemas.microsoft.com/office/drawing/2014/main" id="{83A6A422-5332-B869-D422-477A042371F7}"/>
                    </a:ext>
                  </a:extLst>
                </p:cNvPr>
                <p:cNvPicPr>
                  <a:picLocks noGrp="1" noRot="1" noChangeAspect="1" noMove="1" noResize="1" noEditPoints="1" noAdjustHandles="1" noChangeArrowheads="1" noChangeShapeType="1" noCrop="1"/>
                </p:cNvPicPr>
                <p:nvPr/>
              </p:nvPicPr>
              <p:blipFill>
                <a:blip r:embed="rId13"/>
                <a:stretch>
                  <a:fillRect/>
                </a:stretch>
              </p:blipFill>
              <p:spPr>
                <a:xfrm>
                  <a:off x="14030985" y="5995558"/>
                  <a:ext cx="2472860" cy="21494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Student1 Table 3" descr="Smiling Face">
                  <a:extLst>
                    <a:ext uri="{FF2B5EF4-FFF2-40B4-BE49-F238E27FC236}">
                      <a16:creationId xmlns:a16="http://schemas.microsoft.com/office/drawing/2014/main" id="{A860AE51-2205-E9A3-F936-328BBE7FDEA9}"/>
                    </a:ext>
                  </a:extLst>
                </p:cNvPr>
                <p:cNvGraphicFramePr>
                  <a:graphicFrameLocks noChangeAspect="1"/>
                </p:cNvGraphicFramePr>
                <p:nvPr/>
              </p:nvGraphicFramePr>
              <p:xfrm>
                <a:off x="5914152" y="4795870"/>
                <a:ext cx="446481" cy="446481"/>
              </p:xfrm>
              <a:graphic>
                <a:graphicData uri="http://schemas.microsoft.com/office/drawing/2017/model3d">
                  <am3d:model3d r:embed="rId14">
                    <am3d:spPr>
                      <a:xfrm>
                        <a:off x="0" y="0"/>
                        <a:ext cx="446481" cy="446481"/>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12609" ay="513598" az="76857"/>
                      <am3d:postTrans dx="0" dy="0" dz="0"/>
                    </am3d:trans>
                    <am3d:raster rName="Office3DRenderer" rVer="16.0.8326">
                      <am3d:blip r:embed="rId15"/>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Student1 Table 3" descr="Smiling Face">
                  <a:extLst>
                    <a:ext uri="{FF2B5EF4-FFF2-40B4-BE49-F238E27FC236}">
                      <a16:creationId xmlns:a16="http://schemas.microsoft.com/office/drawing/2014/main" id="{A860AE51-2205-E9A3-F936-328BBE7FDEA9}"/>
                    </a:ext>
                  </a:extLst>
                </p:cNvPr>
                <p:cNvPicPr>
                  <a:picLocks noGrp="1" noRot="1" noChangeAspect="1" noMove="1" noResize="1" noEditPoints="1" noAdjustHandles="1" noChangeArrowheads="1" noChangeShapeType="1" noCrop="1"/>
                </p:cNvPicPr>
                <p:nvPr/>
              </p:nvPicPr>
              <p:blipFill>
                <a:blip r:embed="rId15"/>
                <a:stretch>
                  <a:fillRect/>
                </a:stretch>
              </p:blipFill>
              <p:spPr>
                <a:xfrm>
                  <a:off x="14095085" y="6628691"/>
                  <a:ext cx="446481" cy="4464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Surface Laptop - Platinum">
                  <a:extLst>
                    <a:ext uri="{FF2B5EF4-FFF2-40B4-BE49-F238E27FC236}">
                      <a16:creationId xmlns:a16="http://schemas.microsoft.com/office/drawing/2014/main" id="{46B7A7AE-574E-DB56-4DA2-A4AE7C555B8D}"/>
                    </a:ext>
                  </a:extLst>
                </p:cNvPr>
                <p:cNvGraphicFramePr>
                  <a:graphicFrameLocks noChangeAspect="1"/>
                </p:cNvGraphicFramePr>
                <p:nvPr/>
              </p:nvGraphicFramePr>
              <p:xfrm rot="11299694">
                <a:off x="7182672" y="4900930"/>
                <a:ext cx="415199" cy="408712"/>
              </p:xfrm>
              <a:graphic>
                <a:graphicData uri="http://schemas.microsoft.com/office/drawing/2017/model3d">
                  <am3d:model3d r:embed="rId16">
                    <am3d:spPr>
                      <a:xfrm rot="11299694">
                        <a:off x="0" y="0"/>
                        <a:ext cx="415199" cy="408712"/>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7070922" ay="637714" az="-1154707"/>
                      <am3d:postTrans dx="0" dy="0" dz="0"/>
                    </am3d:trans>
                    <am3d:raster rName="Office3DRenderer" rVer="16.0.8326">
                      <am3d:blip r:embed="rId17"/>
                    </am3d:raster>
                    <am3d:objViewport viewportSz="437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Surface Laptop - Platinum">
                  <a:extLst>
                    <a:ext uri="{FF2B5EF4-FFF2-40B4-BE49-F238E27FC236}">
                      <a16:creationId xmlns:a16="http://schemas.microsoft.com/office/drawing/2014/main" id="{46B7A7AE-574E-DB56-4DA2-A4AE7C555B8D}"/>
                    </a:ext>
                  </a:extLst>
                </p:cNvPr>
                <p:cNvPicPr>
                  <a:picLocks noGrp="1" noRot="1" noChangeAspect="1" noMove="1" noResize="1" noEditPoints="1" noAdjustHandles="1" noChangeArrowheads="1" noChangeShapeType="1" noCrop="1"/>
                </p:cNvPicPr>
                <p:nvPr/>
              </p:nvPicPr>
              <p:blipFill>
                <a:blip r:embed="rId17"/>
                <a:stretch>
                  <a:fillRect/>
                </a:stretch>
              </p:blipFill>
              <p:spPr>
                <a:xfrm rot="11299694">
                  <a:off x="15363605" y="6733751"/>
                  <a:ext cx="415199" cy="4087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Printed document">
                  <a:extLst>
                    <a:ext uri="{FF2B5EF4-FFF2-40B4-BE49-F238E27FC236}">
                      <a16:creationId xmlns:a16="http://schemas.microsoft.com/office/drawing/2014/main" id="{4B8DD423-5E08-2107-8F1B-1B118BEC2769}"/>
                    </a:ext>
                  </a:extLst>
                </p:cNvPr>
                <p:cNvGraphicFramePr>
                  <a:graphicFrameLocks noChangeAspect="1"/>
                </p:cNvGraphicFramePr>
                <p:nvPr/>
              </p:nvGraphicFramePr>
              <p:xfrm rot="6722249">
                <a:off x="6411752" y="5058243"/>
                <a:ext cx="215245" cy="358474"/>
              </p:xfrm>
              <a:graphic>
                <a:graphicData uri="http://schemas.microsoft.com/office/drawing/2017/model3d">
                  <am3d:model3d r:embed="rId18">
                    <am3d:spPr>
                      <a:xfrm rot="6722249">
                        <a:off x="0" y="0"/>
                        <a:ext cx="215245" cy="358474"/>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315941" ay="-1772461" az="-156107"/>
                      <am3d:postTrans dx="0" dy="0" dz="0"/>
                    </am3d:trans>
                    <am3d:raster rName="Office3DRenderer" rVer="16.0.8326">
                      <am3d:blip r:embed="rId19"/>
                    </am3d:raster>
                    <am3d:objViewport viewportSz="4126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Printed document">
                  <a:extLst>
                    <a:ext uri="{FF2B5EF4-FFF2-40B4-BE49-F238E27FC236}">
                      <a16:creationId xmlns:a16="http://schemas.microsoft.com/office/drawing/2014/main" id="{4B8DD423-5E08-2107-8F1B-1B118BEC2769}"/>
                    </a:ext>
                  </a:extLst>
                </p:cNvPr>
                <p:cNvPicPr>
                  <a:picLocks noGrp="1" noRot="1" noChangeAspect="1" noMove="1" noResize="1" noEditPoints="1" noAdjustHandles="1" noChangeArrowheads="1" noChangeShapeType="1" noCrop="1"/>
                </p:cNvPicPr>
                <p:nvPr/>
              </p:nvPicPr>
              <p:blipFill>
                <a:blip r:embed="rId19"/>
                <a:stretch>
                  <a:fillRect/>
                </a:stretch>
              </p:blipFill>
              <p:spPr>
                <a:xfrm rot="6722249">
                  <a:off x="14592685" y="6891064"/>
                  <a:ext cx="215245" cy="358474"/>
                </a:xfrm>
                <a:prstGeom prst="rect">
                  <a:avLst/>
                </a:prstGeom>
              </p:spPr>
            </p:pic>
          </mc:Fallback>
        </mc:AlternateContent>
        <p:pic>
          <p:nvPicPr>
            <p:cNvPr id="22" name="Picture 21">
              <a:extLst>
                <a:ext uri="{FF2B5EF4-FFF2-40B4-BE49-F238E27FC236}">
                  <a16:creationId xmlns:a16="http://schemas.microsoft.com/office/drawing/2014/main" id="{E7E6B544-C9E7-B503-EA0F-F3399110C952}"/>
                </a:ext>
              </a:extLst>
            </p:cNvPr>
            <p:cNvPicPr>
              <a:picLocks noChangeAspect="1"/>
            </p:cNvPicPr>
            <p:nvPr/>
          </p:nvPicPr>
          <p:blipFill>
            <a:blip r:embed="rId20"/>
            <a:stretch>
              <a:fillRect/>
            </a:stretch>
          </p:blipFill>
          <p:spPr>
            <a:xfrm rot="1388423" flipV="1">
              <a:off x="6828862" y="4910790"/>
              <a:ext cx="131501" cy="142597"/>
            </a:xfrm>
            <a:prstGeom prst="rect">
              <a:avLst/>
            </a:prstGeom>
          </p:spPr>
        </p:pic>
      </p:grpSp>
      <p:grpSp>
        <p:nvGrpSpPr>
          <p:cNvPr id="23" name="Group 22">
            <a:extLst>
              <a:ext uri="{FF2B5EF4-FFF2-40B4-BE49-F238E27FC236}">
                <a16:creationId xmlns:a16="http://schemas.microsoft.com/office/drawing/2014/main" id="{D120627C-FFD8-B706-52A9-7C9F996CF025}"/>
              </a:ext>
            </a:extLst>
          </p:cNvPr>
          <p:cNvGrpSpPr/>
          <p:nvPr/>
        </p:nvGrpSpPr>
        <p:grpSpPr>
          <a:xfrm>
            <a:off x="9144000" y="5829300"/>
            <a:ext cx="1960916" cy="1813791"/>
            <a:chOff x="5850052" y="4162737"/>
            <a:chExt cx="2472860" cy="2149486"/>
          </a:xfrm>
        </p:grpSpPr>
        <mc:AlternateContent xmlns:mc="http://schemas.openxmlformats.org/markup-compatibility/2006">
          <mc:Choice xmlns:am3d="http://schemas.microsoft.com/office/drawing/2017/model3d" Requires="am3d">
            <p:graphicFrame>
              <p:nvGraphicFramePr>
                <p:cNvPr id="24" name="Table3" descr="Modern Square Table For 6">
                  <a:extLst>
                    <a:ext uri="{FF2B5EF4-FFF2-40B4-BE49-F238E27FC236}">
                      <a16:creationId xmlns:a16="http://schemas.microsoft.com/office/drawing/2014/main" id="{C1270B3C-6406-4E0E-7C44-7801409D7233}"/>
                    </a:ext>
                  </a:extLst>
                </p:cNvPr>
                <p:cNvGraphicFramePr>
                  <a:graphicFrameLocks noChangeAspect="1"/>
                </p:cNvGraphicFramePr>
                <p:nvPr>
                  <p:extLst>
                    <p:ext uri="{D42A27DB-BD31-4B8C-83A1-F6EECF244321}">
                      <p14:modId xmlns:p14="http://schemas.microsoft.com/office/powerpoint/2010/main" val="1214992414"/>
                    </p:ext>
                  </p:extLst>
                </p:nvPr>
              </p:nvGraphicFramePr>
              <p:xfrm>
                <a:off x="5850052" y="4162737"/>
                <a:ext cx="2472860" cy="2149486"/>
              </p:xfrm>
              <a:graphic>
                <a:graphicData uri="http://schemas.microsoft.com/office/drawing/2017/model3d">
                  <am3d:model3d r:embed="rId12">
                    <am3d:spPr>
                      <a:xfrm>
                        <a:off x="0" y="0"/>
                        <a:ext cx="2472860" cy="214948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2073019" ay="-1521509" az="-985842"/>
                      <am3d:postTrans dx="0" dy="0" dz="0"/>
                    </am3d:trans>
                    <am3d:raster rName="Office3DRenderer" rVer="16.0.8326">
                      <am3d:blip r:embed="rId21"/>
                    </am3d:raster>
                    <am3d:objViewport viewportSz="20349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Table3" descr="Modern Square Table For 6">
                  <a:extLst>
                    <a:ext uri="{FF2B5EF4-FFF2-40B4-BE49-F238E27FC236}">
                      <a16:creationId xmlns:a16="http://schemas.microsoft.com/office/drawing/2014/main" id="{C1270B3C-6406-4E0E-7C44-7801409D7233}"/>
                    </a:ext>
                  </a:extLst>
                </p:cNvPr>
                <p:cNvPicPr>
                  <a:picLocks noGrp="1" noRot="1" noChangeAspect="1" noMove="1" noResize="1" noEditPoints="1" noAdjustHandles="1" noChangeArrowheads="1" noChangeShapeType="1" noCrop="1"/>
                </p:cNvPicPr>
                <p:nvPr/>
              </p:nvPicPr>
              <p:blipFill>
                <a:blip r:embed="rId21"/>
                <a:stretch>
                  <a:fillRect/>
                </a:stretch>
              </p:blipFill>
              <p:spPr>
                <a:xfrm>
                  <a:off x="9144000" y="5829300"/>
                  <a:ext cx="1960916" cy="181379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Student1 Table 3" descr="Smiling Face">
                  <a:extLst>
                    <a:ext uri="{FF2B5EF4-FFF2-40B4-BE49-F238E27FC236}">
                      <a16:creationId xmlns:a16="http://schemas.microsoft.com/office/drawing/2014/main" id="{F71778D0-846E-5C81-38C8-2730CE034BF7}"/>
                    </a:ext>
                  </a:extLst>
                </p:cNvPr>
                <p:cNvGraphicFramePr>
                  <a:graphicFrameLocks noChangeAspect="1"/>
                </p:cNvGraphicFramePr>
                <p:nvPr/>
              </p:nvGraphicFramePr>
              <p:xfrm>
                <a:off x="5914152" y="4795870"/>
                <a:ext cx="446481" cy="446481"/>
              </p:xfrm>
              <a:graphic>
                <a:graphicData uri="http://schemas.microsoft.com/office/drawing/2017/model3d">
                  <am3d:model3d r:embed="rId14">
                    <am3d:spPr>
                      <a:xfrm>
                        <a:off x="0" y="0"/>
                        <a:ext cx="446481" cy="446481"/>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12609" ay="513598" az="76857"/>
                      <am3d:postTrans dx="0" dy="0" dz="0"/>
                    </am3d:trans>
                    <am3d:raster rName="Office3DRenderer" rVer="16.0.8326">
                      <am3d:blip r:embed="rId22"/>
                    </am3d:raster>
                    <am3d:objViewport viewportSz="4588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Student1 Table 3" descr="Smiling Face">
                  <a:extLst>
                    <a:ext uri="{FF2B5EF4-FFF2-40B4-BE49-F238E27FC236}">
                      <a16:creationId xmlns:a16="http://schemas.microsoft.com/office/drawing/2014/main" id="{F71778D0-846E-5C81-38C8-2730CE034BF7}"/>
                    </a:ext>
                  </a:extLst>
                </p:cNvPr>
                <p:cNvPicPr>
                  <a:picLocks noGrp="1" noRot="1" noChangeAspect="1" noMove="1" noResize="1" noEditPoints="1" noAdjustHandles="1" noChangeArrowheads="1" noChangeShapeType="1" noCrop="1"/>
                </p:cNvPicPr>
                <p:nvPr/>
              </p:nvPicPr>
              <p:blipFill>
                <a:blip r:embed="rId22"/>
                <a:stretch>
                  <a:fillRect/>
                </a:stretch>
              </p:blipFill>
              <p:spPr>
                <a:xfrm>
                  <a:off x="9194830" y="6363554"/>
                  <a:ext cx="354048" cy="37675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Surface Laptop - Platinum">
                  <a:extLst>
                    <a:ext uri="{FF2B5EF4-FFF2-40B4-BE49-F238E27FC236}">
                      <a16:creationId xmlns:a16="http://schemas.microsoft.com/office/drawing/2014/main" id="{7CD0FDF3-FB7C-23B0-ACF5-72C573EE99BA}"/>
                    </a:ext>
                  </a:extLst>
                </p:cNvPr>
                <p:cNvGraphicFramePr>
                  <a:graphicFrameLocks noChangeAspect="1"/>
                </p:cNvGraphicFramePr>
                <p:nvPr/>
              </p:nvGraphicFramePr>
              <p:xfrm rot="11299694">
                <a:off x="7182672" y="4900930"/>
                <a:ext cx="415199" cy="408712"/>
              </p:xfrm>
              <a:graphic>
                <a:graphicData uri="http://schemas.microsoft.com/office/drawing/2017/model3d">
                  <am3d:model3d r:embed="rId16">
                    <am3d:spPr>
                      <a:xfrm rot="11299694">
                        <a:off x="0" y="0"/>
                        <a:ext cx="415199" cy="408712"/>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7070922" ay="637714" az="-1154707"/>
                      <am3d:postTrans dx="0" dy="0" dz="0"/>
                    </am3d:trans>
                    <am3d:raster rName="Office3DRenderer" rVer="16.0.8326">
                      <am3d:blip r:embed="rId23"/>
                    </am3d:raster>
                    <am3d:objViewport viewportSz="3469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Surface Laptop - Platinum">
                  <a:extLst>
                    <a:ext uri="{FF2B5EF4-FFF2-40B4-BE49-F238E27FC236}">
                      <a16:creationId xmlns:a16="http://schemas.microsoft.com/office/drawing/2014/main" id="{7CD0FDF3-FB7C-23B0-ACF5-72C573EE99BA}"/>
                    </a:ext>
                  </a:extLst>
                </p:cNvPr>
                <p:cNvPicPr>
                  <a:picLocks noGrp="1" noRot="1" noChangeAspect="1" noMove="1" noResize="1" noEditPoints="1" noAdjustHandles="1" noChangeArrowheads="1" noChangeShapeType="1" noCrop="1"/>
                </p:cNvPicPr>
                <p:nvPr/>
              </p:nvPicPr>
              <p:blipFill>
                <a:blip r:embed="rId23"/>
                <a:stretch>
                  <a:fillRect/>
                </a:stretch>
              </p:blipFill>
              <p:spPr>
                <a:xfrm rot="11299694">
                  <a:off x="10200734" y="6452206"/>
                  <a:ext cx="329242" cy="34488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Printed document">
                  <a:extLst>
                    <a:ext uri="{FF2B5EF4-FFF2-40B4-BE49-F238E27FC236}">
                      <a16:creationId xmlns:a16="http://schemas.microsoft.com/office/drawing/2014/main" id="{B689AB7A-4F94-82D0-EF8C-8E62DA344337}"/>
                    </a:ext>
                  </a:extLst>
                </p:cNvPr>
                <p:cNvGraphicFramePr>
                  <a:graphicFrameLocks noChangeAspect="1"/>
                </p:cNvGraphicFramePr>
                <p:nvPr/>
              </p:nvGraphicFramePr>
              <p:xfrm rot="6722249">
                <a:off x="6411752" y="5058243"/>
                <a:ext cx="215245" cy="358474"/>
              </p:xfrm>
              <a:graphic>
                <a:graphicData uri="http://schemas.microsoft.com/office/drawing/2017/model3d">
                  <am3d:model3d r:embed="rId18">
                    <am3d:spPr>
                      <a:xfrm rot="6722249">
                        <a:off x="0" y="0"/>
                        <a:ext cx="215245" cy="358474"/>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315941" ay="-1772461" az="-156107"/>
                      <am3d:postTrans dx="0" dy="0" dz="0"/>
                    </am3d:trans>
                    <am3d:raster rName="Office3DRenderer" rVer="16.0.8326">
                      <am3d:blip r:embed="rId24"/>
                    </am3d:raster>
                    <am3d:objViewport viewportSz="3272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Printed document">
                  <a:extLst>
                    <a:ext uri="{FF2B5EF4-FFF2-40B4-BE49-F238E27FC236}">
                      <a16:creationId xmlns:a16="http://schemas.microsoft.com/office/drawing/2014/main" id="{B689AB7A-4F94-82D0-EF8C-8E62DA344337}"/>
                    </a:ext>
                  </a:extLst>
                </p:cNvPr>
                <p:cNvPicPr>
                  <a:picLocks noGrp="1" noRot="1" noChangeAspect="1" noMove="1" noResize="1" noEditPoints="1" noAdjustHandles="1" noChangeArrowheads="1" noChangeShapeType="1" noCrop="1"/>
                </p:cNvPicPr>
                <p:nvPr/>
              </p:nvPicPr>
              <p:blipFill>
                <a:blip r:embed="rId24"/>
                <a:stretch>
                  <a:fillRect/>
                </a:stretch>
              </p:blipFill>
              <p:spPr>
                <a:xfrm rot="6722249">
                  <a:off x="9583941" y="6594065"/>
                  <a:ext cx="181629" cy="284261"/>
                </a:xfrm>
                <a:prstGeom prst="rect">
                  <a:avLst/>
                </a:prstGeom>
              </p:spPr>
            </p:pic>
          </mc:Fallback>
        </mc:AlternateContent>
        <p:pic>
          <p:nvPicPr>
            <p:cNvPr id="28" name="Picture 27">
              <a:extLst>
                <a:ext uri="{FF2B5EF4-FFF2-40B4-BE49-F238E27FC236}">
                  <a16:creationId xmlns:a16="http://schemas.microsoft.com/office/drawing/2014/main" id="{BA3156C8-FC5B-5443-1CF4-C178AA281B75}"/>
                </a:ext>
              </a:extLst>
            </p:cNvPr>
            <p:cNvPicPr>
              <a:picLocks noChangeAspect="1"/>
            </p:cNvPicPr>
            <p:nvPr/>
          </p:nvPicPr>
          <p:blipFill>
            <a:blip r:embed="rId20"/>
            <a:stretch>
              <a:fillRect/>
            </a:stretch>
          </p:blipFill>
          <p:spPr>
            <a:xfrm rot="1388423" flipV="1">
              <a:off x="6828862" y="4910790"/>
              <a:ext cx="131501" cy="142597"/>
            </a:xfrm>
            <a:prstGeom prst="rect">
              <a:avLst/>
            </a:prstGeom>
          </p:spPr>
        </p:pic>
      </p:grpSp>
      <p:grpSp>
        <p:nvGrpSpPr>
          <p:cNvPr id="29" name="Group 28">
            <a:extLst>
              <a:ext uri="{FF2B5EF4-FFF2-40B4-BE49-F238E27FC236}">
                <a16:creationId xmlns:a16="http://schemas.microsoft.com/office/drawing/2014/main" id="{FA39F21E-788E-55C1-0D89-D41F03C34718}"/>
              </a:ext>
            </a:extLst>
          </p:cNvPr>
          <p:cNvGrpSpPr/>
          <p:nvPr/>
        </p:nvGrpSpPr>
        <p:grpSpPr>
          <a:xfrm>
            <a:off x="11456548" y="7343158"/>
            <a:ext cx="2069101" cy="1871602"/>
            <a:chOff x="5850052" y="4162737"/>
            <a:chExt cx="2472860" cy="2149486"/>
          </a:xfrm>
        </p:grpSpPr>
        <mc:AlternateContent xmlns:mc="http://schemas.openxmlformats.org/markup-compatibility/2006">
          <mc:Choice xmlns:am3d="http://schemas.microsoft.com/office/drawing/2017/model3d" Requires="am3d">
            <p:graphicFrame>
              <p:nvGraphicFramePr>
                <p:cNvPr id="30" name="Table3" descr="Modern Square Table For 6">
                  <a:extLst>
                    <a:ext uri="{FF2B5EF4-FFF2-40B4-BE49-F238E27FC236}">
                      <a16:creationId xmlns:a16="http://schemas.microsoft.com/office/drawing/2014/main" id="{007702FE-B63E-1555-F8DC-874668F3D41D}"/>
                    </a:ext>
                  </a:extLst>
                </p:cNvPr>
                <p:cNvGraphicFramePr>
                  <a:graphicFrameLocks noChangeAspect="1"/>
                </p:cNvGraphicFramePr>
                <p:nvPr>
                  <p:extLst>
                    <p:ext uri="{D42A27DB-BD31-4B8C-83A1-F6EECF244321}">
                      <p14:modId xmlns:p14="http://schemas.microsoft.com/office/powerpoint/2010/main" val="1214992414"/>
                    </p:ext>
                  </p:extLst>
                </p:nvPr>
              </p:nvGraphicFramePr>
              <p:xfrm>
                <a:off x="5850052" y="4162737"/>
                <a:ext cx="2472860" cy="2149486"/>
              </p:xfrm>
              <a:graphic>
                <a:graphicData uri="http://schemas.microsoft.com/office/drawing/2017/model3d">
                  <am3d:model3d r:embed="rId12">
                    <am3d:spPr>
                      <a:xfrm>
                        <a:off x="0" y="0"/>
                        <a:ext cx="2472860" cy="214948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2073019" ay="-1521509" az="-985842"/>
                      <am3d:postTrans dx="0" dy="0" dz="0"/>
                    </am3d:trans>
                    <am3d:raster rName="Office3DRenderer" rVer="16.0.8326">
                      <am3d:blip r:embed="rId25"/>
                    </am3d:raster>
                    <am3d:objViewport viewportSz="21653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Table3" descr="Modern Square Table For 6">
                  <a:extLst>
                    <a:ext uri="{FF2B5EF4-FFF2-40B4-BE49-F238E27FC236}">
                      <a16:creationId xmlns:a16="http://schemas.microsoft.com/office/drawing/2014/main" id="{007702FE-B63E-1555-F8DC-874668F3D41D}"/>
                    </a:ext>
                  </a:extLst>
                </p:cNvPr>
                <p:cNvPicPr>
                  <a:picLocks noGrp="1" noRot="1" noChangeAspect="1" noMove="1" noResize="1" noEditPoints="1" noAdjustHandles="1" noChangeArrowheads="1" noChangeShapeType="1" noCrop="1"/>
                </p:cNvPicPr>
                <p:nvPr/>
              </p:nvPicPr>
              <p:blipFill>
                <a:blip r:embed="rId25"/>
                <a:stretch>
                  <a:fillRect/>
                </a:stretch>
              </p:blipFill>
              <p:spPr>
                <a:xfrm>
                  <a:off x="11456548" y="7343158"/>
                  <a:ext cx="2069101" cy="187160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Student1 Table 3" descr="Smiling Face">
                  <a:extLst>
                    <a:ext uri="{FF2B5EF4-FFF2-40B4-BE49-F238E27FC236}">
                      <a16:creationId xmlns:a16="http://schemas.microsoft.com/office/drawing/2014/main" id="{B6614B7D-4124-6C1A-8700-2E918A448D51}"/>
                    </a:ext>
                  </a:extLst>
                </p:cNvPr>
                <p:cNvGraphicFramePr>
                  <a:graphicFrameLocks noChangeAspect="1"/>
                </p:cNvGraphicFramePr>
                <p:nvPr/>
              </p:nvGraphicFramePr>
              <p:xfrm>
                <a:off x="5914152" y="4795870"/>
                <a:ext cx="446481" cy="446481"/>
              </p:xfrm>
              <a:graphic>
                <a:graphicData uri="http://schemas.microsoft.com/office/drawing/2017/model3d">
                  <am3d:model3d r:embed="rId14">
                    <am3d:spPr>
                      <a:xfrm>
                        <a:off x="0" y="0"/>
                        <a:ext cx="446481" cy="446481"/>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12609" ay="513598" az="76857"/>
                      <am3d:postTrans dx="0" dy="0" dz="0"/>
                    </am3d:trans>
                    <am3d:raster rName="Office3DRenderer" rVer="16.0.8326">
                      <am3d:blip r:embed="rId26"/>
                    </am3d:raster>
                    <am3d:objViewport viewportSz="4885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Student1 Table 3" descr="Smiling Face">
                  <a:extLst>
                    <a:ext uri="{FF2B5EF4-FFF2-40B4-BE49-F238E27FC236}">
                      <a16:creationId xmlns:a16="http://schemas.microsoft.com/office/drawing/2014/main" id="{B6614B7D-4124-6C1A-8700-2E918A448D51}"/>
                    </a:ext>
                  </a:extLst>
                </p:cNvPr>
                <p:cNvPicPr>
                  <a:picLocks noGrp="1" noRot="1" noChangeAspect="1" noMove="1" noResize="1" noEditPoints="1" noAdjustHandles="1" noChangeArrowheads="1" noChangeShapeType="1" noCrop="1"/>
                </p:cNvPicPr>
                <p:nvPr/>
              </p:nvPicPr>
              <p:blipFill>
                <a:blip r:embed="rId26"/>
                <a:stretch>
                  <a:fillRect/>
                </a:stretch>
              </p:blipFill>
              <p:spPr>
                <a:xfrm>
                  <a:off x="11510182" y="7894440"/>
                  <a:ext cx="373581" cy="3887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3D Model 31" descr="Surface Laptop - Platinum">
                  <a:extLst>
                    <a:ext uri="{FF2B5EF4-FFF2-40B4-BE49-F238E27FC236}">
                      <a16:creationId xmlns:a16="http://schemas.microsoft.com/office/drawing/2014/main" id="{FA94B6DE-6715-881B-9B0B-E8555C09C8CD}"/>
                    </a:ext>
                  </a:extLst>
                </p:cNvPr>
                <p:cNvGraphicFramePr>
                  <a:graphicFrameLocks noChangeAspect="1"/>
                </p:cNvGraphicFramePr>
                <p:nvPr/>
              </p:nvGraphicFramePr>
              <p:xfrm rot="11299694">
                <a:off x="7182672" y="4900930"/>
                <a:ext cx="415199" cy="408712"/>
              </p:xfrm>
              <a:graphic>
                <a:graphicData uri="http://schemas.microsoft.com/office/drawing/2017/model3d">
                  <am3d:model3d r:embed="rId16">
                    <am3d:spPr>
                      <a:xfrm rot="11299694">
                        <a:off x="0" y="0"/>
                        <a:ext cx="415199" cy="408712"/>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7070922" ay="637714" az="-1154707"/>
                      <am3d:postTrans dx="0" dy="0" dz="0"/>
                    </am3d:trans>
                    <am3d:raster rName="Office3DRenderer" rVer="16.0.8326">
                      <am3d:blip r:embed="rId27"/>
                    </am3d:raster>
                    <am3d:objViewport viewportSz="3660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Surface Laptop - Platinum">
                  <a:extLst>
                    <a:ext uri="{FF2B5EF4-FFF2-40B4-BE49-F238E27FC236}">
                      <a16:creationId xmlns:a16="http://schemas.microsoft.com/office/drawing/2014/main" id="{FA94B6DE-6715-881B-9B0B-E8555C09C8CD}"/>
                    </a:ext>
                  </a:extLst>
                </p:cNvPr>
                <p:cNvPicPr>
                  <a:picLocks noGrp="1" noRot="1" noChangeAspect="1" noMove="1" noResize="1" noEditPoints="1" noAdjustHandles="1" noChangeArrowheads="1" noChangeShapeType="1" noCrop="1"/>
                </p:cNvPicPr>
                <p:nvPr/>
              </p:nvPicPr>
              <p:blipFill>
                <a:blip r:embed="rId27"/>
                <a:stretch>
                  <a:fillRect/>
                </a:stretch>
              </p:blipFill>
              <p:spPr>
                <a:xfrm rot="11299694">
                  <a:off x="12571583" y="7985918"/>
                  <a:ext cx="347407" cy="35587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Printed document">
                  <a:extLst>
                    <a:ext uri="{FF2B5EF4-FFF2-40B4-BE49-F238E27FC236}">
                      <a16:creationId xmlns:a16="http://schemas.microsoft.com/office/drawing/2014/main" id="{96D4E503-2A09-9B5B-0FF0-11CE73E65CDF}"/>
                    </a:ext>
                  </a:extLst>
                </p:cNvPr>
                <p:cNvGraphicFramePr>
                  <a:graphicFrameLocks noChangeAspect="1"/>
                </p:cNvGraphicFramePr>
                <p:nvPr/>
              </p:nvGraphicFramePr>
              <p:xfrm rot="6722249">
                <a:off x="6411752" y="5058243"/>
                <a:ext cx="215245" cy="358474"/>
              </p:xfrm>
              <a:graphic>
                <a:graphicData uri="http://schemas.microsoft.com/office/drawing/2017/model3d">
                  <am3d:model3d r:embed="rId18">
                    <am3d:spPr>
                      <a:xfrm rot="6722249">
                        <a:off x="0" y="0"/>
                        <a:ext cx="215245" cy="358474"/>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315941" ay="-1772461" az="-156107"/>
                      <am3d:postTrans dx="0" dy="0" dz="0"/>
                    </am3d:trans>
                    <am3d:raster rName="Office3DRenderer" rVer="16.0.8326">
                      <am3d:blip r:embed="rId28"/>
                    </am3d:raster>
                    <am3d:objViewport viewportSz="3453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Printed document">
                  <a:extLst>
                    <a:ext uri="{FF2B5EF4-FFF2-40B4-BE49-F238E27FC236}">
                      <a16:creationId xmlns:a16="http://schemas.microsoft.com/office/drawing/2014/main" id="{96D4E503-2A09-9B5B-0FF0-11CE73E65CDF}"/>
                    </a:ext>
                  </a:extLst>
                </p:cNvPr>
                <p:cNvPicPr>
                  <a:picLocks noGrp="1" noRot="1" noChangeAspect="1" noMove="1" noResize="1" noEditPoints="1" noAdjustHandles="1" noChangeArrowheads="1" noChangeShapeType="1" noCrop="1"/>
                </p:cNvPicPr>
                <p:nvPr/>
              </p:nvPicPr>
              <p:blipFill>
                <a:blip r:embed="rId28"/>
                <a:stretch>
                  <a:fillRect/>
                </a:stretch>
              </p:blipFill>
              <p:spPr>
                <a:xfrm rot="6722249">
                  <a:off x="11922877" y="8128987"/>
                  <a:ext cx="187418" cy="299944"/>
                </a:xfrm>
                <a:prstGeom prst="rect">
                  <a:avLst/>
                </a:prstGeom>
              </p:spPr>
            </p:pic>
          </mc:Fallback>
        </mc:AlternateContent>
        <p:pic>
          <p:nvPicPr>
            <p:cNvPr id="34" name="Picture 33">
              <a:extLst>
                <a:ext uri="{FF2B5EF4-FFF2-40B4-BE49-F238E27FC236}">
                  <a16:creationId xmlns:a16="http://schemas.microsoft.com/office/drawing/2014/main" id="{B932191D-F095-5913-BBCE-22575CEFDE95}"/>
                </a:ext>
              </a:extLst>
            </p:cNvPr>
            <p:cNvPicPr>
              <a:picLocks noChangeAspect="1"/>
            </p:cNvPicPr>
            <p:nvPr/>
          </p:nvPicPr>
          <p:blipFill>
            <a:blip r:embed="rId20"/>
            <a:stretch>
              <a:fillRect/>
            </a:stretch>
          </p:blipFill>
          <p:spPr>
            <a:xfrm rot="1388423" flipV="1">
              <a:off x="6828862" y="4910790"/>
              <a:ext cx="131501" cy="142597"/>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CDA99-A9EA-C22E-19A6-A83BB76FC0D9}"/>
            </a:ext>
          </a:extLst>
        </p:cNvPr>
        <p:cNvGrpSpPr/>
        <p:nvPr/>
      </p:nvGrpSpPr>
      <p:grpSpPr>
        <a:xfrm>
          <a:off x="0" y="0"/>
          <a:ext cx="0" cy="0"/>
          <a:chOff x="0" y="0"/>
          <a:chExt cx="0" cy="0"/>
        </a:xfrm>
      </p:grpSpPr>
      <p:sp>
        <p:nvSpPr>
          <p:cNvPr id="4" name="Freeform 9">
            <a:extLst>
              <a:ext uri="{FF2B5EF4-FFF2-40B4-BE49-F238E27FC236}">
                <a16:creationId xmlns:a16="http://schemas.microsoft.com/office/drawing/2014/main" id="{D37659E0-7F78-0EC7-A3E9-E68D7D6CB77D}"/>
              </a:ext>
            </a:extLst>
          </p:cNvPr>
          <p:cNvSpPr/>
          <p:nvPr/>
        </p:nvSpPr>
        <p:spPr>
          <a:xfrm rot="10800000" flipH="1" flipV="1">
            <a:off x="-19878" y="-23893"/>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9">
            <a:extLst>
              <a:ext uri="{FF2B5EF4-FFF2-40B4-BE49-F238E27FC236}">
                <a16:creationId xmlns:a16="http://schemas.microsoft.com/office/drawing/2014/main" id="{2953554D-2ADF-1DF2-6004-267C6B9277D5}"/>
              </a:ext>
            </a:extLst>
          </p:cNvPr>
          <p:cNvSpPr/>
          <p:nvPr/>
        </p:nvSpPr>
        <p:spPr>
          <a:xfrm rot="10800000" flipV="1">
            <a:off x="12519728" y="0"/>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1" name="TextBox 11">
            <a:extLst>
              <a:ext uri="{FF2B5EF4-FFF2-40B4-BE49-F238E27FC236}">
                <a16:creationId xmlns:a16="http://schemas.microsoft.com/office/drawing/2014/main" id="{A73298A5-97AE-AE6A-BDC3-44AE30570F96}"/>
              </a:ext>
            </a:extLst>
          </p:cNvPr>
          <p:cNvSpPr txBox="1"/>
          <p:nvPr/>
        </p:nvSpPr>
        <p:spPr>
          <a:xfrm>
            <a:off x="3816250" y="200578"/>
            <a:ext cx="10889179" cy="2444900"/>
          </a:xfrm>
          <a:prstGeom prst="rect">
            <a:avLst/>
          </a:prstGeom>
        </p:spPr>
        <p:txBody>
          <a:bodyPr wrap="square" lIns="0" tIns="0" rIns="0" bIns="0" rtlCol="0" anchor="t">
            <a:spAutoFit/>
          </a:bodyPr>
          <a:lstStyle/>
          <a:p>
            <a:pPr algn="ctr">
              <a:lnSpc>
                <a:spcPts val="9857"/>
              </a:lnSpc>
              <a:spcBef>
                <a:spcPct val="0"/>
              </a:spcBef>
            </a:pPr>
            <a:r>
              <a:rPr lang="en-US" sz="6000" b="1" dirty="0">
                <a:solidFill>
                  <a:srgbClr val="000000"/>
                </a:solidFill>
                <a:latin typeface="Montaser Arabic Bold"/>
                <a:ea typeface="Montaser Arabic Bold"/>
                <a:cs typeface="Montaser Arabic Bold"/>
                <a:sym typeface="Montaser Arabic Bold"/>
              </a:rPr>
              <a:t>IS Q2 Study Tables useful for you?</a:t>
            </a:r>
          </a:p>
        </p:txBody>
      </p:sp>
      <p:sp>
        <p:nvSpPr>
          <p:cNvPr id="12" name="TextBox 12">
            <a:extLst>
              <a:ext uri="{FF2B5EF4-FFF2-40B4-BE49-F238E27FC236}">
                <a16:creationId xmlns:a16="http://schemas.microsoft.com/office/drawing/2014/main" id="{7EB2D474-0840-2C4E-6493-A3CFDB9917DB}"/>
              </a:ext>
            </a:extLst>
          </p:cNvPr>
          <p:cNvSpPr txBox="1"/>
          <p:nvPr/>
        </p:nvSpPr>
        <p:spPr>
          <a:xfrm>
            <a:off x="4701796" y="2601568"/>
            <a:ext cx="9058038" cy="5750164"/>
          </a:xfrm>
          <a:prstGeom prst="rect">
            <a:avLst/>
          </a:prstGeom>
        </p:spPr>
        <p:txBody>
          <a:bodyPr wrap="square" lIns="0" tIns="0" rIns="0" bIns="0" rtlCol="0" anchor="t">
            <a:spAutoFit/>
          </a:bodyPr>
          <a:lstStyle/>
          <a:p>
            <a:pPr marL="457200" indent="-457200">
              <a:lnSpc>
                <a:spcPct val="150000"/>
              </a:lnSpc>
              <a:buFont typeface="Arial" panose="020B0604020202020204" pitchFamily="34" charset="0"/>
              <a:buChar char="•"/>
            </a:pPr>
            <a:r>
              <a:rPr lang="en-US" sz="2800" dirty="0">
                <a:cs typeface="Calibri" panose="020F0502020204030204" pitchFamily="34" charset="0"/>
              </a:rPr>
              <a:t>Does your campus have a study hall?</a:t>
            </a:r>
          </a:p>
          <a:p>
            <a:pPr marL="457200" indent="-457200">
              <a:lnSpc>
                <a:spcPct val="150000"/>
              </a:lnSpc>
              <a:buFont typeface="Arial" panose="020B0604020202020204" pitchFamily="34" charset="0"/>
              <a:buChar char="•"/>
            </a:pPr>
            <a:r>
              <a:rPr lang="en-US" sz="2800" dirty="0">
                <a:cs typeface="Calibri" panose="020F0502020204030204" pitchFamily="34" charset="0"/>
              </a:rPr>
              <a:t>Would you like to assist student online when they request tutoring help?</a:t>
            </a:r>
          </a:p>
          <a:p>
            <a:pPr marL="457200" indent="-457200">
              <a:lnSpc>
                <a:spcPct val="150000"/>
              </a:lnSpc>
              <a:buFont typeface="Arial" panose="020B0604020202020204" pitchFamily="34" charset="0"/>
              <a:buChar char="•"/>
            </a:pPr>
            <a:r>
              <a:rPr lang="en-US" sz="2800" dirty="0">
                <a:cs typeface="Calibri" panose="020F0502020204030204" pitchFamily="34" charset="0"/>
              </a:rPr>
              <a:t>Do your Students that, in a single Visit, study in more than one Subject?</a:t>
            </a:r>
          </a:p>
          <a:p>
            <a:pPr marL="457200" indent="-457200">
              <a:lnSpc>
                <a:spcPct val="150000"/>
              </a:lnSpc>
              <a:buFont typeface="Arial" panose="020B0604020202020204" pitchFamily="34" charset="0"/>
              <a:buChar char="•"/>
            </a:pPr>
            <a:r>
              <a:rPr lang="en-US" sz="2800" dirty="0">
                <a:cs typeface="Calibri" panose="020F0502020204030204" pitchFamily="34" charset="0"/>
              </a:rPr>
              <a:t>Do you have Consultants that float and assist Students requesting help for a specific subject?</a:t>
            </a:r>
          </a:p>
          <a:p>
            <a:pPr marL="457200" indent="-457200">
              <a:lnSpc>
                <a:spcPct val="150000"/>
              </a:lnSpc>
              <a:buFont typeface="Arial" panose="020B0604020202020204" pitchFamily="34" charset="0"/>
              <a:buChar char="•"/>
            </a:pPr>
            <a:r>
              <a:rPr lang="en-US" sz="2800" dirty="0">
                <a:cs typeface="Calibri" panose="020F0502020204030204" pitchFamily="34" charset="0"/>
              </a:rPr>
              <a:t>Do you need to record individual interactions with Students that might occur throughout the visit?</a:t>
            </a:r>
          </a:p>
        </p:txBody>
      </p:sp>
      <p:grpSp>
        <p:nvGrpSpPr>
          <p:cNvPr id="7" name="Group 6">
            <a:extLst>
              <a:ext uri="{FF2B5EF4-FFF2-40B4-BE49-F238E27FC236}">
                <a16:creationId xmlns:a16="http://schemas.microsoft.com/office/drawing/2014/main" id="{8C9C29E7-9B39-25A2-FF82-BF96AF0EADB2}"/>
              </a:ext>
            </a:extLst>
          </p:cNvPr>
          <p:cNvGrpSpPr/>
          <p:nvPr/>
        </p:nvGrpSpPr>
        <p:grpSpPr>
          <a:xfrm>
            <a:off x="-1" y="9462840"/>
            <a:ext cx="18322835" cy="845387"/>
            <a:chOff x="-1" y="9462840"/>
            <a:chExt cx="18322835" cy="845387"/>
          </a:xfrm>
        </p:grpSpPr>
        <p:sp>
          <p:nvSpPr>
            <p:cNvPr id="8" name="Freeform 3">
              <a:extLst>
                <a:ext uri="{FF2B5EF4-FFF2-40B4-BE49-F238E27FC236}">
                  <a16:creationId xmlns:a16="http://schemas.microsoft.com/office/drawing/2014/main" id="{A276AD6C-D2E8-2579-A9DE-E4EEB3CC36BE}"/>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9" name="TextBox 22">
              <a:extLst>
                <a:ext uri="{FF2B5EF4-FFF2-40B4-BE49-F238E27FC236}">
                  <a16:creationId xmlns:a16="http://schemas.microsoft.com/office/drawing/2014/main" id="{A9744F08-475B-E097-DDC0-DA81274BF901}"/>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spTree>
    <p:extLst>
      <p:ext uri="{BB962C8B-B14F-4D97-AF65-F5344CB8AC3E}">
        <p14:creationId xmlns:p14="http://schemas.microsoft.com/office/powerpoint/2010/main" val="841436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40023-C080-A153-6B4E-E54F8D0FE083}"/>
            </a:ext>
          </a:extLst>
        </p:cNvPr>
        <p:cNvGrpSpPr/>
        <p:nvPr/>
      </p:nvGrpSpPr>
      <p:grpSpPr>
        <a:xfrm>
          <a:off x="0" y="0"/>
          <a:ext cx="0" cy="0"/>
          <a:chOff x="0" y="0"/>
          <a:chExt cx="0" cy="0"/>
        </a:xfrm>
      </p:grpSpPr>
      <p:sp>
        <p:nvSpPr>
          <p:cNvPr id="6" name="Freeform 9">
            <a:extLst>
              <a:ext uri="{FF2B5EF4-FFF2-40B4-BE49-F238E27FC236}">
                <a16:creationId xmlns:a16="http://schemas.microsoft.com/office/drawing/2014/main" id="{06B7FDFB-B4AB-3652-D281-E82771EC8F45}"/>
              </a:ext>
            </a:extLst>
          </p:cNvPr>
          <p:cNvSpPr/>
          <p:nvPr/>
        </p:nvSpPr>
        <p:spPr>
          <a:xfrm flipV="1">
            <a:off x="-5417" y="0"/>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TextBox 8">
            <a:extLst>
              <a:ext uri="{FF2B5EF4-FFF2-40B4-BE49-F238E27FC236}">
                <a16:creationId xmlns:a16="http://schemas.microsoft.com/office/drawing/2014/main" id="{34309ACB-1C68-0A9F-AF51-3E7092999243}"/>
              </a:ext>
            </a:extLst>
          </p:cNvPr>
          <p:cNvSpPr txBox="1"/>
          <p:nvPr/>
        </p:nvSpPr>
        <p:spPr>
          <a:xfrm>
            <a:off x="-1303289" y="9021369"/>
            <a:ext cx="2606577" cy="2582383"/>
          </a:xfrm>
          <a:prstGeom prst="rect">
            <a:avLst/>
          </a:prstGeom>
        </p:spPr>
        <p:txBody>
          <a:bodyPr lIns="50800" tIns="50800" rIns="50800" bIns="50800" rtlCol="0" anchor="ctr"/>
          <a:lstStyle/>
          <a:p>
            <a:pPr algn="ctr">
              <a:lnSpc>
                <a:spcPts val="2659"/>
              </a:lnSpc>
            </a:pPr>
            <a:endParaRPr/>
          </a:p>
        </p:txBody>
      </p:sp>
      <p:sp>
        <p:nvSpPr>
          <p:cNvPr id="12" name="TextBox 12">
            <a:extLst>
              <a:ext uri="{FF2B5EF4-FFF2-40B4-BE49-F238E27FC236}">
                <a16:creationId xmlns:a16="http://schemas.microsoft.com/office/drawing/2014/main" id="{4AB06CF4-8C76-A49B-EBB3-757161469956}"/>
              </a:ext>
            </a:extLst>
          </p:cNvPr>
          <p:cNvSpPr txBox="1"/>
          <p:nvPr/>
        </p:nvSpPr>
        <p:spPr>
          <a:xfrm>
            <a:off x="5782735" y="251687"/>
            <a:ext cx="11743265" cy="2444900"/>
          </a:xfrm>
          <a:prstGeom prst="rect">
            <a:avLst/>
          </a:prstGeom>
        </p:spPr>
        <p:txBody>
          <a:bodyPr wrap="square" lIns="0" tIns="0" rIns="0" bIns="0" rtlCol="0" anchor="t">
            <a:spAutoFit/>
          </a:bodyPr>
          <a:lstStyle/>
          <a:p>
            <a:pPr algn="l">
              <a:lnSpc>
                <a:spcPts val="9857"/>
              </a:lnSpc>
              <a:spcBef>
                <a:spcPct val="0"/>
              </a:spcBef>
            </a:pPr>
            <a:r>
              <a:rPr lang="en-US" sz="7041" b="1" dirty="0">
                <a:solidFill>
                  <a:srgbClr val="000000"/>
                </a:solidFill>
                <a:latin typeface="Montaser Arabic Bold"/>
                <a:ea typeface="Montaser Arabic Bold"/>
                <a:cs typeface="Montaser Arabic Bold"/>
                <a:sym typeface="Montaser Arabic Bold"/>
              </a:rPr>
              <a:t>How does a Center Use Q2 Study Tables?</a:t>
            </a:r>
          </a:p>
        </p:txBody>
      </p:sp>
      <p:sp>
        <p:nvSpPr>
          <p:cNvPr id="16" name="Freeform 16">
            <a:extLst>
              <a:ext uri="{FF2B5EF4-FFF2-40B4-BE49-F238E27FC236}">
                <a16:creationId xmlns:a16="http://schemas.microsoft.com/office/drawing/2014/main" id="{33826E9B-6200-7D86-F629-78ADF5B5DFD3}"/>
              </a:ext>
            </a:extLst>
          </p:cNvPr>
          <p:cNvSpPr/>
          <p:nvPr/>
        </p:nvSpPr>
        <p:spPr>
          <a:xfrm>
            <a:off x="16998325" y="8039100"/>
            <a:ext cx="1166384" cy="1317283"/>
          </a:xfrm>
          <a:custGeom>
            <a:avLst/>
            <a:gdLst/>
            <a:ahLst/>
            <a:cxnLst/>
            <a:rect l="l" t="t" r="r" b="b"/>
            <a:pathLst>
              <a:path w="1166384" h="1317283">
                <a:moveTo>
                  <a:pt x="0" y="0"/>
                </a:moveTo>
                <a:lnTo>
                  <a:pt x="1166384" y="0"/>
                </a:lnTo>
                <a:lnTo>
                  <a:pt x="1166384" y="1317282"/>
                </a:lnTo>
                <a:lnTo>
                  <a:pt x="0" y="1317282"/>
                </a:lnTo>
                <a:lnTo>
                  <a:pt x="0" y="0"/>
                </a:lnTo>
                <a:close/>
              </a:path>
            </a:pathLst>
          </a:custGeom>
          <a:blipFill>
            <a:blip r:embed="rId4"/>
            <a:stretch>
              <a:fillRect/>
            </a:stretch>
          </a:blipFill>
        </p:spPr>
      </p:sp>
      <p:grpSp>
        <p:nvGrpSpPr>
          <p:cNvPr id="7" name="Group 6">
            <a:extLst>
              <a:ext uri="{FF2B5EF4-FFF2-40B4-BE49-F238E27FC236}">
                <a16:creationId xmlns:a16="http://schemas.microsoft.com/office/drawing/2014/main" id="{5C442BE9-6D5B-F037-5BE0-F3532A46F9B5}"/>
              </a:ext>
            </a:extLst>
          </p:cNvPr>
          <p:cNvGrpSpPr/>
          <p:nvPr/>
        </p:nvGrpSpPr>
        <p:grpSpPr>
          <a:xfrm>
            <a:off x="-1" y="9462840"/>
            <a:ext cx="18322835" cy="845387"/>
            <a:chOff x="-1" y="9462840"/>
            <a:chExt cx="18322835" cy="845387"/>
          </a:xfrm>
        </p:grpSpPr>
        <p:sp>
          <p:nvSpPr>
            <p:cNvPr id="9" name="Freeform 3">
              <a:extLst>
                <a:ext uri="{FF2B5EF4-FFF2-40B4-BE49-F238E27FC236}">
                  <a16:creationId xmlns:a16="http://schemas.microsoft.com/office/drawing/2014/main" id="{FC35DB3D-066D-7B68-BE40-E12F0B779994}"/>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10" name="TextBox 22">
              <a:extLst>
                <a:ext uri="{FF2B5EF4-FFF2-40B4-BE49-F238E27FC236}">
                  <a16:creationId xmlns:a16="http://schemas.microsoft.com/office/drawing/2014/main" id="{85660030-CBEC-B059-D8AD-710664026160}"/>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graphicFrame>
        <p:nvGraphicFramePr>
          <p:cNvPr id="5" name="Diagram 4">
            <a:extLst>
              <a:ext uri="{FF2B5EF4-FFF2-40B4-BE49-F238E27FC236}">
                <a16:creationId xmlns:a16="http://schemas.microsoft.com/office/drawing/2014/main" id="{AC962FDA-ABD1-8A4B-2938-6C2620DBC380}"/>
              </a:ext>
            </a:extLst>
          </p:cNvPr>
          <p:cNvGraphicFramePr/>
          <p:nvPr>
            <p:extLst>
              <p:ext uri="{D42A27DB-BD31-4B8C-83A1-F6EECF244321}">
                <p14:modId xmlns:p14="http://schemas.microsoft.com/office/powerpoint/2010/main" val="1321325475"/>
              </p:ext>
            </p:extLst>
          </p:nvPr>
        </p:nvGraphicFramePr>
        <p:xfrm>
          <a:off x="4648200" y="1757533"/>
          <a:ext cx="121920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14372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C2219-9153-68FF-E119-9FCBB7DBAFA2}"/>
            </a:ext>
          </a:extLst>
        </p:cNvPr>
        <p:cNvGrpSpPr/>
        <p:nvPr/>
      </p:nvGrpSpPr>
      <p:grpSpPr>
        <a:xfrm>
          <a:off x="0" y="0"/>
          <a:ext cx="0" cy="0"/>
          <a:chOff x="0" y="0"/>
          <a:chExt cx="0" cy="0"/>
        </a:xfrm>
      </p:grpSpPr>
      <p:sp>
        <p:nvSpPr>
          <p:cNvPr id="6" name="Freeform 9">
            <a:extLst>
              <a:ext uri="{FF2B5EF4-FFF2-40B4-BE49-F238E27FC236}">
                <a16:creationId xmlns:a16="http://schemas.microsoft.com/office/drawing/2014/main" id="{99AC4FB1-B883-B9DF-68BE-E4287B12AF36}"/>
              </a:ext>
            </a:extLst>
          </p:cNvPr>
          <p:cNvSpPr/>
          <p:nvPr/>
        </p:nvSpPr>
        <p:spPr>
          <a:xfrm rot="10800000" flipV="1">
            <a:off x="12519728" y="0"/>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1" name="TextBox 11">
            <a:extLst>
              <a:ext uri="{FF2B5EF4-FFF2-40B4-BE49-F238E27FC236}">
                <a16:creationId xmlns:a16="http://schemas.microsoft.com/office/drawing/2014/main" id="{DD6A6C76-6952-5605-DEF5-9E5F279E2B11}"/>
              </a:ext>
            </a:extLst>
          </p:cNvPr>
          <p:cNvSpPr txBox="1"/>
          <p:nvPr/>
        </p:nvSpPr>
        <p:spPr>
          <a:xfrm>
            <a:off x="2362200" y="200578"/>
            <a:ext cx="12343229" cy="2444900"/>
          </a:xfrm>
          <a:prstGeom prst="rect">
            <a:avLst/>
          </a:prstGeom>
        </p:spPr>
        <p:txBody>
          <a:bodyPr wrap="square" lIns="0" tIns="0" rIns="0" bIns="0" rtlCol="0" anchor="t">
            <a:spAutoFit/>
          </a:bodyPr>
          <a:lstStyle/>
          <a:p>
            <a:pPr algn="ctr">
              <a:lnSpc>
                <a:spcPts val="9857"/>
              </a:lnSpc>
              <a:spcBef>
                <a:spcPct val="0"/>
              </a:spcBef>
            </a:pPr>
            <a:r>
              <a:rPr lang="en-US" sz="7041" b="1" dirty="0">
                <a:solidFill>
                  <a:srgbClr val="000000"/>
                </a:solidFill>
                <a:latin typeface="Montaser Arabic Bold"/>
                <a:ea typeface="Montaser Arabic Bold"/>
                <a:cs typeface="Montaser Arabic Bold"/>
                <a:sym typeface="Montaser Arabic Bold"/>
              </a:rPr>
              <a:t>Staffs/Front Desk View – </a:t>
            </a:r>
            <a:br>
              <a:rPr lang="en-US" sz="7041" b="1" dirty="0">
                <a:solidFill>
                  <a:srgbClr val="000000"/>
                </a:solidFill>
                <a:latin typeface="Montaser Arabic Bold"/>
                <a:ea typeface="Montaser Arabic Bold"/>
                <a:cs typeface="Montaser Arabic Bold"/>
                <a:sym typeface="Montaser Arabic Bold"/>
              </a:rPr>
            </a:br>
            <a:r>
              <a:rPr lang="en-US" sz="7041" b="1" dirty="0">
                <a:solidFill>
                  <a:srgbClr val="000000"/>
                </a:solidFill>
                <a:latin typeface="Montaser Arabic Bold"/>
                <a:ea typeface="Montaser Arabic Bold"/>
                <a:cs typeface="Montaser Arabic Bold"/>
                <a:sym typeface="Montaser Arabic Bold"/>
              </a:rPr>
              <a:t>Log Listing</a:t>
            </a:r>
          </a:p>
        </p:txBody>
      </p:sp>
      <p:sp>
        <p:nvSpPr>
          <p:cNvPr id="12" name="TextBox 12">
            <a:extLst>
              <a:ext uri="{FF2B5EF4-FFF2-40B4-BE49-F238E27FC236}">
                <a16:creationId xmlns:a16="http://schemas.microsoft.com/office/drawing/2014/main" id="{A2BB654F-24D4-1F3D-A611-FF9231EABDB7}"/>
              </a:ext>
            </a:extLst>
          </p:cNvPr>
          <p:cNvSpPr txBox="1"/>
          <p:nvPr/>
        </p:nvSpPr>
        <p:spPr>
          <a:xfrm>
            <a:off x="1185452" y="2730310"/>
            <a:ext cx="12570659" cy="1477328"/>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cs typeface="Calibri" panose="020F0502020204030204" pitchFamily="34" charset="0"/>
              </a:rPr>
              <a:t>From the Staff/Front Desk perspective, you can quickly see who has requested for help and if a consultant is now meeting with the student.</a:t>
            </a:r>
          </a:p>
          <a:p>
            <a:pPr marL="457200" indent="-457200">
              <a:buFont typeface="Arial" panose="020B0604020202020204" pitchFamily="34" charset="0"/>
              <a:buChar char="•"/>
            </a:pPr>
            <a:r>
              <a:rPr lang="en-US" sz="3200" dirty="0">
                <a:cs typeface="Calibri" panose="020F0502020204030204" pitchFamily="34" charset="0"/>
              </a:rPr>
              <a:t>Log List Customization allows you to add additional Q2 fields</a:t>
            </a:r>
          </a:p>
        </p:txBody>
      </p:sp>
      <p:sp>
        <p:nvSpPr>
          <p:cNvPr id="17" name="Freeform 17">
            <a:extLst>
              <a:ext uri="{FF2B5EF4-FFF2-40B4-BE49-F238E27FC236}">
                <a16:creationId xmlns:a16="http://schemas.microsoft.com/office/drawing/2014/main" id="{E638BFDD-22DD-67C4-D62D-C5E6A8B4EDB7}"/>
              </a:ext>
            </a:extLst>
          </p:cNvPr>
          <p:cNvSpPr/>
          <p:nvPr/>
        </p:nvSpPr>
        <p:spPr>
          <a:xfrm>
            <a:off x="187295" y="105745"/>
            <a:ext cx="1166384" cy="1317283"/>
          </a:xfrm>
          <a:custGeom>
            <a:avLst/>
            <a:gdLst/>
            <a:ahLst/>
            <a:cxnLst/>
            <a:rect l="l" t="t" r="r" b="b"/>
            <a:pathLst>
              <a:path w="1166384" h="1317283">
                <a:moveTo>
                  <a:pt x="0" y="0"/>
                </a:moveTo>
                <a:lnTo>
                  <a:pt x="1166384" y="0"/>
                </a:lnTo>
                <a:lnTo>
                  <a:pt x="1166384" y="1317283"/>
                </a:lnTo>
                <a:lnTo>
                  <a:pt x="0" y="1317283"/>
                </a:lnTo>
                <a:lnTo>
                  <a:pt x="0" y="0"/>
                </a:lnTo>
                <a:close/>
              </a:path>
            </a:pathLst>
          </a:custGeom>
          <a:blipFill>
            <a:blip r:embed="rId4"/>
            <a:stretch>
              <a:fillRect/>
            </a:stretch>
          </a:blipFill>
        </p:spPr>
      </p:sp>
      <p:grpSp>
        <p:nvGrpSpPr>
          <p:cNvPr id="7" name="Group 6">
            <a:extLst>
              <a:ext uri="{FF2B5EF4-FFF2-40B4-BE49-F238E27FC236}">
                <a16:creationId xmlns:a16="http://schemas.microsoft.com/office/drawing/2014/main" id="{AE07AF04-026C-6FF7-8594-B9D392F2780B}"/>
              </a:ext>
            </a:extLst>
          </p:cNvPr>
          <p:cNvGrpSpPr/>
          <p:nvPr/>
        </p:nvGrpSpPr>
        <p:grpSpPr>
          <a:xfrm>
            <a:off x="-1" y="9462840"/>
            <a:ext cx="18322835" cy="845387"/>
            <a:chOff x="-1" y="9462840"/>
            <a:chExt cx="18322835" cy="845387"/>
          </a:xfrm>
        </p:grpSpPr>
        <p:sp>
          <p:nvSpPr>
            <p:cNvPr id="8" name="Freeform 3">
              <a:extLst>
                <a:ext uri="{FF2B5EF4-FFF2-40B4-BE49-F238E27FC236}">
                  <a16:creationId xmlns:a16="http://schemas.microsoft.com/office/drawing/2014/main" id="{205B14B5-576D-A9DC-49E1-52A63BB39DE0}"/>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9" name="TextBox 22">
              <a:extLst>
                <a:ext uri="{FF2B5EF4-FFF2-40B4-BE49-F238E27FC236}">
                  <a16:creationId xmlns:a16="http://schemas.microsoft.com/office/drawing/2014/main" id="{B077E5B2-7315-B75A-AEC9-BB7A980D2888}"/>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pic>
        <p:nvPicPr>
          <p:cNvPr id="2" name="Picture 1">
            <a:extLst>
              <a:ext uri="{FF2B5EF4-FFF2-40B4-BE49-F238E27FC236}">
                <a16:creationId xmlns:a16="http://schemas.microsoft.com/office/drawing/2014/main" id="{E97F3867-9D77-F969-0AA3-8179A621E906}"/>
              </a:ext>
            </a:extLst>
          </p:cNvPr>
          <p:cNvPicPr>
            <a:picLocks noChangeAspect="1"/>
          </p:cNvPicPr>
          <p:nvPr/>
        </p:nvPicPr>
        <p:blipFill>
          <a:blip r:embed="rId5"/>
          <a:stretch>
            <a:fillRect/>
          </a:stretch>
        </p:blipFill>
        <p:spPr>
          <a:xfrm>
            <a:off x="2895600" y="4505093"/>
            <a:ext cx="10384613" cy="4660292"/>
          </a:xfrm>
          <a:prstGeom prst="rect">
            <a:avLst/>
          </a:prstGeom>
          <a:ln>
            <a:solidFill>
              <a:schemeClr val="tx1"/>
            </a:solidFill>
          </a:ln>
        </p:spPr>
      </p:pic>
    </p:spTree>
    <p:extLst>
      <p:ext uri="{BB962C8B-B14F-4D97-AF65-F5344CB8AC3E}">
        <p14:creationId xmlns:p14="http://schemas.microsoft.com/office/powerpoint/2010/main" val="284046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369C9-803B-C25E-07F4-8D7ED66A645D}"/>
            </a:ext>
          </a:extLst>
        </p:cNvPr>
        <p:cNvGrpSpPr/>
        <p:nvPr/>
      </p:nvGrpSpPr>
      <p:grpSpPr>
        <a:xfrm>
          <a:off x="0" y="0"/>
          <a:ext cx="0" cy="0"/>
          <a:chOff x="0" y="0"/>
          <a:chExt cx="0" cy="0"/>
        </a:xfrm>
      </p:grpSpPr>
      <p:sp>
        <p:nvSpPr>
          <p:cNvPr id="6" name="Freeform 9">
            <a:extLst>
              <a:ext uri="{FF2B5EF4-FFF2-40B4-BE49-F238E27FC236}">
                <a16:creationId xmlns:a16="http://schemas.microsoft.com/office/drawing/2014/main" id="{1CC2FDB6-9AD7-FA2B-035C-0BC81EB8D91F}"/>
              </a:ext>
            </a:extLst>
          </p:cNvPr>
          <p:cNvSpPr/>
          <p:nvPr/>
        </p:nvSpPr>
        <p:spPr>
          <a:xfrm flipV="1">
            <a:off x="-5417" y="0"/>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TextBox 8">
            <a:extLst>
              <a:ext uri="{FF2B5EF4-FFF2-40B4-BE49-F238E27FC236}">
                <a16:creationId xmlns:a16="http://schemas.microsoft.com/office/drawing/2014/main" id="{56322F27-F7A7-F865-3E4F-035A2FDBC3F3}"/>
              </a:ext>
            </a:extLst>
          </p:cNvPr>
          <p:cNvSpPr txBox="1"/>
          <p:nvPr/>
        </p:nvSpPr>
        <p:spPr>
          <a:xfrm>
            <a:off x="-1303289" y="9021369"/>
            <a:ext cx="2606577" cy="2582383"/>
          </a:xfrm>
          <a:prstGeom prst="rect">
            <a:avLst/>
          </a:prstGeom>
        </p:spPr>
        <p:txBody>
          <a:bodyPr lIns="50800" tIns="50800" rIns="50800" bIns="50800" rtlCol="0" anchor="ctr"/>
          <a:lstStyle/>
          <a:p>
            <a:pPr algn="ctr">
              <a:lnSpc>
                <a:spcPts val="2659"/>
              </a:lnSpc>
            </a:pPr>
            <a:endParaRPr/>
          </a:p>
        </p:txBody>
      </p:sp>
      <p:sp>
        <p:nvSpPr>
          <p:cNvPr id="12" name="TextBox 12">
            <a:extLst>
              <a:ext uri="{FF2B5EF4-FFF2-40B4-BE49-F238E27FC236}">
                <a16:creationId xmlns:a16="http://schemas.microsoft.com/office/drawing/2014/main" id="{8D4AE4D9-20E1-61F9-1983-604EEDF91992}"/>
              </a:ext>
            </a:extLst>
          </p:cNvPr>
          <p:cNvSpPr txBox="1"/>
          <p:nvPr/>
        </p:nvSpPr>
        <p:spPr>
          <a:xfrm>
            <a:off x="5782735" y="427335"/>
            <a:ext cx="11743265" cy="1175322"/>
          </a:xfrm>
          <a:prstGeom prst="rect">
            <a:avLst/>
          </a:prstGeom>
        </p:spPr>
        <p:txBody>
          <a:bodyPr wrap="square" lIns="0" tIns="0" rIns="0" bIns="0" rtlCol="0" anchor="t">
            <a:spAutoFit/>
          </a:bodyPr>
          <a:lstStyle/>
          <a:p>
            <a:pPr algn="l">
              <a:lnSpc>
                <a:spcPts val="9857"/>
              </a:lnSpc>
              <a:spcBef>
                <a:spcPct val="0"/>
              </a:spcBef>
            </a:pPr>
            <a:r>
              <a:rPr lang="en-US" sz="7041" b="1" dirty="0">
                <a:solidFill>
                  <a:srgbClr val="000000"/>
                </a:solidFill>
                <a:latin typeface="Montaser Arabic Bold"/>
                <a:ea typeface="Montaser Arabic Bold"/>
                <a:cs typeface="Montaser Arabic Bold"/>
                <a:sym typeface="Montaser Arabic Bold"/>
              </a:rPr>
              <a:t>Staffs/Consultant View – </a:t>
            </a:r>
          </a:p>
        </p:txBody>
      </p:sp>
      <p:sp>
        <p:nvSpPr>
          <p:cNvPr id="14" name="TextBox 14">
            <a:extLst>
              <a:ext uri="{FF2B5EF4-FFF2-40B4-BE49-F238E27FC236}">
                <a16:creationId xmlns:a16="http://schemas.microsoft.com/office/drawing/2014/main" id="{DD53B460-830E-6409-D4FD-2DC8FDCA63E8}"/>
              </a:ext>
            </a:extLst>
          </p:cNvPr>
          <p:cNvSpPr txBox="1"/>
          <p:nvPr/>
        </p:nvSpPr>
        <p:spPr>
          <a:xfrm>
            <a:off x="4876800" y="2946414"/>
            <a:ext cx="11506200" cy="1723549"/>
          </a:xfrm>
          <a:prstGeom prst="rect">
            <a:avLst/>
          </a:prstGeom>
        </p:spPr>
        <p:txBody>
          <a:bodyPr wrap="square" lIns="0" tIns="0" rIns="0" bIns="0" rtlCol="0" anchor="t">
            <a:spAutoFit/>
          </a:bodyPr>
          <a:lstStyle/>
          <a:p>
            <a:pPr marL="45719" indent="0">
              <a:buNone/>
            </a:pPr>
            <a:r>
              <a:rPr lang="en-US" sz="2800" dirty="0">
                <a:cs typeface="Calibri" panose="020F0502020204030204" pitchFamily="34" charset="0"/>
              </a:rPr>
              <a:t>The staff Q2 Dashboard is split into two separate views. On the left, students in the Queue working independently, and whether or not they're currently raising their hand requesting assistance. On the right, students currently being helped by staff.</a:t>
            </a:r>
          </a:p>
        </p:txBody>
      </p:sp>
      <p:sp>
        <p:nvSpPr>
          <p:cNvPr id="16" name="Freeform 16">
            <a:extLst>
              <a:ext uri="{FF2B5EF4-FFF2-40B4-BE49-F238E27FC236}">
                <a16:creationId xmlns:a16="http://schemas.microsoft.com/office/drawing/2014/main" id="{524A9220-4199-3D3F-8081-9EC62B5DC453}"/>
              </a:ext>
            </a:extLst>
          </p:cNvPr>
          <p:cNvSpPr/>
          <p:nvPr/>
        </p:nvSpPr>
        <p:spPr>
          <a:xfrm>
            <a:off x="16942808" y="8039100"/>
            <a:ext cx="1166384" cy="1317283"/>
          </a:xfrm>
          <a:custGeom>
            <a:avLst/>
            <a:gdLst/>
            <a:ahLst/>
            <a:cxnLst/>
            <a:rect l="l" t="t" r="r" b="b"/>
            <a:pathLst>
              <a:path w="1166384" h="1317283">
                <a:moveTo>
                  <a:pt x="0" y="0"/>
                </a:moveTo>
                <a:lnTo>
                  <a:pt x="1166384" y="0"/>
                </a:lnTo>
                <a:lnTo>
                  <a:pt x="1166384" y="1317282"/>
                </a:lnTo>
                <a:lnTo>
                  <a:pt x="0" y="1317282"/>
                </a:lnTo>
                <a:lnTo>
                  <a:pt x="0" y="0"/>
                </a:lnTo>
                <a:close/>
              </a:path>
            </a:pathLst>
          </a:custGeom>
          <a:blipFill>
            <a:blip r:embed="rId4"/>
            <a:stretch>
              <a:fillRect/>
            </a:stretch>
          </a:blipFill>
        </p:spPr>
      </p:sp>
      <p:grpSp>
        <p:nvGrpSpPr>
          <p:cNvPr id="7" name="Group 6">
            <a:extLst>
              <a:ext uri="{FF2B5EF4-FFF2-40B4-BE49-F238E27FC236}">
                <a16:creationId xmlns:a16="http://schemas.microsoft.com/office/drawing/2014/main" id="{F66AB18C-17CD-4E16-48A7-89E76951EFBC}"/>
              </a:ext>
            </a:extLst>
          </p:cNvPr>
          <p:cNvGrpSpPr/>
          <p:nvPr/>
        </p:nvGrpSpPr>
        <p:grpSpPr>
          <a:xfrm>
            <a:off x="-1" y="9462840"/>
            <a:ext cx="18322835" cy="845387"/>
            <a:chOff x="-1" y="9462840"/>
            <a:chExt cx="18322835" cy="845387"/>
          </a:xfrm>
        </p:grpSpPr>
        <p:sp>
          <p:nvSpPr>
            <p:cNvPr id="9" name="Freeform 3">
              <a:extLst>
                <a:ext uri="{FF2B5EF4-FFF2-40B4-BE49-F238E27FC236}">
                  <a16:creationId xmlns:a16="http://schemas.microsoft.com/office/drawing/2014/main" id="{B1C4F148-62EC-A328-E364-E30DF74B327F}"/>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10" name="TextBox 22">
              <a:extLst>
                <a:ext uri="{FF2B5EF4-FFF2-40B4-BE49-F238E27FC236}">
                  <a16:creationId xmlns:a16="http://schemas.microsoft.com/office/drawing/2014/main" id="{56B077E2-1CC9-85B7-E5EC-DB81B611DDA1}"/>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sp>
        <p:nvSpPr>
          <p:cNvPr id="2" name="TextBox 12">
            <a:extLst>
              <a:ext uri="{FF2B5EF4-FFF2-40B4-BE49-F238E27FC236}">
                <a16:creationId xmlns:a16="http://schemas.microsoft.com/office/drawing/2014/main" id="{6E797858-0210-E072-2238-FD1ECBB59822}"/>
              </a:ext>
            </a:extLst>
          </p:cNvPr>
          <p:cNvSpPr txBox="1"/>
          <p:nvPr/>
        </p:nvSpPr>
        <p:spPr>
          <a:xfrm>
            <a:off x="5905804" y="1318025"/>
            <a:ext cx="11743265" cy="1175322"/>
          </a:xfrm>
          <a:prstGeom prst="rect">
            <a:avLst/>
          </a:prstGeom>
        </p:spPr>
        <p:txBody>
          <a:bodyPr wrap="square" lIns="0" tIns="0" rIns="0" bIns="0" rtlCol="0" anchor="t">
            <a:spAutoFit/>
          </a:bodyPr>
          <a:lstStyle/>
          <a:p>
            <a:pPr algn="l">
              <a:lnSpc>
                <a:spcPts val="9857"/>
              </a:lnSpc>
              <a:spcBef>
                <a:spcPct val="0"/>
              </a:spcBef>
            </a:pPr>
            <a:r>
              <a:rPr lang="en-US" sz="7041" b="1" dirty="0">
                <a:solidFill>
                  <a:srgbClr val="000000"/>
                </a:solidFill>
                <a:latin typeface="Montaser Arabic Bold"/>
                <a:ea typeface="Montaser Arabic Bold"/>
                <a:cs typeface="Montaser Arabic Bold"/>
                <a:sym typeface="Montaser Arabic Bold"/>
              </a:rPr>
              <a:t>Q2 Config</a:t>
            </a:r>
          </a:p>
        </p:txBody>
      </p:sp>
      <p:pic>
        <p:nvPicPr>
          <p:cNvPr id="3" name="Picture 2">
            <a:extLst>
              <a:ext uri="{FF2B5EF4-FFF2-40B4-BE49-F238E27FC236}">
                <a16:creationId xmlns:a16="http://schemas.microsoft.com/office/drawing/2014/main" id="{D9A32A25-C5C3-52FD-0D85-4AE56CAD8300}"/>
              </a:ext>
            </a:extLst>
          </p:cNvPr>
          <p:cNvPicPr>
            <a:picLocks noChangeAspect="1"/>
          </p:cNvPicPr>
          <p:nvPr/>
        </p:nvPicPr>
        <p:blipFill>
          <a:blip r:embed="rId5"/>
          <a:stretch>
            <a:fillRect/>
          </a:stretch>
        </p:blipFill>
        <p:spPr>
          <a:xfrm>
            <a:off x="2739272" y="5249864"/>
            <a:ext cx="12809456" cy="3670175"/>
          </a:xfrm>
          <a:prstGeom prst="rect">
            <a:avLst/>
          </a:prstGeom>
          <a:ln>
            <a:solidFill>
              <a:schemeClr val="tx2"/>
            </a:solidFill>
          </a:ln>
        </p:spPr>
      </p:pic>
    </p:spTree>
    <p:extLst>
      <p:ext uri="{BB962C8B-B14F-4D97-AF65-F5344CB8AC3E}">
        <p14:creationId xmlns:p14="http://schemas.microsoft.com/office/powerpoint/2010/main" val="443225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3ECA-591D-D126-C428-CB0FE8FA3D89}"/>
            </a:ext>
          </a:extLst>
        </p:cNvPr>
        <p:cNvGrpSpPr/>
        <p:nvPr/>
      </p:nvGrpSpPr>
      <p:grpSpPr>
        <a:xfrm>
          <a:off x="0" y="0"/>
          <a:ext cx="0" cy="0"/>
          <a:chOff x="0" y="0"/>
          <a:chExt cx="0" cy="0"/>
        </a:xfrm>
      </p:grpSpPr>
      <p:sp>
        <p:nvSpPr>
          <p:cNvPr id="3" name="Freeform 9">
            <a:extLst>
              <a:ext uri="{FF2B5EF4-FFF2-40B4-BE49-F238E27FC236}">
                <a16:creationId xmlns:a16="http://schemas.microsoft.com/office/drawing/2014/main" id="{41B5C0ED-D558-199A-AB1F-3C71602EF175}"/>
              </a:ext>
            </a:extLst>
          </p:cNvPr>
          <p:cNvSpPr/>
          <p:nvPr/>
        </p:nvSpPr>
        <p:spPr>
          <a:xfrm rot="10800000" flipH="1" flipV="1">
            <a:off x="-34834" y="-18222"/>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1" name="TextBox 11">
            <a:extLst>
              <a:ext uri="{FF2B5EF4-FFF2-40B4-BE49-F238E27FC236}">
                <a16:creationId xmlns:a16="http://schemas.microsoft.com/office/drawing/2014/main" id="{AEF1C9DD-879A-9F14-3AFA-D7200F00C705}"/>
              </a:ext>
            </a:extLst>
          </p:cNvPr>
          <p:cNvSpPr txBox="1"/>
          <p:nvPr/>
        </p:nvSpPr>
        <p:spPr>
          <a:xfrm>
            <a:off x="3581400" y="198680"/>
            <a:ext cx="14471750" cy="1175322"/>
          </a:xfrm>
          <a:prstGeom prst="rect">
            <a:avLst/>
          </a:prstGeom>
        </p:spPr>
        <p:txBody>
          <a:bodyPr wrap="square" lIns="0" tIns="0" rIns="0" bIns="0" rtlCol="0" anchor="t">
            <a:spAutoFit/>
          </a:bodyPr>
          <a:lstStyle/>
          <a:p>
            <a:pPr algn="ctr">
              <a:lnSpc>
                <a:spcPts val="9857"/>
              </a:lnSpc>
              <a:spcBef>
                <a:spcPct val="0"/>
              </a:spcBef>
            </a:pPr>
            <a:r>
              <a:rPr lang="en-US" sz="7041" b="1" dirty="0">
                <a:solidFill>
                  <a:srgbClr val="000000"/>
                </a:solidFill>
                <a:latin typeface="Montaser Arabic Bold"/>
                <a:ea typeface="Montaser Arabic Bold"/>
                <a:cs typeface="Montaser Arabic Bold"/>
                <a:sym typeface="Montaser Arabic Bold"/>
              </a:rPr>
              <a:t>Student View – Request Help</a:t>
            </a:r>
          </a:p>
        </p:txBody>
      </p:sp>
      <p:sp>
        <p:nvSpPr>
          <p:cNvPr id="12" name="TextBox 12">
            <a:extLst>
              <a:ext uri="{FF2B5EF4-FFF2-40B4-BE49-F238E27FC236}">
                <a16:creationId xmlns:a16="http://schemas.microsoft.com/office/drawing/2014/main" id="{6F85A75B-19BD-DCA3-873E-17BDB9A8EE82}"/>
              </a:ext>
            </a:extLst>
          </p:cNvPr>
          <p:cNvSpPr txBox="1"/>
          <p:nvPr/>
        </p:nvSpPr>
        <p:spPr>
          <a:xfrm>
            <a:off x="9829800" y="2870317"/>
            <a:ext cx="6778753" cy="6170279"/>
          </a:xfrm>
          <a:prstGeom prst="rect">
            <a:avLst/>
          </a:prstGeom>
        </p:spPr>
        <p:txBody>
          <a:bodyPr wrap="square" lIns="0" tIns="0" rIns="0" bIns="0" rtlCol="0" anchor="t">
            <a:spAutoFit/>
          </a:bodyPr>
          <a:lstStyle/>
          <a:p>
            <a:pPr marL="45719" indent="0">
              <a:lnSpc>
                <a:spcPct val="120000"/>
              </a:lnSpc>
              <a:buNone/>
            </a:pPr>
            <a:r>
              <a:rPr lang="en-US" sz="2800" dirty="0">
                <a:cs typeface="Calibri" panose="020F0502020204030204" pitchFamily="34" charset="0"/>
              </a:rPr>
              <a:t>The option to select a Subject and Reason can be toggled on or off in your Q2 settings. If the option to ask for Subject and Reason are disabled, the student will simply be prompted to click the “Request Help” button to request assistance. </a:t>
            </a:r>
          </a:p>
          <a:p>
            <a:pPr marL="45719" indent="0">
              <a:lnSpc>
                <a:spcPct val="120000"/>
              </a:lnSpc>
              <a:buNone/>
            </a:pPr>
            <a:r>
              <a:rPr lang="en-US" sz="2800" dirty="0">
                <a:cs typeface="Calibri" panose="020F0502020204030204" pitchFamily="34" charset="0"/>
              </a:rPr>
              <a:t>Once the request for help has been submitted, the student will be moved into a queue only visible from the consultant’s perspective, which will display all students currently requesting help, indicated by a raised-hand icon.</a:t>
            </a:r>
          </a:p>
        </p:txBody>
      </p:sp>
      <p:sp>
        <p:nvSpPr>
          <p:cNvPr id="17" name="Freeform 17">
            <a:extLst>
              <a:ext uri="{FF2B5EF4-FFF2-40B4-BE49-F238E27FC236}">
                <a16:creationId xmlns:a16="http://schemas.microsoft.com/office/drawing/2014/main" id="{2621D607-CB4D-731A-6AA0-DA206D8C9F22}"/>
              </a:ext>
            </a:extLst>
          </p:cNvPr>
          <p:cNvSpPr/>
          <p:nvPr/>
        </p:nvSpPr>
        <p:spPr>
          <a:xfrm>
            <a:off x="16913270" y="7962900"/>
            <a:ext cx="1166384" cy="1317283"/>
          </a:xfrm>
          <a:custGeom>
            <a:avLst/>
            <a:gdLst/>
            <a:ahLst/>
            <a:cxnLst/>
            <a:rect l="l" t="t" r="r" b="b"/>
            <a:pathLst>
              <a:path w="1166384" h="1317283">
                <a:moveTo>
                  <a:pt x="0" y="0"/>
                </a:moveTo>
                <a:lnTo>
                  <a:pt x="1166384" y="0"/>
                </a:lnTo>
                <a:lnTo>
                  <a:pt x="1166384" y="1317283"/>
                </a:lnTo>
                <a:lnTo>
                  <a:pt x="0" y="1317283"/>
                </a:lnTo>
                <a:lnTo>
                  <a:pt x="0" y="0"/>
                </a:lnTo>
                <a:close/>
              </a:path>
            </a:pathLst>
          </a:custGeom>
          <a:blipFill>
            <a:blip r:embed="rId4"/>
            <a:stretch>
              <a:fillRect/>
            </a:stretch>
          </a:blipFill>
        </p:spPr>
      </p:sp>
      <p:grpSp>
        <p:nvGrpSpPr>
          <p:cNvPr id="7" name="Group 6">
            <a:extLst>
              <a:ext uri="{FF2B5EF4-FFF2-40B4-BE49-F238E27FC236}">
                <a16:creationId xmlns:a16="http://schemas.microsoft.com/office/drawing/2014/main" id="{6A835CCF-4CBF-A2AA-D8E5-D63DF91940B8}"/>
              </a:ext>
            </a:extLst>
          </p:cNvPr>
          <p:cNvGrpSpPr/>
          <p:nvPr/>
        </p:nvGrpSpPr>
        <p:grpSpPr>
          <a:xfrm>
            <a:off x="-1" y="9462840"/>
            <a:ext cx="18322835" cy="845387"/>
            <a:chOff x="-1" y="9462840"/>
            <a:chExt cx="18322835" cy="845387"/>
          </a:xfrm>
        </p:grpSpPr>
        <p:sp>
          <p:nvSpPr>
            <p:cNvPr id="8" name="Freeform 3">
              <a:extLst>
                <a:ext uri="{FF2B5EF4-FFF2-40B4-BE49-F238E27FC236}">
                  <a16:creationId xmlns:a16="http://schemas.microsoft.com/office/drawing/2014/main" id="{21C7A95C-A093-8CC0-9DA4-D2AE7FDAB87C}"/>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9" name="TextBox 22">
              <a:extLst>
                <a:ext uri="{FF2B5EF4-FFF2-40B4-BE49-F238E27FC236}">
                  <a16:creationId xmlns:a16="http://schemas.microsoft.com/office/drawing/2014/main" id="{D54FF8CF-35E5-3266-8A45-3FD25B90AC34}"/>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pic>
        <p:nvPicPr>
          <p:cNvPr id="2" name="Picture 1">
            <a:extLst>
              <a:ext uri="{FF2B5EF4-FFF2-40B4-BE49-F238E27FC236}">
                <a16:creationId xmlns:a16="http://schemas.microsoft.com/office/drawing/2014/main" id="{FA4752AC-12E1-2B5F-2F49-C83E8EF8DC36}"/>
              </a:ext>
            </a:extLst>
          </p:cNvPr>
          <p:cNvPicPr>
            <a:picLocks noChangeAspect="1"/>
          </p:cNvPicPr>
          <p:nvPr/>
        </p:nvPicPr>
        <p:blipFill>
          <a:blip r:embed="rId5"/>
          <a:stretch>
            <a:fillRect/>
          </a:stretch>
        </p:blipFill>
        <p:spPr>
          <a:xfrm>
            <a:off x="2084245" y="2756574"/>
            <a:ext cx="7354776" cy="6332750"/>
          </a:xfrm>
          <a:prstGeom prst="rect">
            <a:avLst/>
          </a:prstGeom>
          <a:ln>
            <a:solidFill>
              <a:schemeClr val="tx2"/>
            </a:solidFill>
          </a:ln>
        </p:spPr>
      </p:pic>
    </p:spTree>
    <p:extLst>
      <p:ext uri="{BB962C8B-B14F-4D97-AF65-F5344CB8AC3E}">
        <p14:creationId xmlns:p14="http://schemas.microsoft.com/office/powerpoint/2010/main" val="21838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AFA"/>
        </a:solidFill>
        <a:effectLst/>
      </p:bgPr>
    </p:bg>
    <p:spTree>
      <p:nvGrpSpPr>
        <p:cNvPr id="1" name=""/>
        <p:cNvGrpSpPr/>
        <p:nvPr/>
      </p:nvGrpSpPr>
      <p:grpSpPr>
        <a:xfrm>
          <a:off x="0" y="0"/>
          <a:ext cx="0" cy="0"/>
          <a:chOff x="0" y="0"/>
          <a:chExt cx="0" cy="0"/>
        </a:xfrm>
      </p:grpSpPr>
      <p:sp>
        <p:nvSpPr>
          <p:cNvPr id="9" name="Freeform 9"/>
          <p:cNvSpPr/>
          <p:nvPr/>
        </p:nvSpPr>
        <p:spPr>
          <a:xfrm flipH="1" flipV="1">
            <a:off x="12505265" y="0"/>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TextBox 8"/>
          <p:cNvSpPr txBox="1"/>
          <p:nvPr/>
        </p:nvSpPr>
        <p:spPr>
          <a:xfrm>
            <a:off x="-1303289" y="9021369"/>
            <a:ext cx="2606577" cy="2582383"/>
          </a:xfrm>
          <a:prstGeom prst="rect">
            <a:avLst/>
          </a:prstGeom>
        </p:spPr>
        <p:txBody>
          <a:bodyPr lIns="50800" tIns="50800" rIns="50800" bIns="50800" rtlCol="0" anchor="ctr"/>
          <a:lstStyle/>
          <a:p>
            <a:pPr algn="ctr">
              <a:lnSpc>
                <a:spcPts val="2659"/>
              </a:lnSpc>
            </a:pPr>
            <a:endParaRPr/>
          </a:p>
        </p:txBody>
      </p:sp>
      <p:sp>
        <p:nvSpPr>
          <p:cNvPr id="12" name="TextBox 12"/>
          <p:cNvSpPr txBox="1"/>
          <p:nvPr/>
        </p:nvSpPr>
        <p:spPr>
          <a:xfrm>
            <a:off x="906489" y="1301749"/>
            <a:ext cx="13266711" cy="1175322"/>
          </a:xfrm>
          <a:prstGeom prst="rect">
            <a:avLst/>
          </a:prstGeom>
        </p:spPr>
        <p:txBody>
          <a:bodyPr wrap="square" lIns="0" tIns="0" rIns="0" bIns="0" rtlCol="0" anchor="t">
            <a:spAutoFit/>
          </a:bodyPr>
          <a:lstStyle/>
          <a:p>
            <a:pPr algn="l">
              <a:lnSpc>
                <a:spcPts val="9857"/>
              </a:lnSpc>
              <a:spcBef>
                <a:spcPct val="0"/>
              </a:spcBef>
            </a:pPr>
            <a:r>
              <a:rPr lang="en-US" sz="7041" b="1" dirty="0">
                <a:solidFill>
                  <a:srgbClr val="000000"/>
                </a:solidFill>
                <a:latin typeface="Montaser Arabic Bold"/>
                <a:ea typeface="Montaser Arabic Bold"/>
                <a:cs typeface="Montaser Arabic Bold"/>
                <a:sym typeface="Montaser Arabic Bold"/>
              </a:rPr>
              <a:t>Student View – Q2 Remote</a:t>
            </a:r>
          </a:p>
        </p:txBody>
      </p:sp>
      <p:sp>
        <p:nvSpPr>
          <p:cNvPr id="14" name="TextBox 14"/>
          <p:cNvSpPr txBox="1"/>
          <p:nvPr/>
        </p:nvSpPr>
        <p:spPr>
          <a:xfrm>
            <a:off x="939619" y="2485324"/>
            <a:ext cx="6223182" cy="6863417"/>
          </a:xfrm>
          <a:prstGeom prst="rect">
            <a:avLst/>
          </a:prstGeom>
        </p:spPr>
        <p:txBody>
          <a:bodyPr wrap="square" lIns="0" tIns="0" rIns="0" bIns="0" rtlCol="0" anchor="t">
            <a:spAutoFit/>
          </a:bodyPr>
          <a:lstStyle/>
          <a:p>
            <a:pPr marL="45719" indent="0">
              <a:buNone/>
            </a:pPr>
            <a:r>
              <a:rPr lang="en-US" sz="2800" b="1" dirty="0">
                <a:cs typeface="Calibri" panose="020F0502020204030204" pitchFamily="34" charset="0"/>
              </a:rPr>
              <a:t>As a student</a:t>
            </a:r>
            <a:r>
              <a:rPr lang="en-US" sz="2800" dirty="0">
                <a:cs typeface="Calibri" panose="020F0502020204030204" pitchFamily="34" charset="0"/>
              </a:rPr>
              <a:t>, you can search for and click on this Drop-in session. However, clicking 'Enter Online Session' in this case will take the student to the following Q2 form rather than a meeting room. </a:t>
            </a:r>
          </a:p>
          <a:p>
            <a:pPr marL="45719" indent="0">
              <a:buNone/>
            </a:pPr>
            <a:r>
              <a:rPr lang="en-US" sz="2800" dirty="0">
                <a:cs typeface="Calibri" panose="020F0502020204030204" pitchFamily="34" charset="0"/>
              </a:rPr>
              <a:t>This allows the student to specify what the student needs help with and virtually raise the student hand in the Q2 config , waiting at this form until a link is ready</a:t>
            </a:r>
          </a:p>
          <a:p>
            <a:pPr marL="45719" indent="0">
              <a:buNone/>
            </a:pPr>
            <a:r>
              <a:rPr lang="en-US" sz="2800" b="1" dirty="0">
                <a:cs typeface="Calibri" panose="020F0502020204030204" pitchFamily="34" charset="0"/>
              </a:rPr>
              <a:t>As a staff member</a:t>
            </a:r>
            <a:r>
              <a:rPr lang="en-US" sz="2800" dirty="0">
                <a:cs typeface="Calibri" panose="020F0502020204030204" pitchFamily="34" charset="0"/>
              </a:rPr>
              <a:t> monitoring this Q2 config, the staff will see the student has their hand raised for a remote session. Clicking on that entry prompts the staff to send the student a remote meeting link, such as a Zoom or Webex room.</a:t>
            </a:r>
          </a:p>
          <a:p>
            <a:endParaRPr lang="en-US" sz="2600" dirty="0"/>
          </a:p>
        </p:txBody>
      </p:sp>
      <p:sp>
        <p:nvSpPr>
          <p:cNvPr id="16" name="Freeform 16"/>
          <p:cNvSpPr/>
          <p:nvPr/>
        </p:nvSpPr>
        <p:spPr>
          <a:xfrm>
            <a:off x="127591" y="148818"/>
            <a:ext cx="1166384" cy="1317283"/>
          </a:xfrm>
          <a:custGeom>
            <a:avLst/>
            <a:gdLst/>
            <a:ahLst/>
            <a:cxnLst/>
            <a:rect l="l" t="t" r="r" b="b"/>
            <a:pathLst>
              <a:path w="1166384" h="1317283">
                <a:moveTo>
                  <a:pt x="0" y="0"/>
                </a:moveTo>
                <a:lnTo>
                  <a:pt x="1166384" y="0"/>
                </a:lnTo>
                <a:lnTo>
                  <a:pt x="1166384" y="1317282"/>
                </a:lnTo>
                <a:lnTo>
                  <a:pt x="0" y="1317282"/>
                </a:lnTo>
                <a:lnTo>
                  <a:pt x="0" y="0"/>
                </a:lnTo>
                <a:close/>
              </a:path>
            </a:pathLst>
          </a:custGeom>
          <a:blipFill>
            <a:blip r:embed="rId4"/>
            <a:stretch>
              <a:fillRect/>
            </a:stretch>
          </a:blipFill>
        </p:spPr>
      </p:sp>
      <p:grpSp>
        <p:nvGrpSpPr>
          <p:cNvPr id="6" name="Group 5">
            <a:extLst>
              <a:ext uri="{FF2B5EF4-FFF2-40B4-BE49-F238E27FC236}">
                <a16:creationId xmlns:a16="http://schemas.microsoft.com/office/drawing/2014/main" id="{B2E24C8B-3F53-AA59-CF3A-7BE5974FE587}"/>
              </a:ext>
            </a:extLst>
          </p:cNvPr>
          <p:cNvGrpSpPr/>
          <p:nvPr/>
        </p:nvGrpSpPr>
        <p:grpSpPr>
          <a:xfrm>
            <a:off x="-1" y="9462840"/>
            <a:ext cx="18322835" cy="845387"/>
            <a:chOff x="-1" y="9462840"/>
            <a:chExt cx="18322835" cy="845387"/>
          </a:xfrm>
        </p:grpSpPr>
        <p:sp>
          <p:nvSpPr>
            <p:cNvPr id="7" name="Freeform 3">
              <a:extLst>
                <a:ext uri="{FF2B5EF4-FFF2-40B4-BE49-F238E27FC236}">
                  <a16:creationId xmlns:a16="http://schemas.microsoft.com/office/drawing/2014/main" id="{1637B147-0529-3EC1-824A-A956BDC6F23A}"/>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10" name="TextBox 22">
              <a:extLst>
                <a:ext uri="{FF2B5EF4-FFF2-40B4-BE49-F238E27FC236}">
                  <a16:creationId xmlns:a16="http://schemas.microsoft.com/office/drawing/2014/main" id="{F294B14B-5C10-6A88-32E6-5F807F67081D}"/>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pic>
        <p:nvPicPr>
          <p:cNvPr id="2" name="Picture 1">
            <a:extLst>
              <a:ext uri="{FF2B5EF4-FFF2-40B4-BE49-F238E27FC236}">
                <a16:creationId xmlns:a16="http://schemas.microsoft.com/office/drawing/2014/main" id="{417DECFA-09F9-787C-6CD2-6610C77DADD3}"/>
              </a:ext>
            </a:extLst>
          </p:cNvPr>
          <p:cNvPicPr>
            <a:picLocks noChangeAspect="1"/>
          </p:cNvPicPr>
          <p:nvPr/>
        </p:nvPicPr>
        <p:blipFill>
          <a:blip r:embed="rId5"/>
          <a:stretch>
            <a:fillRect/>
          </a:stretch>
        </p:blipFill>
        <p:spPr>
          <a:xfrm>
            <a:off x="7539844" y="2811625"/>
            <a:ext cx="4722423" cy="5452768"/>
          </a:xfrm>
          <a:prstGeom prst="rect">
            <a:avLst/>
          </a:prstGeom>
          <a:ln>
            <a:solidFill>
              <a:schemeClr val="tx1"/>
            </a:solidFill>
          </a:ln>
        </p:spPr>
      </p:pic>
      <p:pic>
        <p:nvPicPr>
          <p:cNvPr id="3" name="Picture 2">
            <a:extLst>
              <a:ext uri="{FF2B5EF4-FFF2-40B4-BE49-F238E27FC236}">
                <a16:creationId xmlns:a16="http://schemas.microsoft.com/office/drawing/2014/main" id="{2A92938E-C2A3-1053-5E73-DCA5E39934C1}"/>
              </a:ext>
            </a:extLst>
          </p:cNvPr>
          <p:cNvPicPr>
            <a:picLocks noChangeAspect="1"/>
          </p:cNvPicPr>
          <p:nvPr/>
        </p:nvPicPr>
        <p:blipFill>
          <a:blip r:embed="rId6"/>
          <a:stretch>
            <a:fillRect/>
          </a:stretch>
        </p:blipFill>
        <p:spPr>
          <a:xfrm>
            <a:off x="12505265" y="2811625"/>
            <a:ext cx="5409217" cy="5452768"/>
          </a:xfrm>
          <a:prstGeom prst="rect">
            <a:avLst/>
          </a:prstGeom>
          <a:ln>
            <a:solidFill>
              <a:schemeClr val="tx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6EC10-3709-0997-B429-B61D3B9A6D21}"/>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62763F87-27F9-3190-4AAD-283DDDA66DA5}"/>
              </a:ext>
            </a:extLst>
          </p:cNvPr>
          <p:cNvSpPr/>
          <p:nvPr/>
        </p:nvSpPr>
        <p:spPr>
          <a:xfrm rot="10800000" flipH="1" flipV="1">
            <a:off x="-1" y="0"/>
            <a:ext cx="5788152" cy="10058400"/>
          </a:xfrm>
          <a:custGeom>
            <a:avLst/>
            <a:gdLst/>
            <a:ahLst/>
            <a:cxnLst/>
            <a:rect l="l" t="t" r="r" b="b"/>
            <a:pathLst>
              <a:path w="6982301" h="10287000">
                <a:moveTo>
                  <a:pt x="6982301" y="10287000"/>
                </a:moveTo>
                <a:lnTo>
                  <a:pt x="0" y="10287000"/>
                </a:lnTo>
                <a:lnTo>
                  <a:pt x="0" y="0"/>
                </a:lnTo>
                <a:lnTo>
                  <a:pt x="6982301" y="0"/>
                </a:lnTo>
                <a:lnTo>
                  <a:pt x="6982301" y="10287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TextBox 8">
            <a:extLst>
              <a:ext uri="{FF2B5EF4-FFF2-40B4-BE49-F238E27FC236}">
                <a16:creationId xmlns:a16="http://schemas.microsoft.com/office/drawing/2014/main" id="{8097A874-8DFF-A78A-AF65-A59ECD5BB28F}"/>
              </a:ext>
            </a:extLst>
          </p:cNvPr>
          <p:cNvSpPr txBox="1"/>
          <p:nvPr/>
        </p:nvSpPr>
        <p:spPr>
          <a:xfrm>
            <a:off x="-1303289" y="9021369"/>
            <a:ext cx="2606577" cy="2582383"/>
          </a:xfrm>
          <a:prstGeom prst="rect">
            <a:avLst/>
          </a:prstGeom>
        </p:spPr>
        <p:txBody>
          <a:bodyPr lIns="50800" tIns="50800" rIns="50800" bIns="50800" rtlCol="0" anchor="ctr"/>
          <a:lstStyle/>
          <a:p>
            <a:pPr algn="ctr">
              <a:lnSpc>
                <a:spcPts val="2659"/>
              </a:lnSpc>
            </a:pPr>
            <a:endParaRPr/>
          </a:p>
        </p:txBody>
      </p:sp>
      <p:sp>
        <p:nvSpPr>
          <p:cNvPr id="12" name="TextBox 12">
            <a:extLst>
              <a:ext uri="{FF2B5EF4-FFF2-40B4-BE49-F238E27FC236}">
                <a16:creationId xmlns:a16="http://schemas.microsoft.com/office/drawing/2014/main" id="{3BD284EE-18F6-E77E-4FE0-95991D559D03}"/>
              </a:ext>
            </a:extLst>
          </p:cNvPr>
          <p:cNvSpPr txBox="1"/>
          <p:nvPr/>
        </p:nvSpPr>
        <p:spPr>
          <a:xfrm>
            <a:off x="3806425" y="297041"/>
            <a:ext cx="8610600" cy="2444900"/>
          </a:xfrm>
          <a:prstGeom prst="rect">
            <a:avLst/>
          </a:prstGeom>
        </p:spPr>
        <p:txBody>
          <a:bodyPr wrap="square" lIns="0" tIns="0" rIns="0" bIns="0" rtlCol="0" anchor="t">
            <a:spAutoFit/>
          </a:bodyPr>
          <a:lstStyle/>
          <a:p>
            <a:pPr algn="l">
              <a:lnSpc>
                <a:spcPts val="9857"/>
              </a:lnSpc>
              <a:spcBef>
                <a:spcPct val="0"/>
              </a:spcBef>
            </a:pPr>
            <a:r>
              <a:rPr lang="en-US" sz="7041" b="1" dirty="0">
                <a:solidFill>
                  <a:srgbClr val="000000"/>
                </a:solidFill>
                <a:latin typeface="Montaser Arabic Bold"/>
                <a:ea typeface="Montaser Arabic Bold"/>
                <a:cs typeface="Montaser Arabic Bold"/>
                <a:sym typeface="Montaser Arabic Bold"/>
              </a:rPr>
              <a:t>Q2 Configuration – General </a:t>
            </a:r>
            <a:r>
              <a:rPr lang="en-US" sz="7041" b="1" dirty="0" err="1">
                <a:solidFill>
                  <a:srgbClr val="000000"/>
                </a:solidFill>
                <a:latin typeface="Montaser Arabic Bold"/>
                <a:ea typeface="Montaser Arabic Bold"/>
                <a:cs typeface="Montaser Arabic Bold"/>
                <a:sym typeface="Montaser Arabic Bold"/>
              </a:rPr>
              <a:t>Prefs</a:t>
            </a:r>
            <a:endParaRPr lang="en-US" sz="7041" b="1" dirty="0">
              <a:solidFill>
                <a:srgbClr val="000000"/>
              </a:solidFill>
              <a:latin typeface="Montaser Arabic Bold"/>
              <a:ea typeface="Montaser Arabic Bold"/>
              <a:cs typeface="Montaser Arabic Bold"/>
              <a:sym typeface="Montaser Arabic Bold"/>
            </a:endParaRPr>
          </a:p>
        </p:txBody>
      </p:sp>
      <p:sp>
        <p:nvSpPr>
          <p:cNvPr id="14" name="TextBox 14">
            <a:extLst>
              <a:ext uri="{FF2B5EF4-FFF2-40B4-BE49-F238E27FC236}">
                <a16:creationId xmlns:a16="http://schemas.microsoft.com/office/drawing/2014/main" id="{E7366B5B-A8D4-DE06-7A73-63562737187A}"/>
              </a:ext>
            </a:extLst>
          </p:cNvPr>
          <p:cNvSpPr txBox="1"/>
          <p:nvPr/>
        </p:nvSpPr>
        <p:spPr>
          <a:xfrm>
            <a:off x="10896600" y="3196753"/>
            <a:ext cx="5236096" cy="5570756"/>
          </a:xfrm>
          <a:prstGeom prst="rect">
            <a:avLst/>
          </a:prstGeom>
        </p:spPr>
        <p:txBody>
          <a:bodyPr wrap="square" lIns="0" tIns="0" rIns="0" bIns="0" rtlCol="0" anchor="t">
            <a:spAutoFit/>
          </a:bodyPr>
          <a:lstStyle/>
          <a:p>
            <a:r>
              <a:rPr lang="en-US" sz="2800" dirty="0">
                <a:cs typeface="Calibri" panose="020F0502020204030204" pitchFamily="34" charset="0"/>
              </a:rPr>
              <a:t>Q2 requires two centers, a From Center and a To Center (Table). The From Center is where the Trac System will record the total time a student spends in the center. </a:t>
            </a:r>
          </a:p>
          <a:p>
            <a:r>
              <a:rPr lang="en-US" sz="2800" dirty="0">
                <a:cs typeface="Calibri" panose="020F0502020204030204" pitchFamily="34" charset="0"/>
              </a:rPr>
              <a:t>The To Center/Center is where the Trac System records each individual contacts a student has with a staff member, or "Micro-Visits.“</a:t>
            </a:r>
          </a:p>
          <a:p>
            <a:r>
              <a:rPr lang="en-US" sz="2800" dirty="0">
                <a:cs typeface="Calibri" panose="020F0502020204030204" pitchFamily="34" charset="0"/>
              </a:rPr>
              <a:t>Determine what information is asked when a student raises their hand</a:t>
            </a:r>
          </a:p>
          <a:p>
            <a:endParaRPr lang="en-US" sz="2600" dirty="0"/>
          </a:p>
        </p:txBody>
      </p:sp>
      <p:sp>
        <p:nvSpPr>
          <p:cNvPr id="16" name="Freeform 16">
            <a:extLst>
              <a:ext uri="{FF2B5EF4-FFF2-40B4-BE49-F238E27FC236}">
                <a16:creationId xmlns:a16="http://schemas.microsoft.com/office/drawing/2014/main" id="{13AF72F9-1D12-A7BB-8844-C929ABFE812A}"/>
              </a:ext>
            </a:extLst>
          </p:cNvPr>
          <p:cNvSpPr/>
          <p:nvPr/>
        </p:nvSpPr>
        <p:spPr>
          <a:xfrm>
            <a:off x="16966192" y="124719"/>
            <a:ext cx="1166384" cy="1317283"/>
          </a:xfrm>
          <a:custGeom>
            <a:avLst/>
            <a:gdLst/>
            <a:ahLst/>
            <a:cxnLst/>
            <a:rect l="l" t="t" r="r" b="b"/>
            <a:pathLst>
              <a:path w="1166384" h="1317283">
                <a:moveTo>
                  <a:pt x="0" y="0"/>
                </a:moveTo>
                <a:lnTo>
                  <a:pt x="1166384" y="0"/>
                </a:lnTo>
                <a:lnTo>
                  <a:pt x="1166384" y="1317282"/>
                </a:lnTo>
                <a:lnTo>
                  <a:pt x="0" y="1317282"/>
                </a:lnTo>
                <a:lnTo>
                  <a:pt x="0" y="0"/>
                </a:lnTo>
                <a:close/>
              </a:path>
            </a:pathLst>
          </a:custGeom>
          <a:blipFill>
            <a:blip r:embed="rId4"/>
            <a:stretch>
              <a:fillRect/>
            </a:stretch>
          </a:blipFill>
        </p:spPr>
      </p:sp>
      <p:grpSp>
        <p:nvGrpSpPr>
          <p:cNvPr id="6" name="Group 5">
            <a:extLst>
              <a:ext uri="{FF2B5EF4-FFF2-40B4-BE49-F238E27FC236}">
                <a16:creationId xmlns:a16="http://schemas.microsoft.com/office/drawing/2014/main" id="{43151EC3-9736-912F-DDEC-B3F61A0103AD}"/>
              </a:ext>
            </a:extLst>
          </p:cNvPr>
          <p:cNvGrpSpPr/>
          <p:nvPr/>
        </p:nvGrpSpPr>
        <p:grpSpPr>
          <a:xfrm>
            <a:off x="-1" y="9462840"/>
            <a:ext cx="18322835" cy="845387"/>
            <a:chOff x="-1" y="9462840"/>
            <a:chExt cx="18322835" cy="845387"/>
          </a:xfrm>
        </p:grpSpPr>
        <p:sp>
          <p:nvSpPr>
            <p:cNvPr id="7" name="Freeform 3">
              <a:extLst>
                <a:ext uri="{FF2B5EF4-FFF2-40B4-BE49-F238E27FC236}">
                  <a16:creationId xmlns:a16="http://schemas.microsoft.com/office/drawing/2014/main" id="{AD97B96B-8D65-D43D-139F-1D7DC37CC93E}"/>
                </a:ext>
              </a:extLst>
            </p:cNvPr>
            <p:cNvSpPr/>
            <p:nvPr/>
          </p:nvSpPr>
          <p:spPr>
            <a:xfrm>
              <a:off x="-1" y="9462840"/>
              <a:ext cx="18322835" cy="845387"/>
            </a:xfrm>
            <a:custGeom>
              <a:avLst/>
              <a:gdLst/>
              <a:ahLst/>
              <a:cxnLst/>
              <a:rect l="l" t="t" r="r" b="b"/>
              <a:pathLst>
                <a:path w="4816592" h="222653">
                  <a:moveTo>
                    <a:pt x="0" y="0"/>
                  </a:moveTo>
                  <a:lnTo>
                    <a:pt x="4816592" y="0"/>
                  </a:lnTo>
                  <a:lnTo>
                    <a:pt x="4816592" y="222653"/>
                  </a:lnTo>
                  <a:lnTo>
                    <a:pt x="0" y="222653"/>
                  </a:lnTo>
                  <a:close/>
                </a:path>
              </a:pathLst>
            </a:custGeom>
            <a:solidFill>
              <a:srgbClr val="000000"/>
            </a:solidFill>
          </p:spPr>
          <p:txBody>
            <a:bodyPr/>
            <a:lstStyle/>
            <a:p>
              <a:endParaRPr lang="en-US"/>
            </a:p>
          </p:txBody>
        </p:sp>
        <p:sp>
          <p:nvSpPr>
            <p:cNvPr id="10" name="TextBox 22">
              <a:extLst>
                <a:ext uri="{FF2B5EF4-FFF2-40B4-BE49-F238E27FC236}">
                  <a16:creationId xmlns:a16="http://schemas.microsoft.com/office/drawing/2014/main" id="{D61E14DA-98D2-696C-F21C-71D6CC99FBA3}"/>
                </a:ext>
              </a:extLst>
            </p:cNvPr>
            <p:cNvSpPr txBox="1"/>
            <p:nvPr/>
          </p:nvSpPr>
          <p:spPr>
            <a:xfrm>
              <a:off x="5198110" y="9575833"/>
              <a:ext cx="7891780" cy="619400"/>
            </a:xfrm>
            <a:prstGeom prst="rect">
              <a:avLst/>
            </a:prstGeom>
          </p:spPr>
          <p:txBody>
            <a:bodyPr lIns="0" tIns="0" rIns="0" bIns="0" rtlCol="0" anchor="t">
              <a:spAutoFit/>
            </a:bodyPr>
            <a:lstStyle/>
            <a:p>
              <a:pPr algn="ctr">
                <a:lnSpc>
                  <a:spcPts val="5259"/>
                </a:lnSpc>
                <a:spcBef>
                  <a:spcPct val="0"/>
                </a:spcBef>
              </a:pPr>
              <a:r>
                <a:rPr lang="en-US" sz="3756" b="1" dirty="0">
                  <a:solidFill>
                    <a:srgbClr val="FEFAFA"/>
                  </a:solidFill>
                  <a:latin typeface="Arimo Bold"/>
                  <a:ea typeface="Arimo Bold"/>
                  <a:cs typeface="Arimo Bold"/>
                  <a:sym typeface="Arimo Bold"/>
                </a:rPr>
                <a:t>2026 Virtual </a:t>
              </a:r>
              <a:r>
                <a:rPr lang="en-US" sz="3756" b="1" dirty="0" err="1">
                  <a:solidFill>
                    <a:srgbClr val="FEFAFA"/>
                  </a:solidFill>
                  <a:latin typeface="Arimo Bold"/>
                  <a:ea typeface="Arimo Bold"/>
                  <a:cs typeface="Arimo Bold"/>
                  <a:sym typeface="Arimo Bold"/>
                </a:rPr>
                <a:t>TracCloud</a:t>
              </a:r>
              <a:r>
                <a:rPr lang="en-US" sz="3756" b="1" dirty="0">
                  <a:solidFill>
                    <a:srgbClr val="FEFAFA"/>
                  </a:solidFill>
                  <a:latin typeface="Arimo Bold"/>
                  <a:ea typeface="Arimo Bold"/>
                  <a:cs typeface="Arimo Bold"/>
                  <a:sym typeface="Arimo Bold"/>
                </a:rPr>
                <a:t> Conference</a:t>
              </a:r>
            </a:p>
          </p:txBody>
        </p:sp>
      </p:grpSp>
      <p:pic>
        <p:nvPicPr>
          <p:cNvPr id="2" name="Picture 1">
            <a:extLst>
              <a:ext uri="{FF2B5EF4-FFF2-40B4-BE49-F238E27FC236}">
                <a16:creationId xmlns:a16="http://schemas.microsoft.com/office/drawing/2014/main" id="{52072D66-0BEB-F92E-DA25-1E60E28765D9}"/>
              </a:ext>
            </a:extLst>
          </p:cNvPr>
          <p:cNvPicPr>
            <a:picLocks noChangeAspect="1"/>
          </p:cNvPicPr>
          <p:nvPr/>
        </p:nvPicPr>
        <p:blipFill>
          <a:blip r:embed="rId5"/>
          <a:stretch>
            <a:fillRect/>
          </a:stretch>
        </p:blipFill>
        <p:spPr>
          <a:xfrm>
            <a:off x="2405222" y="3116627"/>
            <a:ext cx="7424578" cy="5849464"/>
          </a:xfrm>
          <a:prstGeom prst="rect">
            <a:avLst/>
          </a:prstGeom>
          <a:ln>
            <a:solidFill>
              <a:schemeClr val="tx2"/>
            </a:solidFill>
          </a:ln>
        </p:spPr>
      </p:pic>
    </p:spTree>
    <p:extLst>
      <p:ext uri="{BB962C8B-B14F-4D97-AF65-F5344CB8AC3E}">
        <p14:creationId xmlns:p14="http://schemas.microsoft.com/office/powerpoint/2010/main" val="3407051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6464</TotalTime>
  <Words>947</Words>
  <Application>Microsoft Office PowerPoint</Application>
  <PresentationFormat>Custom</PresentationFormat>
  <Paragraphs>58</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Arial</vt:lpstr>
      <vt:lpstr>Montaser Arabic Bold</vt:lpstr>
      <vt:lpstr>Arimo Bold</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TracCloud PowerPoint Slides</dc:title>
  <dc:creator>Iliana Visser</dc:creator>
  <cp:lastModifiedBy>Iliana Visser</cp:lastModifiedBy>
  <cp:revision>25</cp:revision>
  <dcterms:created xsi:type="dcterms:W3CDTF">2006-08-16T00:00:00Z</dcterms:created>
  <dcterms:modified xsi:type="dcterms:W3CDTF">2026-03-09T20:12:10Z</dcterms:modified>
  <dc:identifier>DAG79t2QV08</dc:identifier>
</cp:coreProperties>
</file>