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77" r:id="rId2"/>
    <p:sldId id="284" r:id="rId3"/>
    <p:sldId id="268" r:id="rId4"/>
    <p:sldId id="278" r:id="rId5"/>
    <p:sldId id="267" r:id="rId6"/>
    <p:sldId id="279" r:id="rId7"/>
    <p:sldId id="280" r:id="rId8"/>
    <p:sldId id="282" r:id="rId9"/>
    <p:sldId id="283" r:id="rId10"/>
    <p:sldId id="285" r:id="rId11"/>
    <p:sldId id="271" r:id="rId12"/>
    <p:sldId id="286" r:id="rId13"/>
    <p:sldId id="287" r:id="rId14"/>
    <p:sldId id="288" r:id="rId15"/>
    <p:sldId id="274" r:id="rId16"/>
    <p:sldId id="28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610215"/>
    <a:srgbClr val="8D18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4" autoAdjust="0"/>
  </p:normalViewPr>
  <p:slideViewPr>
    <p:cSldViewPr snapToGrid="0">
      <p:cViewPr varScale="1">
        <p:scale>
          <a:sx n="114" d="100"/>
          <a:sy n="114" d="100"/>
        </p:scale>
        <p:origin x="1506" y="102"/>
      </p:cViewPr>
      <p:guideLst>
        <p:guide pos="288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Sheet1!$B$1</c:f>
              <c:strCache>
                <c:ptCount val="1"/>
                <c:pt idx="0">
                  <c:v>Student Visits</c:v>
                </c:pt>
              </c:strCache>
            </c:strRef>
          </c:tx>
          <c:spPr>
            <a:solidFill>
              <a:srgbClr val="FFC000"/>
            </a:solidFill>
            <a:ln>
              <a:noFill/>
            </a:ln>
            <a:effectLst/>
          </c:spPr>
          <c:invertIfNegative val="0"/>
          <c:cat>
            <c:strRef>
              <c:f>Sheet1!$A$2</c:f>
              <c:strCache>
                <c:ptCount val="1"/>
                <c:pt idx="0">
                  <c:v>Possible Payroll Data Sources (Hours)</c:v>
                </c:pt>
              </c:strCache>
            </c:strRef>
          </c:cat>
          <c:val>
            <c:numRef>
              <c:f>Sheet1!$B$2</c:f>
              <c:numCache>
                <c:formatCode>General</c:formatCode>
                <c:ptCount val="1"/>
                <c:pt idx="0">
                  <c:v>6.35</c:v>
                </c:pt>
              </c:numCache>
            </c:numRef>
          </c:val>
          <c:extLst>
            <c:ext xmlns:c16="http://schemas.microsoft.com/office/drawing/2014/chart" uri="{C3380CC4-5D6E-409C-BE32-E72D297353CC}">
              <c16:uniqueId val="{00000000-9171-4F72-A810-E9973E1828A7}"/>
            </c:ext>
          </c:extLst>
        </c:ser>
        <c:ser>
          <c:idx val="1"/>
          <c:order val="1"/>
          <c:tx>
            <c:strRef>
              <c:f>Sheet1!$C$1</c:f>
              <c:strCache>
                <c:ptCount val="1"/>
                <c:pt idx="0">
                  <c:v>Appointments</c:v>
                </c:pt>
              </c:strCache>
            </c:strRef>
          </c:tx>
          <c:spPr>
            <a:solidFill>
              <a:srgbClr val="00B050"/>
            </a:solidFill>
            <a:ln>
              <a:noFill/>
            </a:ln>
            <a:effectLst/>
          </c:spPr>
          <c:invertIfNegative val="0"/>
          <c:cat>
            <c:strRef>
              <c:f>Sheet1!$A$2</c:f>
              <c:strCache>
                <c:ptCount val="1"/>
                <c:pt idx="0">
                  <c:v>Possible Payroll Data Sources (Hours)</c:v>
                </c:pt>
              </c:strCache>
            </c:strRef>
          </c:cat>
          <c:val>
            <c:numRef>
              <c:f>Sheet1!$C$2</c:f>
              <c:numCache>
                <c:formatCode>General</c:formatCode>
                <c:ptCount val="1"/>
                <c:pt idx="0">
                  <c:v>5</c:v>
                </c:pt>
              </c:numCache>
            </c:numRef>
          </c:val>
          <c:extLst>
            <c:ext xmlns:c16="http://schemas.microsoft.com/office/drawing/2014/chart" uri="{C3380CC4-5D6E-409C-BE32-E72D297353CC}">
              <c16:uniqueId val="{00000001-9171-4F72-A810-E9973E1828A7}"/>
            </c:ext>
          </c:extLst>
        </c:ser>
        <c:ser>
          <c:idx val="2"/>
          <c:order val="2"/>
          <c:tx>
            <c:strRef>
              <c:f>Sheet1!$D$1</c:f>
              <c:strCache>
                <c:ptCount val="1"/>
                <c:pt idx="0">
                  <c:v>Availabilities</c:v>
                </c:pt>
              </c:strCache>
            </c:strRef>
          </c:tx>
          <c:spPr>
            <a:solidFill>
              <a:srgbClr val="92D050"/>
            </a:solidFill>
            <a:ln>
              <a:noFill/>
            </a:ln>
            <a:effectLst/>
          </c:spPr>
          <c:invertIfNegative val="0"/>
          <c:cat>
            <c:strRef>
              <c:f>Sheet1!$A$2</c:f>
              <c:strCache>
                <c:ptCount val="1"/>
                <c:pt idx="0">
                  <c:v>Possible Payroll Data Sources (Hours)</c:v>
                </c:pt>
              </c:strCache>
            </c:strRef>
          </c:cat>
          <c:val>
            <c:numRef>
              <c:f>Sheet1!$D$2</c:f>
              <c:numCache>
                <c:formatCode>General</c:formatCode>
                <c:ptCount val="1"/>
                <c:pt idx="0">
                  <c:v>8</c:v>
                </c:pt>
              </c:numCache>
            </c:numRef>
          </c:val>
          <c:extLst>
            <c:ext xmlns:c16="http://schemas.microsoft.com/office/drawing/2014/chart" uri="{C3380CC4-5D6E-409C-BE32-E72D297353CC}">
              <c16:uniqueId val="{00000002-9171-4F72-A810-E9973E1828A7}"/>
            </c:ext>
          </c:extLst>
        </c:ser>
        <c:ser>
          <c:idx val="3"/>
          <c:order val="3"/>
          <c:tx>
            <c:strRef>
              <c:f>Sheet1!$E$1</c:f>
              <c:strCache>
                <c:ptCount val="1"/>
                <c:pt idx="0">
                  <c:v>Separately Tracked Work Hours</c:v>
                </c:pt>
              </c:strCache>
            </c:strRef>
          </c:tx>
          <c:spPr>
            <a:solidFill>
              <a:schemeClr val="tx2">
                <a:lumMod val="65000"/>
                <a:lumOff val="35000"/>
              </a:schemeClr>
            </a:solidFill>
            <a:ln>
              <a:noFill/>
            </a:ln>
            <a:effectLst/>
          </c:spPr>
          <c:invertIfNegative val="0"/>
          <c:cat>
            <c:strRef>
              <c:f>Sheet1!$A$2</c:f>
              <c:strCache>
                <c:ptCount val="1"/>
                <c:pt idx="0">
                  <c:v>Possible Payroll Data Sources (Hours)</c:v>
                </c:pt>
              </c:strCache>
            </c:strRef>
          </c:cat>
          <c:val>
            <c:numRef>
              <c:f>Sheet1!$E$2</c:f>
              <c:numCache>
                <c:formatCode>General</c:formatCode>
                <c:ptCount val="1"/>
                <c:pt idx="0">
                  <c:v>6.75</c:v>
                </c:pt>
              </c:numCache>
            </c:numRef>
          </c:val>
          <c:extLst>
            <c:ext xmlns:c16="http://schemas.microsoft.com/office/drawing/2014/chart" uri="{C3380CC4-5D6E-409C-BE32-E72D297353CC}">
              <c16:uniqueId val="{00000000-BF55-41A6-A471-4C7ECAABF5AE}"/>
            </c:ext>
          </c:extLst>
        </c:ser>
        <c:dLbls>
          <c:showLegendKey val="0"/>
          <c:showVal val="0"/>
          <c:showCatName val="0"/>
          <c:showSerName val="0"/>
          <c:showPercent val="0"/>
          <c:showBubbleSize val="0"/>
        </c:dLbls>
        <c:gapWidth val="100"/>
        <c:overlap val="-24"/>
        <c:axId val="166882104"/>
        <c:axId val="166885632"/>
      </c:barChart>
      <c:catAx>
        <c:axId val="16688210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66885632"/>
        <c:crosses val="autoZero"/>
        <c:auto val="1"/>
        <c:lblAlgn val="ctr"/>
        <c:lblOffset val="100"/>
        <c:noMultiLvlLbl val="0"/>
      </c:catAx>
      <c:valAx>
        <c:axId val="16688563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66882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3/15/2024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3/15/2024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86FCB2E6-13B1-4DDB-82FB-07C0E23B0A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6505" cy="6097670"/>
          </a:xfrm>
          <a:prstGeom prst="rect">
            <a:avLst/>
          </a:prstGeom>
        </p:spPr>
      </p:pic>
      <p:sp>
        <p:nvSpPr>
          <p:cNvPr id="2" name="Title 1"/>
          <p:cNvSpPr>
            <a:spLocks noGrp="1"/>
          </p:cNvSpPr>
          <p:nvPr>
            <p:ph type="ctrTitle"/>
          </p:nvPr>
        </p:nvSpPr>
        <p:spPr>
          <a:xfrm>
            <a:off x="800100" y="2606040"/>
            <a:ext cx="75438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00100" y="5360437"/>
            <a:ext cx="75438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1" name="Rectangle 10">
            <a:extLst>
              <a:ext uri="{FF2B5EF4-FFF2-40B4-BE49-F238E27FC236}">
                <a16:creationId xmlns:a16="http://schemas.microsoft.com/office/drawing/2014/main" id="{D11F0EBC-43C2-4BC4-B20D-8569343E633D}"/>
              </a:ext>
            </a:extLst>
          </p:cNvPr>
          <p:cNvSpPr/>
          <p:nvPr userDrawn="1"/>
        </p:nvSpPr>
        <p:spPr>
          <a:xfrm>
            <a:off x="-2504" y="6403451"/>
            <a:ext cx="9146505"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52623752-102A-438E-ADC6-A2BC88FDD0EF}"/>
              </a:ext>
            </a:extLst>
          </p:cNvPr>
          <p:cNvSpPr txBox="1"/>
          <p:nvPr userDrawn="1"/>
        </p:nvSpPr>
        <p:spPr>
          <a:xfrm>
            <a:off x="2284165" y="6448859"/>
            <a:ext cx="4573166" cy="369332"/>
          </a:xfrm>
          <a:prstGeom prst="rect">
            <a:avLst/>
          </a:prstGeom>
          <a:noFill/>
        </p:spPr>
        <p:txBody>
          <a:bodyPr wrap="square">
            <a:spAutoFit/>
          </a:bodyPr>
          <a:lstStyle/>
          <a:p>
            <a:pPr algn="ctr"/>
            <a:r>
              <a:rPr lang="en-US" sz="1800" dirty="0">
                <a:solidFill>
                  <a:schemeClr val="bg1"/>
                </a:solidFill>
              </a:rPr>
              <a:t>2024 Annual Redrock Conference</a:t>
            </a:r>
          </a:p>
        </p:txBody>
      </p:sp>
      <p:pic>
        <p:nvPicPr>
          <p:cNvPr id="8" name="Picture 7" descr="Text&#10;&#10;Description automatically generated">
            <a:extLst>
              <a:ext uri="{FF2B5EF4-FFF2-40B4-BE49-F238E27FC236}">
                <a16:creationId xmlns:a16="http://schemas.microsoft.com/office/drawing/2014/main" id="{609F2AAA-5D8A-4D3D-8B4D-A045EAC7F8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userDrawn="1"/>
        </p:nvSpPr>
        <p:spPr>
          <a:xfrm>
            <a:off x="5783778" y="0"/>
            <a:ext cx="34289" cy="641946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descr="Background pattern&#10;&#10;Description automatically generated with medium confidence">
            <a:extLst>
              <a:ext uri="{FF2B5EF4-FFF2-40B4-BE49-F238E27FC236}">
                <a16:creationId xmlns:a16="http://schemas.microsoft.com/office/drawing/2014/main" id="{A94C6F9D-FC5A-498A-B901-481556FEC8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55463" y="1769460"/>
            <a:ext cx="6858003" cy="3319075"/>
          </a:xfrm>
          <a:prstGeom prst="rect">
            <a:avLst/>
          </a:prstGeom>
        </p:spPr>
      </p:pic>
      <p:pic>
        <p:nvPicPr>
          <p:cNvPr id="12" name="Picture 11" descr="Background pattern&#10;&#10;Description automatically generated">
            <a:extLst>
              <a:ext uri="{FF2B5EF4-FFF2-40B4-BE49-F238E27FC236}">
                <a16:creationId xmlns:a16="http://schemas.microsoft.com/office/drawing/2014/main" id="{CB876029-D515-4B7E-8C33-E0E9003D93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869" t="30505" r="50013"/>
          <a:stretch/>
        </p:blipFill>
        <p:spPr>
          <a:xfrm>
            <a:off x="0" y="1325880"/>
            <a:ext cx="5143500" cy="4237555"/>
          </a:xfrm>
          <a:prstGeom prst="rect">
            <a:avLst/>
          </a:prstGeom>
        </p:spPr>
      </p:pic>
      <p:sp>
        <p:nvSpPr>
          <p:cNvPr id="2" name="Title 1"/>
          <p:cNvSpPr>
            <a:spLocks noGrp="1"/>
          </p:cNvSpPr>
          <p:nvPr>
            <p:ph type="title"/>
          </p:nvPr>
        </p:nvSpPr>
        <p:spPr>
          <a:xfrm>
            <a:off x="6172200" y="2514600"/>
            <a:ext cx="2606040" cy="1600200"/>
          </a:xfrm>
        </p:spPr>
        <p:txBody>
          <a:bodyPr anchor="b"/>
          <a:lstStyle>
            <a:lvl1pPr>
              <a:defRPr sz="3200">
                <a:solidFill>
                  <a:srgbClr val="610215"/>
                </a:solidFill>
              </a:defRPr>
            </a:lvl1pPr>
          </a:lstStyle>
          <a:p>
            <a:r>
              <a:rPr lang="en-US" dirty="0"/>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1357194"/>
            <a:ext cx="5143500" cy="4206240"/>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rmAutofit/>
          </a:bodyPr>
          <a:lstStyle>
            <a:lvl1pPr marL="0" indent="0" algn="ctr">
              <a:buNone/>
              <a:defRPr sz="24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15" name="Rectangle 14">
            <a:extLst>
              <a:ext uri="{FF2B5EF4-FFF2-40B4-BE49-F238E27FC236}">
                <a16:creationId xmlns:a16="http://schemas.microsoft.com/office/drawing/2014/main" id="{06B0AB30-AE7D-47EB-89F9-4F54E6C4CDBB}"/>
              </a:ext>
            </a:extLst>
          </p:cNvPr>
          <p:cNvSpPr/>
          <p:nvPr userDrawn="1"/>
        </p:nvSpPr>
        <p:spPr>
          <a:xfrm>
            <a:off x="0" y="6399334"/>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6" name="TextBox 15">
            <a:extLst>
              <a:ext uri="{FF2B5EF4-FFF2-40B4-BE49-F238E27FC236}">
                <a16:creationId xmlns:a16="http://schemas.microsoft.com/office/drawing/2014/main" id="{7057EF9E-69B1-466E-BD71-B44ADB916D02}"/>
              </a:ext>
            </a:extLst>
          </p:cNvPr>
          <p:cNvSpPr txBox="1"/>
          <p:nvPr userDrawn="1"/>
        </p:nvSpPr>
        <p:spPr>
          <a:xfrm>
            <a:off x="2285418" y="6444742"/>
            <a:ext cx="4573166" cy="369332"/>
          </a:xfrm>
          <a:prstGeom prst="rect">
            <a:avLst/>
          </a:prstGeom>
          <a:noFill/>
        </p:spPr>
        <p:txBody>
          <a:bodyPr wrap="square">
            <a:spAutoFit/>
          </a:bodyPr>
          <a:lstStyle/>
          <a:p>
            <a:pPr algn="ctr"/>
            <a:r>
              <a:rPr lang="en-US" sz="1800" dirty="0">
                <a:solidFill>
                  <a:schemeClr val="bg1"/>
                </a:solidFill>
              </a:rPr>
              <a:t>2024 Annual Redrock Conference</a:t>
            </a:r>
          </a:p>
        </p:txBody>
      </p:sp>
      <p:sp>
        <p:nvSpPr>
          <p:cNvPr id="5" name="Date Placeholder 4"/>
          <p:cNvSpPr>
            <a:spLocks noGrp="1"/>
          </p:cNvSpPr>
          <p:nvPr>
            <p:ph type="dt" sz="half" idx="10"/>
          </p:nvPr>
        </p:nvSpPr>
        <p:spPr/>
        <p:txBody>
          <a:bodyPr/>
          <a:lstStyle/>
          <a:p>
            <a:fld id="{601E0B12-F9DE-47EF-A076-CF602073F1B2}" type="datetime1">
              <a:rPr lang="en-US" smtClean="0"/>
              <a:pPr/>
              <a:t>3/15/2024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14" name="Picture 13" descr="Text&#10;&#10;Description automatically generated">
            <a:extLst>
              <a:ext uri="{FF2B5EF4-FFF2-40B4-BE49-F238E27FC236}">
                <a16:creationId xmlns:a16="http://schemas.microsoft.com/office/drawing/2014/main" id="{51D57EED-57A5-4DBC-89D0-A420DCAFD53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2EE9-AF66-483C-961F-59B9F002993E}" type="datetime1">
              <a:rPr lang="en-US" smtClean="0"/>
              <a:pPr/>
              <a:t>3/15/2024</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631769"/>
            <a:ext cx="1028700" cy="53118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1550" y="631769"/>
            <a:ext cx="5897880" cy="53118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BEAFD5-7FA3-40FB-875B-457FB46B25A4}" type="datetime1">
              <a:rPr lang="en-US" smtClean="0"/>
              <a:pPr/>
              <a:t>3/15/2024</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56CF-A2C3-4B88-A8BC-452BADF6FF50}"/>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1BB98244-2B77-4D09-9C3D-1A0EEDF6D59D}"/>
              </a:ext>
            </a:extLst>
          </p:cNvPr>
          <p:cNvSpPr>
            <a:spLocks noGrp="1"/>
          </p:cNvSpPr>
          <p:nvPr>
            <p:ph type="dt" sz="half" idx="11"/>
          </p:nvPr>
        </p:nvSpPr>
        <p:spPr/>
        <p:txBody>
          <a:bodyPr/>
          <a:lstStyle/>
          <a:p>
            <a:fld id="{C8B93266-8FB4-430B-8AE3-3A53F50E1A0B}" type="datetime1">
              <a:rPr lang="en-US" smtClean="0"/>
              <a:pPr/>
              <a:t>3/15/2024</a:t>
            </a:fld>
            <a:endParaRPr lang="en-US" dirty="0"/>
          </a:p>
        </p:txBody>
      </p:sp>
      <p:sp>
        <p:nvSpPr>
          <p:cNvPr id="5" name="Slide Number Placeholder 4">
            <a:extLst>
              <a:ext uri="{FF2B5EF4-FFF2-40B4-BE49-F238E27FC236}">
                <a16:creationId xmlns:a16="http://schemas.microsoft.com/office/drawing/2014/main" id="{C4DB71F9-FFFE-4BC0-A214-72A3A26EFF91}"/>
              </a:ext>
            </a:extLst>
          </p:cNvPr>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73234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F0BC49B-3998-44C0-9D88-5D5C069F72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 y="760330"/>
            <a:ext cx="9144001" cy="6097670"/>
          </a:xfrm>
          <a:prstGeom prst="rect">
            <a:avLst/>
          </a:prstGeom>
        </p:spPr>
      </p:pic>
      <p:sp>
        <p:nvSpPr>
          <p:cNvPr id="12" name="Rectangle 11">
            <a:extLst>
              <a:ext uri="{FF2B5EF4-FFF2-40B4-BE49-F238E27FC236}">
                <a16:creationId xmlns:a16="http://schemas.microsoft.com/office/drawing/2014/main" id="{C29CC3FA-0A27-4400-B034-DD39E2B4795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9AD63E2-E931-4653-BB33-A910E07D11B2}" type="datetime1">
              <a:rPr lang="en-US" smtClean="0"/>
              <a:pPr/>
              <a:t>3/15/2024</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67B2AEC1-F517-4748-99D4-1C188608040B}"/>
              </a:ext>
            </a:extLst>
          </p:cNvPr>
          <p:cNvSpPr txBox="1"/>
          <p:nvPr userDrawn="1"/>
        </p:nvSpPr>
        <p:spPr>
          <a:xfrm>
            <a:off x="2285418" y="6443260"/>
            <a:ext cx="4573166" cy="369332"/>
          </a:xfrm>
          <a:prstGeom prst="rect">
            <a:avLst/>
          </a:prstGeom>
          <a:noFill/>
        </p:spPr>
        <p:txBody>
          <a:bodyPr wrap="square">
            <a:spAutoFit/>
          </a:bodyPr>
          <a:lstStyle/>
          <a:p>
            <a:pPr algn="ctr"/>
            <a:r>
              <a:rPr lang="en-US" sz="1800" dirty="0">
                <a:solidFill>
                  <a:schemeClr val="bg1"/>
                </a:solidFill>
              </a:rPr>
              <a:t>2024 Annual Redrock Conference</a:t>
            </a: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594133B-E342-44C7-B5D7-EB0C787004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909" y="758899"/>
            <a:ext cx="9144001" cy="6097670"/>
          </a:xfrm>
          <a:prstGeom prst="rect">
            <a:avLst/>
          </a:prstGeom>
        </p:spPr>
      </p:pic>
      <p:sp>
        <p:nvSpPr>
          <p:cNvPr id="2" name="Title 1"/>
          <p:cNvSpPr>
            <a:spLocks noGrp="1"/>
          </p:cNvSpPr>
          <p:nvPr>
            <p:ph type="title"/>
          </p:nvPr>
        </p:nvSpPr>
        <p:spPr>
          <a:xfrm>
            <a:off x="800100" y="1565829"/>
            <a:ext cx="4457700" cy="4114800"/>
          </a:xfrm>
        </p:spPr>
        <p:txBody>
          <a:bodyPr anchor="b">
            <a:normAutofit/>
          </a:bodyPr>
          <a:lstStyle>
            <a:lvl1pPr>
              <a:lnSpc>
                <a:spcPct val="80000"/>
              </a:lnSpc>
              <a:defRPr sz="5400">
                <a:solidFill>
                  <a:srgbClr val="8D182B"/>
                </a:solidFill>
                <a:effectLst>
                  <a:outerShdw blurRad="38100" dist="25400" dir="18900000" algn="bl" rotWithShape="0">
                    <a:schemeClr val="bg1">
                      <a:alpha val="80000"/>
                    </a:schemeClr>
                  </a:outerShdw>
                </a:effectLst>
              </a:defRPr>
            </a:lvl1pPr>
          </a:lstStyle>
          <a:p>
            <a:r>
              <a:rPr lang="en-US" dirty="0"/>
              <a:t>Click to edit Master title style</a:t>
            </a:r>
          </a:p>
        </p:txBody>
      </p:sp>
      <p:sp>
        <p:nvSpPr>
          <p:cNvPr id="3" name="Text Placeholder 2"/>
          <p:cNvSpPr>
            <a:spLocks noGrp="1"/>
          </p:cNvSpPr>
          <p:nvPr>
            <p:ph type="body" idx="1"/>
          </p:nvPr>
        </p:nvSpPr>
        <p:spPr>
          <a:xfrm>
            <a:off x="800101" y="5682346"/>
            <a:ext cx="4457700" cy="410547"/>
          </a:xfrm>
        </p:spPr>
        <p:txBody>
          <a:bodyPr>
            <a:normAutofit/>
          </a:bodyPr>
          <a:lstStyle>
            <a:lvl1pPr marL="0" indent="0">
              <a:spcBef>
                <a:spcPts val="0"/>
              </a:spcBef>
              <a:buNone/>
              <a:defRPr sz="2200" b="1" cap="all" baseline="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a:t>Click to edit Master text styles</a:t>
            </a:r>
          </a:p>
        </p:txBody>
      </p:sp>
      <p:sp>
        <p:nvSpPr>
          <p:cNvPr id="9" name="Rectangle 8"/>
          <p:cNvSpPr/>
          <p:nvPr userDrawn="1"/>
        </p:nvSpPr>
        <p:spPr>
          <a:xfrm>
            <a:off x="5780313" y="0"/>
            <a:ext cx="39240"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Background pattern&#10;&#10;Description automatically generated with medium confidence">
            <a:extLst>
              <a:ext uri="{FF2B5EF4-FFF2-40B4-BE49-F238E27FC236}">
                <a16:creationId xmlns:a16="http://schemas.microsoft.com/office/drawing/2014/main" id="{A590BD77-AD8E-4C7B-8932-DBABE03205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833" r="-21"/>
          <a:stretch/>
        </p:blipFill>
        <p:spPr>
          <a:xfrm rot="16200000">
            <a:off x="4053734" y="1767731"/>
            <a:ext cx="6857999" cy="3322538"/>
          </a:xfrm>
          <a:prstGeom prst="rect">
            <a:avLst/>
          </a:prstGeom>
        </p:spPr>
      </p:pic>
      <p:sp>
        <p:nvSpPr>
          <p:cNvPr id="13" name="Rectangle 12">
            <a:extLst>
              <a:ext uri="{FF2B5EF4-FFF2-40B4-BE49-F238E27FC236}">
                <a16:creationId xmlns:a16="http://schemas.microsoft.com/office/drawing/2014/main" id="{664CAA88-498D-45D8-9BC7-9979FD1415A0}"/>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a:t>2024 Annual Redrock Conference</a:t>
            </a:r>
          </a:p>
        </p:txBody>
      </p:sp>
      <p:pic>
        <p:nvPicPr>
          <p:cNvPr id="11" name="Picture 10" descr="Text&#10;&#10;Description automatically generated">
            <a:extLst>
              <a:ext uri="{FF2B5EF4-FFF2-40B4-BE49-F238E27FC236}">
                <a16:creationId xmlns:a16="http://schemas.microsoft.com/office/drawing/2014/main" id="{FCFB8938-2241-4569-8291-631FFA9E87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971550" y="6419462"/>
            <a:ext cx="3886200" cy="438538"/>
          </a:xfrm>
          <a:prstGeom prst="rect">
            <a:avLst/>
          </a:prstGeom>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3/15/2024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0" name="Rectangle 9">
            <a:extLst>
              <a:ext uri="{FF2B5EF4-FFF2-40B4-BE49-F238E27FC236}">
                <a16:creationId xmlns:a16="http://schemas.microsoft.com/office/drawing/2014/main" id="{11220FC6-88A2-4EEE-991B-2F110AF12BF6}"/>
              </a:ext>
            </a:extLst>
          </p:cNvPr>
          <p:cNvSpPr/>
          <p:nvPr userDrawn="1"/>
        </p:nvSpPr>
        <p:spPr>
          <a:xfrm>
            <a:off x="2504" y="6405709"/>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EA1F43-559A-4B47-A959-EFB6142CA3A9}" type="datetime1">
              <a:rPr lang="en-US" smtClean="0"/>
              <a:pPr/>
              <a:t>3/15/2024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2" name="TextBox 11">
            <a:extLst>
              <a:ext uri="{FF2B5EF4-FFF2-40B4-BE49-F238E27FC236}">
                <a16:creationId xmlns:a16="http://schemas.microsoft.com/office/drawing/2014/main" id="{79E0E989-A902-4F7D-BA2A-FA111A97C9B3}"/>
              </a:ext>
            </a:extLst>
          </p:cNvPr>
          <p:cNvSpPr txBox="1"/>
          <p:nvPr userDrawn="1"/>
        </p:nvSpPr>
        <p:spPr>
          <a:xfrm>
            <a:off x="2342566" y="6451117"/>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Tree>
    <p:extLst>
      <p:ext uri="{BB962C8B-B14F-4D97-AF65-F5344CB8AC3E}">
        <p14:creationId xmlns:p14="http://schemas.microsoft.com/office/powerpoint/2010/main" val="258140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1E24CFC4-405A-467D-9E08-5C4DFC7F3C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2" name="Rectangle 11">
            <a:extLst>
              <a:ext uri="{FF2B5EF4-FFF2-40B4-BE49-F238E27FC236}">
                <a16:creationId xmlns:a16="http://schemas.microsoft.com/office/drawing/2014/main" id="{6EC7611E-B2FF-465A-8615-50CBE22E862F}"/>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71550"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971550"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5721"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6864"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261AED-24AE-4AC7-940D-F7106D2788A3}" type="datetime1">
              <a:rPr lang="en-US" smtClean="0"/>
              <a:pPr/>
              <a:t>3/15/2024</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F197B8FA-C7AA-421D-AF26-F166BBAB36A8}"/>
              </a:ext>
            </a:extLst>
          </p:cNvPr>
          <p:cNvSpPr txBox="1"/>
          <p:nvPr userDrawn="1"/>
        </p:nvSpPr>
        <p:spPr>
          <a:xfrm>
            <a:off x="2339139" y="6443260"/>
            <a:ext cx="4573166" cy="369332"/>
          </a:xfrm>
          <a:prstGeom prst="rect">
            <a:avLst/>
          </a:prstGeom>
          <a:noFill/>
        </p:spPr>
        <p:txBody>
          <a:bodyPr wrap="square">
            <a:spAutoFit/>
          </a:bodyPr>
          <a:lstStyle/>
          <a:p>
            <a:pPr algn="ctr"/>
            <a:r>
              <a:rPr lang="en-US" sz="1800" dirty="0">
                <a:solidFill>
                  <a:schemeClr val="bg1"/>
                </a:solidFill>
              </a:rPr>
              <a:t>2024 Annual Redrock Conference</a:t>
            </a: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FD541279-8A3B-417F-B843-F755CAAF39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8" name="Rectangle 7">
            <a:extLst>
              <a:ext uri="{FF2B5EF4-FFF2-40B4-BE49-F238E27FC236}">
                <a16:creationId xmlns:a16="http://schemas.microsoft.com/office/drawing/2014/main" id="{AEBB8236-4E86-4536-B303-53C7F60B64D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425771-5E10-4A19-AB0E-909293152332}" type="datetime1">
              <a:rPr lang="en-US" smtClean="0"/>
              <a:pPr/>
              <a:t>3/15/2024</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
        <p:nvSpPr>
          <p:cNvPr id="10" name="TextBox 9">
            <a:extLst>
              <a:ext uri="{FF2B5EF4-FFF2-40B4-BE49-F238E27FC236}">
                <a16:creationId xmlns:a16="http://schemas.microsoft.com/office/drawing/2014/main" id="{746F40C0-994F-49A0-A51F-15027EC1DE1E}"/>
              </a:ext>
            </a:extLst>
          </p:cNvPr>
          <p:cNvSpPr txBox="1"/>
          <p:nvPr userDrawn="1"/>
        </p:nvSpPr>
        <p:spPr>
          <a:xfrm>
            <a:off x="2282913" y="6443260"/>
            <a:ext cx="4573166" cy="369332"/>
          </a:xfrm>
          <a:prstGeom prst="rect">
            <a:avLst/>
          </a:prstGeom>
          <a:noFill/>
        </p:spPr>
        <p:txBody>
          <a:bodyPr wrap="square">
            <a:spAutoFit/>
          </a:bodyPr>
          <a:lstStyle/>
          <a:p>
            <a:pPr algn="ctr"/>
            <a:r>
              <a:rPr lang="en-US" sz="1800" dirty="0">
                <a:solidFill>
                  <a:schemeClr val="bg1"/>
                </a:solidFill>
              </a:rPr>
              <a:t>2024 Annual Redrock Conference</a:t>
            </a: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EEEEEE"/>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A8BDA1-2913-451D-A921-1354C1504763}"/>
              </a:ext>
            </a:extLst>
          </p:cNvPr>
          <p:cNvSpPr/>
          <p:nvPr userDrawn="1"/>
        </p:nvSpPr>
        <p:spPr>
          <a:xfrm>
            <a:off x="0" y="6428290"/>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03606FD5-B03F-45D5-A178-114C548C0032}" type="datetime1">
              <a:rPr lang="en-US" smtClean="0"/>
              <a:pPr/>
              <a:t>3/15/2024</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
        <p:nvSpPr>
          <p:cNvPr id="9" name="TextBox 8">
            <a:extLst>
              <a:ext uri="{FF2B5EF4-FFF2-40B4-BE49-F238E27FC236}">
                <a16:creationId xmlns:a16="http://schemas.microsoft.com/office/drawing/2014/main" id="{E1AA0B3F-7E55-46D7-98A7-9074B9F11702}"/>
              </a:ext>
            </a:extLst>
          </p:cNvPr>
          <p:cNvSpPr txBox="1"/>
          <p:nvPr userDrawn="1"/>
        </p:nvSpPr>
        <p:spPr>
          <a:xfrm>
            <a:off x="2285418" y="6473698"/>
            <a:ext cx="4573166" cy="369332"/>
          </a:xfrm>
          <a:prstGeom prst="rect">
            <a:avLst/>
          </a:prstGeom>
          <a:noFill/>
        </p:spPr>
        <p:txBody>
          <a:bodyPr wrap="square">
            <a:spAutoFit/>
          </a:bodyPr>
          <a:lstStyle/>
          <a:p>
            <a:pPr algn="ctr"/>
            <a:r>
              <a:rPr lang="en-US" sz="1800" dirty="0">
                <a:solidFill>
                  <a:schemeClr val="bg1"/>
                </a:solidFill>
              </a:rPr>
              <a:t>2024 Annual Redrock Conference</a:t>
            </a:r>
          </a:p>
        </p:txBody>
      </p:sp>
      <p:pic>
        <p:nvPicPr>
          <p:cNvPr id="8" name="Picture 7" descr="Text&#10;&#10;Description automatically generated">
            <a:extLst>
              <a:ext uri="{FF2B5EF4-FFF2-40B4-BE49-F238E27FC236}">
                <a16:creationId xmlns:a16="http://schemas.microsoft.com/office/drawing/2014/main" id="{50F0E072-D666-4E14-808F-835AC581E6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descr="Background pattern&#10;&#10;Description automatically generated with medium confidence">
            <a:extLst>
              <a:ext uri="{FF2B5EF4-FFF2-40B4-BE49-F238E27FC236}">
                <a16:creationId xmlns:a16="http://schemas.microsoft.com/office/drawing/2014/main" id="{BBF16F1B-6D74-4B8E-A030-6A5F72631C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97448" y="1727472"/>
            <a:ext cx="6774030" cy="3319074"/>
          </a:xfrm>
          <a:prstGeom prst="rect">
            <a:avLst/>
          </a:prstGeom>
        </p:spPr>
      </p:pic>
      <p:sp>
        <p:nvSpPr>
          <p:cNvPr id="15" name="Rectangle 14">
            <a:extLst>
              <a:ext uri="{FF2B5EF4-FFF2-40B4-BE49-F238E27FC236}">
                <a16:creationId xmlns:a16="http://schemas.microsoft.com/office/drawing/2014/main" id="{9ABE2AC4-3A1F-4C1F-B13B-47350FC056EB}"/>
              </a:ext>
            </a:extLst>
          </p:cNvPr>
          <p:cNvSpPr/>
          <p:nvPr userDrawn="1"/>
        </p:nvSpPr>
        <p:spPr>
          <a:xfrm>
            <a:off x="1" y="6397852"/>
            <a:ext cx="9158114"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0" name="Rectangle 9"/>
          <p:cNvSpPr/>
          <p:nvPr userDrawn="1"/>
        </p:nvSpPr>
        <p:spPr>
          <a:xfrm>
            <a:off x="5783777" y="0"/>
            <a:ext cx="41148"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172201" y="2514600"/>
            <a:ext cx="2606040" cy="1600200"/>
          </a:xfrm>
        </p:spPr>
        <p:txBody>
          <a:bodyPr anchor="b"/>
          <a:lstStyle>
            <a:lvl1pPr>
              <a:defRPr sz="3200">
                <a:solidFill>
                  <a:srgbClr val="8D182B"/>
                </a:solidFill>
              </a:defRPr>
            </a:lvl1pPr>
          </a:lstStyle>
          <a:p>
            <a:r>
              <a:rPr lang="en-US" dirty="0"/>
              <a:t>Click to edit Master title style</a:t>
            </a:r>
          </a:p>
        </p:txBody>
      </p:sp>
      <p:sp>
        <p:nvSpPr>
          <p:cNvPr id="3" name="Content Placeholder 2"/>
          <p:cNvSpPr>
            <a:spLocks noGrp="1"/>
          </p:cNvSpPr>
          <p:nvPr>
            <p:ph idx="1"/>
          </p:nvPr>
        </p:nvSpPr>
        <p:spPr>
          <a:xfrm>
            <a:off x="592727" y="685800"/>
            <a:ext cx="459486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8B012C0-B102-441D-AA86-2C80DFA84E68}" type="datetime1">
              <a:rPr lang="en-US" smtClean="0"/>
              <a:pPr/>
              <a:t>3/15/2024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7" name="TextBox 16">
            <a:extLst>
              <a:ext uri="{FF2B5EF4-FFF2-40B4-BE49-F238E27FC236}">
                <a16:creationId xmlns:a16="http://schemas.microsoft.com/office/drawing/2014/main" id="{C841F374-095E-4234-9DE9-5A1F5AEB81DB}"/>
              </a:ext>
            </a:extLst>
          </p:cNvPr>
          <p:cNvSpPr txBox="1"/>
          <p:nvPr userDrawn="1"/>
        </p:nvSpPr>
        <p:spPr>
          <a:xfrm>
            <a:off x="2281919" y="6438838"/>
            <a:ext cx="4580163" cy="369332"/>
          </a:xfrm>
          <a:prstGeom prst="rect">
            <a:avLst/>
          </a:prstGeom>
          <a:noFill/>
        </p:spPr>
        <p:txBody>
          <a:bodyPr wrap="square">
            <a:spAutoFit/>
          </a:bodyPr>
          <a:lstStyle/>
          <a:p>
            <a:pPr algn="ctr"/>
            <a:r>
              <a:rPr lang="en-US" sz="1800" dirty="0">
                <a:solidFill>
                  <a:schemeClr val="bg1"/>
                </a:solidFill>
              </a:rPr>
              <a:t>2024 Annual Redrock Conference</a:t>
            </a:r>
          </a:p>
        </p:txBody>
      </p:sp>
      <p:pic>
        <p:nvPicPr>
          <p:cNvPr id="14" name="Picture 13" descr="Text&#10;&#10;Description automatically generated">
            <a:extLst>
              <a:ext uri="{FF2B5EF4-FFF2-40B4-BE49-F238E27FC236}">
                <a16:creationId xmlns:a16="http://schemas.microsoft.com/office/drawing/2014/main" id="{F7E7DC5E-A4FC-4413-BF35-9C5DFEC8F2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858A82F-6FAE-4624-8CBA-79CF916EF045}"/>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r="50013"/>
          <a:stretch/>
        </p:blipFill>
        <p:spPr>
          <a:xfrm>
            <a:off x="2505" y="760330"/>
            <a:ext cx="9144001" cy="6097670"/>
          </a:xfrm>
          <a:prstGeom prst="rect">
            <a:avLst/>
          </a:prstGeom>
        </p:spPr>
      </p:pic>
      <p:sp>
        <p:nvSpPr>
          <p:cNvPr id="11" name="Rectangle 10">
            <a:extLst>
              <a:ext uri="{FF2B5EF4-FFF2-40B4-BE49-F238E27FC236}">
                <a16:creationId xmlns:a16="http://schemas.microsoft.com/office/drawing/2014/main" id="{62AFFE69-30DE-4A76-A6C9-08432CE91D30}"/>
              </a:ext>
            </a:extLst>
          </p:cNvPr>
          <p:cNvSpPr/>
          <p:nvPr userDrawn="1"/>
        </p:nvSpPr>
        <p:spPr>
          <a:xfrm>
            <a:off x="2504" y="6408657"/>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dirty="0"/>
              <a:t>2024 Annual Redrock Conference</a:t>
            </a:r>
          </a:p>
        </p:txBody>
      </p:sp>
      <p:sp>
        <p:nvSpPr>
          <p:cNvPr id="2" name="Title Placeholder 1"/>
          <p:cNvSpPr>
            <a:spLocks noGrp="1"/>
          </p:cNvSpPr>
          <p:nvPr>
            <p:ph type="title"/>
          </p:nvPr>
        </p:nvSpPr>
        <p:spPr>
          <a:xfrm>
            <a:off x="971550" y="546100"/>
            <a:ext cx="7200900" cy="9779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71550" y="1828800"/>
            <a:ext cx="72009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7129" y="6419462"/>
            <a:ext cx="1013537" cy="238902"/>
          </a:xfrm>
          <a:prstGeom prst="rect">
            <a:avLst/>
          </a:prstGeom>
        </p:spPr>
        <p:txBody>
          <a:bodyPr vert="horz" lIns="91440" tIns="45720" rIns="91440" bIns="45720" rtlCol="0" anchor="ctr"/>
          <a:lstStyle>
            <a:lvl1pPr algn="r">
              <a:defRPr sz="1100">
                <a:solidFill>
                  <a:schemeClr val="bg1"/>
                </a:solidFill>
              </a:defRPr>
            </a:lvl1pPr>
          </a:lstStyle>
          <a:p>
            <a:fld id="{C8B93266-8FB4-430B-8AE3-3A53F50E1A0B}" type="datetime1">
              <a:rPr lang="en-US" smtClean="0"/>
              <a:pPr/>
              <a:t>3/15/2024</a:t>
            </a:fld>
            <a:endParaRPr lang="en-US" dirty="0"/>
          </a:p>
        </p:txBody>
      </p:sp>
      <p:sp>
        <p:nvSpPr>
          <p:cNvPr id="6" name="Slide Number Placeholder 5"/>
          <p:cNvSpPr>
            <a:spLocks noGrp="1"/>
          </p:cNvSpPr>
          <p:nvPr>
            <p:ph type="sldNum" sz="quarter" idx="4"/>
          </p:nvPr>
        </p:nvSpPr>
        <p:spPr>
          <a:xfrm>
            <a:off x="7648770" y="6419462"/>
            <a:ext cx="523681" cy="238902"/>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dirty="0"/>
          </a:p>
        </p:txBody>
      </p:sp>
      <p:pic>
        <p:nvPicPr>
          <p:cNvPr id="10" name="Picture 9" descr="Text&#10;&#10;Description automatically generated">
            <a:extLst>
              <a:ext uri="{FF2B5EF4-FFF2-40B4-BE49-F238E27FC236}">
                <a16:creationId xmlns:a16="http://schemas.microsoft.com/office/drawing/2014/main" id="{C3E64982-22F2-46B9-8578-EBA7D1F32FC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latinLnBrk="0" hangingPunct="1">
        <a:lnSpc>
          <a:spcPct val="90000"/>
        </a:lnSpc>
        <a:spcBef>
          <a:spcPct val="0"/>
        </a:spcBef>
        <a:buNone/>
        <a:defRPr sz="3200" b="1" kern="1200" cap="all" baseline="0">
          <a:solidFill>
            <a:srgbClr val="8D182B"/>
          </a:solidFill>
          <a:effectLst>
            <a:outerShdw blurRad="38100" dist="25400" dir="18900000" algn="bl" rotWithShape="0">
              <a:schemeClr val="bg1">
                <a:alpha val="80000"/>
              </a:schemeClr>
            </a:outerShdw>
          </a:effectLst>
          <a:latin typeface="+mj-lt"/>
          <a:ea typeface="+mj-ea"/>
          <a:cs typeface="+mj-cs"/>
        </a:defRPr>
      </a:lvl1pPr>
    </p:titleStyle>
    <p:body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mailto:laura@go-redrock.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906010"/>
            <a:ext cx="7543800" cy="1339101"/>
          </a:xfrm>
        </p:spPr>
        <p:txBody>
          <a:bodyPr>
            <a:normAutofit/>
          </a:bodyPr>
          <a:lstStyle/>
          <a:p>
            <a:r>
              <a:rPr lang="en-US" sz="4800" dirty="0"/>
              <a:t>Tracking Work hours and payroll data</a:t>
            </a:r>
          </a:p>
        </p:txBody>
      </p:sp>
      <p:sp>
        <p:nvSpPr>
          <p:cNvPr id="3" name="Subtitle 2"/>
          <p:cNvSpPr>
            <a:spLocks noGrp="1"/>
          </p:cNvSpPr>
          <p:nvPr>
            <p:ph type="subTitle" idx="1"/>
          </p:nvPr>
        </p:nvSpPr>
        <p:spPr>
          <a:xfrm>
            <a:off x="800100" y="2354167"/>
            <a:ext cx="7543800" cy="2951192"/>
          </a:xfrm>
        </p:spPr>
        <p:txBody>
          <a:bodyPr/>
          <a:lstStyle/>
          <a:p>
            <a:r>
              <a:rPr lang="en-US" dirty="0">
                <a:solidFill>
                  <a:schemeClr val="accent1">
                    <a:lumMod val="75000"/>
                  </a:schemeClr>
                </a:solidFill>
              </a:rPr>
              <a:t>Tracking consultant hours using visits or schedules, calculating pay rate, and </a:t>
            </a:r>
            <a:r>
              <a:rPr lang="en-US" dirty="0"/>
              <a:t>running reports on that data.</a:t>
            </a:r>
          </a:p>
          <a:p>
            <a:endParaRPr lang="en-US" dirty="0"/>
          </a:p>
          <a:p>
            <a:endParaRPr lang="en-US" dirty="0"/>
          </a:p>
          <a:p>
            <a:endParaRPr lang="en-US" dirty="0">
              <a:solidFill>
                <a:schemeClr val="accent1">
                  <a:lumMod val="75000"/>
                </a:schemeClr>
              </a:solidFill>
            </a:endParaRPr>
          </a:p>
          <a:p>
            <a:endParaRPr lang="en-US" dirty="0"/>
          </a:p>
        </p:txBody>
      </p:sp>
      <p:pic>
        <p:nvPicPr>
          <p:cNvPr id="5" name="Picture 4">
            <a:extLst>
              <a:ext uri="{FF2B5EF4-FFF2-40B4-BE49-F238E27FC236}">
                <a16:creationId xmlns:a16="http://schemas.microsoft.com/office/drawing/2014/main" id="{EBCE87B6-D043-5A19-F976-0DDA6B4D0768}"/>
              </a:ext>
            </a:extLst>
          </p:cNvPr>
          <p:cNvPicPr>
            <a:picLocks noChangeAspect="1"/>
          </p:cNvPicPr>
          <p:nvPr/>
        </p:nvPicPr>
        <p:blipFill>
          <a:blip r:embed="rId2"/>
          <a:stretch>
            <a:fillRect/>
          </a:stretch>
        </p:blipFill>
        <p:spPr>
          <a:xfrm>
            <a:off x="1311908" y="3493030"/>
            <a:ext cx="6520184" cy="2174680"/>
          </a:xfrm>
          <a:prstGeom prst="rect">
            <a:avLst/>
          </a:prstGeom>
        </p:spPr>
      </p:pic>
      <p:sp>
        <p:nvSpPr>
          <p:cNvPr id="4" name="Title 1">
            <a:extLst>
              <a:ext uri="{FF2B5EF4-FFF2-40B4-BE49-F238E27FC236}">
                <a16:creationId xmlns:a16="http://schemas.microsoft.com/office/drawing/2014/main" id="{7239C1CE-D199-E573-78CE-9183B910817F}"/>
              </a:ext>
            </a:extLst>
          </p:cNvPr>
          <p:cNvSpPr txBox="1">
            <a:spLocks/>
          </p:cNvSpPr>
          <p:nvPr/>
        </p:nvSpPr>
        <p:spPr>
          <a:xfrm>
            <a:off x="3921493" y="5846996"/>
            <a:ext cx="1301014" cy="449898"/>
          </a:xfrm>
          <a:prstGeom prst="rect">
            <a:avLst/>
          </a:prstGeom>
        </p:spPr>
        <p:txBody>
          <a:bodyPr vert="horz" lIns="91440" tIns="45720" rIns="91440" bIns="45720" rtlCol="0" anchor="b">
            <a:noAutofit/>
          </a:bodyPr>
          <a:lstStyle>
            <a:lvl1pPr algn="l" defTabSz="914377"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pPr algn="ctr"/>
            <a:r>
              <a:rPr lang="en-US" sz="1200" dirty="0"/>
              <a:t>Aidan murray</a:t>
            </a: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596237"/>
          </a:xfrm>
        </p:spPr>
        <p:txBody>
          <a:bodyPr>
            <a:normAutofit/>
          </a:bodyPr>
          <a:lstStyle/>
          <a:p>
            <a:r>
              <a:rPr lang="en-US" dirty="0"/>
              <a:t>Consultant work time tracking</a:t>
            </a:r>
          </a:p>
        </p:txBody>
      </p:sp>
      <p:sp>
        <p:nvSpPr>
          <p:cNvPr id="3" name="Content Placeholder 2"/>
          <p:cNvSpPr>
            <a:spLocks noGrp="1"/>
          </p:cNvSpPr>
          <p:nvPr>
            <p:ph idx="1"/>
          </p:nvPr>
        </p:nvSpPr>
        <p:spPr>
          <a:xfrm>
            <a:off x="971550" y="1614115"/>
            <a:ext cx="7200900" cy="4329485"/>
          </a:xfrm>
        </p:spPr>
        <p:txBody>
          <a:bodyPr/>
          <a:lstStyle/>
          <a:p>
            <a:pPr marL="45719" indent="0">
              <a:buNone/>
            </a:pPr>
            <a:r>
              <a:rPr lang="en-US" dirty="0"/>
              <a:t>There are two ways that a consultant can login for work if the </a:t>
            </a:r>
            <a:r>
              <a:rPr lang="en-US" b="1" dirty="0"/>
              <a:t>Consultant Work Time </a:t>
            </a:r>
            <a:r>
              <a:rPr lang="en-US" dirty="0"/>
              <a:t>Pay Basis is used.</a:t>
            </a:r>
          </a:p>
          <a:p>
            <a:r>
              <a:rPr lang="en-US" dirty="0"/>
              <a:t>From Dashboard</a:t>
            </a:r>
            <a:br>
              <a:rPr lang="en-US" dirty="0"/>
            </a:br>
            <a:br>
              <a:rPr lang="en-US" dirty="0"/>
            </a:br>
            <a:br>
              <a:rPr lang="en-US" dirty="0"/>
            </a:br>
            <a:br>
              <a:rPr lang="en-US" dirty="0"/>
            </a:br>
            <a:br>
              <a:rPr lang="en-US" dirty="0"/>
            </a:br>
            <a:endParaRPr lang="en-US" dirty="0"/>
          </a:p>
          <a:p>
            <a:r>
              <a:rPr lang="en-US" dirty="0"/>
              <a:t>From Kiosk/Log Listing</a:t>
            </a:r>
          </a:p>
          <a:p>
            <a:endParaRPr lang="en-US" dirty="0"/>
          </a:p>
        </p:txBody>
      </p:sp>
      <p:pic>
        <p:nvPicPr>
          <p:cNvPr id="5" name="Picture 4">
            <a:extLst>
              <a:ext uri="{FF2B5EF4-FFF2-40B4-BE49-F238E27FC236}">
                <a16:creationId xmlns:a16="http://schemas.microsoft.com/office/drawing/2014/main" id="{C663D4C7-7DCF-09DD-47B0-0BC9DBA69E0C}"/>
              </a:ext>
            </a:extLst>
          </p:cNvPr>
          <p:cNvPicPr>
            <a:picLocks noChangeAspect="1"/>
          </p:cNvPicPr>
          <p:nvPr/>
        </p:nvPicPr>
        <p:blipFill>
          <a:blip r:embed="rId2"/>
          <a:stretch>
            <a:fillRect/>
          </a:stretch>
        </p:blipFill>
        <p:spPr>
          <a:xfrm>
            <a:off x="1292087" y="4705839"/>
            <a:ext cx="5959503" cy="1067012"/>
          </a:xfrm>
          <a:prstGeom prst="rect">
            <a:avLst/>
          </a:prstGeom>
        </p:spPr>
      </p:pic>
      <p:pic>
        <p:nvPicPr>
          <p:cNvPr id="7" name="Picture 6">
            <a:extLst>
              <a:ext uri="{FF2B5EF4-FFF2-40B4-BE49-F238E27FC236}">
                <a16:creationId xmlns:a16="http://schemas.microsoft.com/office/drawing/2014/main" id="{BA495387-0C48-93A9-08C1-F2132A6EB4D5}"/>
              </a:ext>
            </a:extLst>
          </p:cNvPr>
          <p:cNvPicPr>
            <a:picLocks noChangeAspect="1"/>
          </p:cNvPicPr>
          <p:nvPr/>
        </p:nvPicPr>
        <p:blipFill>
          <a:blip r:embed="rId3"/>
          <a:stretch>
            <a:fillRect/>
          </a:stretch>
        </p:blipFill>
        <p:spPr>
          <a:xfrm>
            <a:off x="1292087" y="2866353"/>
            <a:ext cx="4775281" cy="1125293"/>
          </a:xfrm>
          <a:prstGeom prst="rect">
            <a:avLst/>
          </a:prstGeom>
        </p:spPr>
      </p:pic>
    </p:spTree>
    <p:extLst>
      <p:ext uri="{BB962C8B-B14F-4D97-AF65-F5344CB8AC3E}">
        <p14:creationId xmlns:p14="http://schemas.microsoft.com/office/powerpoint/2010/main" val="148019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Payroll reports</a:t>
            </a:r>
          </a:p>
        </p:txBody>
      </p:sp>
      <p:sp>
        <p:nvSpPr>
          <p:cNvPr id="3" name="Text Placeholder 2"/>
          <p:cNvSpPr>
            <a:spLocks noGrp="1"/>
          </p:cNvSpPr>
          <p:nvPr>
            <p:ph type="body" idx="1"/>
          </p:nvPr>
        </p:nvSpPr>
        <p:spPr/>
        <p:txBody>
          <a:bodyPr>
            <a:normAutofit fontScale="62500" lnSpcReduction="20000"/>
          </a:bodyPr>
          <a:lstStyle/>
          <a:p>
            <a:r>
              <a:rPr lang="en-US" dirty="0"/>
              <a:t>generating total hours and compensation based on your consultants’ work time</a:t>
            </a:r>
          </a:p>
        </p:txBody>
      </p:sp>
      <p:pic>
        <p:nvPicPr>
          <p:cNvPr id="5" name="Picture 4">
            <a:extLst>
              <a:ext uri="{FF2B5EF4-FFF2-40B4-BE49-F238E27FC236}">
                <a16:creationId xmlns:a16="http://schemas.microsoft.com/office/drawing/2014/main" id="{ADE412B5-4B5F-B0AF-ED52-572AA63C02A7}"/>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radius="2"/>
                    </a14:imgEffect>
                  </a14:imgLayer>
                </a14:imgProps>
              </a:ext>
            </a:extLst>
          </a:blip>
          <a:srcRect l="24149" t="6608" r="15484" b="174"/>
          <a:stretch/>
        </p:blipFill>
        <p:spPr>
          <a:xfrm>
            <a:off x="5820355" y="0"/>
            <a:ext cx="3323645" cy="6392849"/>
          </a:xfrm>
          <a:prstGeom prst="rect">
            <a:avLst/>
          </a:prstGeom>
        </p:spPr>
      </p:pic>
    </p:spTree>
    <p:extLst>
      <p:ext uri="{BB962C8B-B14F-4D97-AF65-F5344CB8AC3E}">
        <p14:creationId xmlns:p14="http://schemas.microsoft.com/office/powerpoint/2010/main" val="396317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596237"/>
          </a:xfrm>
        </p:spPr>
        <p:txBody>
          <a:bodyPr>
            <a:normAutofit/>
          </a:bodyPr>
          <a:lstStyle/>
          <a:p>
            <a:r>
              <a:rPr lang="en-US" dirty="0"/>
              <a:t>Report: Payroll</a:t>
            </a:r>
          </a:p>
        </p:txBody>
      </p:sp>
      <p:sp>
        <p:nvSpPr>
          <p:cNvPr id="3" name="Content Placeholder 2"/>
          <p:cNvSpPr>
            <a:spLocks noGrp="1"/>
          </p:cNvSpPr>
          <p:nvPr>
            <p:ph idx="1"/>
          </p:nvPr>
        </p:nvSpPr>
        <p:spPr>
          <a:xfrm>
            <a:off x="971550" y="1550505"/>
            <a:ext cx="7200900" cy="4393096"/>
          </a:xfrm>
        </p:spPr>
        <p:txBody>
          <a:bodyPr/>
          <a:lstStyle/>
          <a:p>
            <a:pPr marL="45719" indent="0">
              <a:buNone/>
            </a:pPr>
            <a:r>
              <a:rPr lang="en-US" dirty="0"/>
              <a:t>The </a:t>
            </a:r>
            <a:r>
              <a:rPr lang="en-US" b="1" dirty="0">
                <a:solidFill>
                  <a:schemeClr val="tx1">
                    <a:lumMod val="50000"/>
                  </a:schemeClr>
                </a:solidFill>
              </a:rPr>
              <a:t>Payroll</a:t>
            </a:r>
            <a:r>
              <a:rPr lang="en-US" b="1" dirty="0"/>
              <a:t> </a:t>
            </a:r>
            <a:r>
              <a:rPr lang="en-US" dirty="0"/>
              <a:t>report is used to export total hours, compensation, and hourly rate in a single page. You can also expand this to include individual visits, funds, and more.</a:t>
            </a:r>
          </a:p>
          <a:p>
            <a:pPr marL="45719" indent="0">
              <a:buNone/>
            </a:pPr>
            <a:endParaRPr lang="en-US" dirty="0"/>
          </a:p>
          <a:p>
            <a:endParaRPr lang="en-US" dirty="0"/>
          </a:p>
        </p:txBody>
      </p:sp>
      <p:pic>
        <p:nvPicPr>
          <p:cNvPr id="5" name="Picture 4">
            <a:extLst>
              <a:ext uri="{FF2B5EF4-FFF2-40B4-BE49-F238E27FC236}">
                <a16:creationId xmlns:a16="http://schemas.microsoft.com/office/drawing/2014/main" id="{5BAF50AC-F6EE-1CF6-7F11-ABCFD5D73ED8}"/>
              </a:ext>
            </a:extLst>
          </p:cNvPr>
          <p:cNvPicPr>
            <a:picLocks noChangeAspect="1"/>
          </p:cNvPicPr>
          <p:nvPr/>
        </p:nvPicPr>
        <p:blipFill>
          <a:blip r:embed="rId2"/>
          <a:stretch>
            <a:fillRect/>
          </a:stretch>
        </p:blipFill>
        <p:spPr>
          <a:xfrm>
            <a:off x="1671883" y="2679590"/>
            <a:ext cx="5800234" cy="3264010"/>
          </a:xfrm>
          <a:prstGeom prst="rect">
            <a:avLst/>
          </a:prstGeom>
        </p:spPr>
      </p:pic>
    </p:spTree>
    <p:extLst>
      <p:ext uri="{BB962C8B-B14F-4D97-AF65-F5344CB8AC3E}">
        <p14:creationId xmlns:p14="http://schemas.microsoft.com/office/powerpoint/2010/main" val="190011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596237"/>
          </a:xfrm>
        </p:spPr>
        <p:txBody>
          <a:bodyPr>
            <a:noAutofit/>
          </a:bodyPr>
          <a:lstStyle/>
          <a:p>
            <a:r>
              <a:rPr lang="en-US" sz="2200" dirty="0"/>
              <a:t>Report: Consultant additional detail listing</a:t>
            </a:r>
          </a:p>
        </p:txBody>
      </p:sp>
      <p:sp>
        <p:nvSpPr>
          <p:cNvPr id="3" name="Content Placeholder 2"/>
          <p:cNvSpPr>
            <a:spLocks noGrp="1"/>
          </p:cNvSpPr>
          <p:nvPr>
            <p:ph idx="1"/>
          </p:nvPr>
        </p:nvSpPr>
        <p:spPr>
          <a:xfrm>
            <a:off x="971550" y="1590261"/>
            <a:ext cx="7200900" cy="4353339"/>
          </a:xfrm>
        </p:spPr>
        <p:txBody>
          <a:bodyPr/>
          <a:lstStyle/>
          <a:p>
            <a:pPr marL="45719" indent="0">
              <a:buNone/>
            </a:pPr>
            <a:r>
              <a:rPr lang="en-US" dirty="0"/>
              <a:t>The </a:t>
            </a:r>
            <a:r>
              <a:rPr lang="en-US" b="1" dirty="0">
                <a:solidFill>
                  <a:schemeClr val="tx1">
                    <a:lumMod val="50000"/>
                  </a:schemeClr>
                </a:solidFill>
              </a:rPr>
              <a:t>Consultant Additional Detail Listing </a:t>
            </a:r>
            <a:r>
              <a:rPr lang="en-US" dirty="0"/>
              <a:t>report is used to export a list of your staff with additional fields from their profile. Assigned Centers, Group, Funds, etc.</a:t>
            </a:r>
          </a:p>
          <a:p>
            <a:endParaRPr lang="en-US" dirty="0"/>
          </a:p>
        </p:txBody>
      </p:sp>
      <p:pic>
        <p:nvPicPr>
          <p:cNvPr id="5" name="Picture 4">
            <a:extLst>
              <a:ext uri="{FF2B5EF4-FFF2-40B4-BE49-F238E27FC236}">
                <a16:creationId xmlns:a16="http://schemas.microsoft.com/office/drawing/2014/main" id="{5C4DB6CF-4B17-B003-FD1A-06A04ADB812E}"/>
              </a:ext>
            </a:extLst>
          </p:cNvPr>
          <p:cNvPicPr>
            <a:picLocks noChangeAspect="1"/>
          </p:cNvPicPr>
          <p:nvPr/>
        </p:nvPicPr>
        <p:blipFill>
          <a:blip r:embed="rId2"/>
          <a:stretch>
            <a:fillRect/>
          </a:stretch>
        </p:blipFill>
        <p:spPr>
          <a:xfrm>
            <a:off x="1257093" y="2679590"/>
            <a:ext cx="6629813" cy="3327510"/>
          </a:xfrm>
          <a:prstGeom prst="rect">
            <a:avLst/>
          </a:prstGeom>
        </p:spPr>
      </p:pic>
    </p:spTree>
    <p:extLst>
      <p:ext uri="{BB962C8B-B14F-4D97-AF65-F5344CB8AC3E}">
        <p14:creationId xmlns:p14="http://schemas.microsoft.com/office/powerpoint/2010/main" val="253797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596237"/>
          </a:xfrm>
        </p:spPr>
        <p:txBody>
          <a:bodyPr>
            <a:normAutofit/>
          </a:bodyPr>
          <a:lstStyle/>
          <a:p>
            <a:r>
              <a:rPr lang="en-US" dirty="0"/>
              <a:t>Report: visits by ??</a:t>
            </a:r>
          </a:p>
        </p:txBody>
      </p:sp>
      <p:sp>
        <p:nvSpPr>
          <p:cNvPr id="3" name="Content Placeholder 2"/>
          <p:cNvSpPr>
            <a:spLocks noGrp="1"/>
          </p:cNvSpPr>
          <p:nvPr>
            <p:ph idx="1"/>
          </p:nvPr>
        </p:nvSpPr>
        <p:spPr>
          <a:xfrm>
            <a:off x="971550" y="1606163"/>
            <a:ext cx="7200900" cy="4337437"/>
          </a:xfrm>
        </p:spPr>
        <p:txBody>
          <a:bodyPr/>
          <a:lstStyle/>
          <a:p>
            <a:pPr marL="45719" indent="0">
              <a:buNone/>
            </a:pPr>
            <a:r>
              <a:rPr lang="en-US" dirty="0"/>
              <a:t>The </a:t>
            </a:r>
            <a:r>
              <a:rPr lang="en-US" b="1" dirty="0">
                <a:solidFill>
                  <a:schemeClr val="tx1">
                    <a:lumMod val="50000"/>
                  </a:schemeClr>
                </a:solidFill>
              </a:rPr>
              <a:t>Visits by ?? </a:t>
            </a:r>
            <a:r>
              <a:rPr lang="en-US" dirty="0"/>
              <a:t>report in the </a:t>
            </a:r>
            <a:r>
              <a:rPr lang="en-US" b="1" dirty="0"/>
              <a:t>Students</a:t>
            </a:r>
            <a:r>
              <a:rPr lang="en-US" dirty="0"/>
              <a:t> category can also be used to export Work Visits. Make sure “Show Work Visits” is checked in your report settings.</a:t>
            </a:r>
            <a:br>
              <a:rPr lang="en-US" dirty="0"/>
            </a:br>
            <a:r>
              <a:rPr lang="en-US" dirty="0"/>
              <a:t>[Only applies for Pay Basis: Consultant Work Time]</a:t>
            </a:r>
          </a:p>
          <a:p>
            <a:endParaRPr lang="en-US" dirty="0"/>
          </a:p>
        </p:txBody>
      </p:sp>
      <p:pic>
        <p:nvPicPr>
          <p:cNvPr id="5" name="Picture 4">
            <a:extLst>
              <a:ext uri="{FF2B5EF4-FFF2-40B4-BE49-F238E27FC236}">
                <a16:creationId xmlns:a16="http://schemas.microsoft.com/office/drawing/2014/main" id="{21D54BCC-154A-CD61-E2D9-8948247F4891}"/>
              </a:ext>
            </a:extLst>
          </p:cNvPr>
          <p:cNvPicPr>
            <a:picLocks noChangeAspect="1"/>
          </p:cNvPicPr>
          <p:nvPr/>
        </p:nvPicPr>
        <p:blipFill>
          <a:blip r:embed="rId2"/>
          <a:stretch>
            <a:fillRect/>
          </a:stretch>
        </p:blipFill>
        <p:spPr>
          <a:xfrm>
            <a:off x="1918639" y="2981739"/>
            <a:ext cx="5306722" cy="3177316"/>
          </a:xfrm>
          <a:prstGeom prst="rect">
            <a:avLst/>
          </a:prstGeom>
        </p:spPr>
      </p:pic>
    </p:spTree>
    <p:extLst>
      <p:ext uri="{BB962C8B-B14F-4D97-AF65-F5344CB8AC3E}">
        <p14:creationId xmlns:p14="http://schemas.microsoft.com/office/powerpoint/2010/main" val="391802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F4CE7EB-5099-A5B3-28AE-37088381071B}"/>
              </a:ext>
            </a:extLst>
          </p:cNvPr>
          <p:cNvSpPr txBox="1">
            <a:spLocks/>
          </p:cNvSpPr>
          <p:nvPr/>
        </p:nvSpPr>
        <p:spPr>
          <a:xfrm>
            <a:off x="971550" y="1598212"/>
            <a:ext cx="7200900" cy="4337437"/>
          </a:xfrm>
          <a:prstGeom prst="rect">
            <a:avLst/>
          </a:prstGeom>
        </p:spPr>
        <p:txBody>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r>
              <a:rPr lang="en-US" b="1" dirty="0">
                <a:solidFill>
                  <a:schemeClr val="tx2"/>
                </a:solidFill>
              </a:rPr>
              <a:t>The TracCloud Wiki</a:t>
            </a:r>
            <a:br>
              <a:rPr lang="en-US" dirty="0">
                <a:solidFill>
                  <a:schemeClr val="tx2"/>
                </a:solidFill>
              </a:rPr>
            </a:br>
            <a:r>
              <a:rPr lang="en-US" dirty="0">
                <a:solidFill>
                  <a:schemeClr val="tx2"/>
                </a:solidFill>
              </a:rPr>
              <a:t>wiki.go-redrock.com/index.php/</a:t>
            </a:r>
            <a:r>
              <a:rPr lang="en-US" dirty="0" err="1">
                <a:solidFill>
                  <a:schemeClr val="tx2"/>
                </a:solidFill>
              </a:rPr>
              <a:t>TracCloudGuideBasicsPayroll</a:t>
            </a:r>
            <a:endParaRPr lang="en-US" dirty="0">
              <a:solidFill>
                <a:schemeClr val="tx2"/>
              </a:solidFill>
            </a:endParaRPr>
          </a:p>
          <a:p>
            <a:r>
              <a:rPr lang="en-US" b="1" dirty="0">
                <a:solidFill>
                  <a:schemeClr val="tx2"/>
                </a:solidFill>
              </a:rPr>
              <a:t>Request Training</a:t>
            </a:r>
            <a:br>
              <a:rPr lang="en-US" dirty="0">
                <a:solidFill>
                  <a:schemeClr val="tx2"/>
                </a:solidFill>
              </a:rPr>
            </a:br>
            <a:r>
              <a:rPr lang="en-US" dirty="0">
                <a:solidFill>
                  <a:schemeClr val="tx2"/>
                </a:solidFill>
              </a:rPr>
              <a:t>www.go-redrock.com/help-support/request-training</a:t>
            </a:r>
          </a:p>
          <a:p>
            <a:r>
              <a:rPr lang="en-US" b="1" dirty="0">
                <a:solidFill>
                  <a:schemeClr val="tx2"/>
                </a:solidFill>
              </a:rPr>
              <a:t>Email our Helpdesk</a:t>
            </a:r>
            <a:br>
              <a:rPr lang="en-US" b="1" dirty="0">
                <a:solidFill>
                  <a:schemeClr val="tx2"/>
                </a:solidFill>
              </a:rPr>
            </a:br>
            <a:r>
              <a:rPr lang="en-US" dirty="0">
                <a:solidFill>
                  <a:schemeClr val="tx2"/>
                </a:solidFill>
              </a:rPr>
              <a:t>helpdesk.go-redrock.com</a:t>
            </a:r>
          </a:p>
          <a:p>
            <a:r>
              <a:rPr lang="en-US" b="1" dirty="0">
                <a:solidFill>
                  <a:schemeClr val="tx2"/>
                </a:solidFill>
              </a:rPr>
              <a:t>Call our Helpdesk</a:t>
            </a:r>
            <a:br>
              <a:rPr lang="en-US" b="1" dirty="0">
                <a:solidFill>
                  <a:schemeClr val="tx2"/>
                </a:solidFill>
              </a:rPr>
            </a:br>
            <a:r>
              <a:rPr lang="en-US" dirty="0">
                <a:solidFill>
                  <a:schemeClr val="tx2"/>
                </a:solidFill>
              </a:rPr>
              <a:t>877-303-7575, option 1</a:t>
            </a:r>
            <a:endParaRPr lang="en-US" b="1" dirty="0">
              <a:solidFill>
                <a:schemeClr val="tx2"/>
              </a:solidFill>
            </a:endParaRPr>
          </a:p>
        </p:txBody>
      </p:sp>
      <p:sp>
        <p:nvSpPr>
          <p:cNvPr id="3" name="Title 1">
            <a:extLst>
              <a:ext uri="{FF2B5EF4-FFF2-40B4-BE49-F238E27FC236}">
                <a16:creationId xmlns:a16="http://schemas.microsoft.com/office/drawing/2014/main" id="{F9EC5357-A0E5-92CB-5B59-6D119ACAFD7B}"/>
              </a:ext>
            </a:extLst>
          </p:cNvPr>
          <p:cNvSpPr txBox="1">
            <a:spLocks/>
          </p:cNvSpPr>
          <p:nvPr/>
        </p:nvSpPr>
        <p:spPr>
          <a:xfrm>
            <a:off x="971550" y="1001975"/>
            <a:ext cx="7200900" cy="596237"/>
          </a:xfrm>
          <a:prstGeom prst="rect">
            <a:avLst/>
          </a:prstGeom>
        </p:spPr>
        <p:txBody>
          <a:bodyPr>
            <a:normAutofit/>
          </a:bodyPr>
          <a:lstStyle>
            <a:lvl1pPr algn="l" defTabSz="914377" rtl="0" eaLnBrk="1" latinLnBrk="0" hangingPunct="1">
              <a:lnSpc>
                <a:spcPct val="90000"/>
              </a:lnSpc>
              <a:spcBef>
                <a:spcPct val="0"/>
              </a:spcBef>
              <a:buNone/>
              <a:defRPr sz="3200" b="1" kern="1200" cap="all" baseline="0">
                <a:solidFill>
                  <a:srgbClr val="8D182B"/>
                </a:solidFill>
                <a:effectLst>
                  <a:outerShdw blurRad="38100" dist="25400" dir="18900000" algn="bl" rotWithShape="0">
                    <a:schemeClr val="bg1">
                      <a:alpha val="80000"/>
                    </a:schemeClr>
                  </a:outerShdw>
                </a:effectLst>
                <a:latin typeface="+mj-lt"/>
                <a:ea typeface="+mj-ea"/>
                <a:cs typeface="+mj-cs"/>
              </a:defRPr>
            </a:lvl1pPr>
          </a:lstStyle>
          <a:p>
            <a:r>
              <a:rPr lang="en-US" dirty="0"/>
              <a:t>Resources for assistance</a:t>
            </a:r>
          </a:p>
        </p:txBody>
      </p:sp>
    </p:spTree>
    <p:extLst>
      <p:ext uri="{BB962C8B-B14F-4D97-AF65-F5344CB8AC3E}">
        <p14:creationId xmlns:p14="http://schemas.microsoft.com/office/powerpoint/2010/main" val="9088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899"/>
            <a:ext cx="7200900" cy="1383418"/>
          </a:xfrm>
        </p:spPr>
        <p:txBody>
          <a:bodyPr/>
          <a:lstStyle/>
          <a:p>
            <a:pPr algn="ctr"/>
            <a:r>
              <a:rPr lang="en-US" dirty="0"/>
              <a:t>Module </a:t>
            </a:r>
            <a:r>
              <a:rPr lang="en-US"/>
              <a:t>&amp; profile </a:t>
            </a:r>
            <a:r>
              <a:rPr lang="en-US" dirty="0"/>
              <a:t>discount</a:t>
            </a:r>
          </a:p>
        </p:txBody>
      </p:sp>
      <p:sp>
        <p:nvSpPr>
          <p:cNvPr id="3" name="Content Placeholder 2"/>
          <p:cNvSpPr>
            <a:spLocks noGrp="1"/>
          </p:cNvSpPr>
          <p:nvPr>
            <p:ph idx="1"/>
          </p:nvPr>
        </p:nvSpPr>
        <p:spPr>
          <a:xfrm>
            <a:off x="1077401" y="2353586"/>
            <a:ext cx="6989197" cy="3438939"/>
          </a:xfrm>
        </p:spPr>
        <p:txBody>
          <a:bodyPr/>
          <a:lstStyle/>
          <a:p>
            <a:pPr marL="45719" indent="0" algn="l">
              <a:buNone/>
            </a:pPr>
            <a:r>
              <a:rPr lang="en-US" b="0" i="0" dirty="0">
                <a:effectLst/>
                <a:latin typeface="Slack-Lato"/>
              </a:rPr>
              <a:t>We like to reward our conference attendees! For those that attend the 2024 conference, we are offering 10% off all modules and/or profiles for </a:t>
            </a:r>
            <a:r>
              <a:rPr lang="en-US" b="0" i="0" dirty="0" err="1">
                <a:effectLst/>
                <a:latin typeface="Slack-Lato"/>
              </a:rPr>
              <a:t>TracCloud</a:t>
            </a:r>
            <a:r>
              <a:rPr lang="en-US" b="0" i="0" dirty="0">
                <a:effectLst/>
                <a:latin typeface="Slack-Lato"/>
              </a:rPr>
              <a:t> if a quote is requested at the conference and purchase is made by 5/15/2024.</a:t>
            </a:r>
            <a:endParaRPr lang="en-US" dirty="0">
              <a:latin typeface="Slack-Lato"/>
            </a:endParaRPr>
          </a:p>
          <a:p>
            <a:pPr marL="45719" indent="0" algn="l">
              <a:buNone/>
            </a:pPr>
            <a:r>
              <a:rPr lang="en-US" b="0" i="0" dirty="0">
                <a:effectLst/>
                <a:latin typeface="Slack-Lato"/>
              </a:rPr>
              <a:t>Please see Laura or email her at </a:t>
            </a:r>
            <a:r>
              <a:rPr lang="en-US" b="0" i="0" u="none" strike="noStrike" dirty="0">
                <a:effectLst/>
                <a:latin typeface="Slack-Lato"/>
                <a:hlinkClick r:id="rId2">
                  <a:extLst>
                    <a:ext uri="{A12FA001-AC4F-418D-AE19-62706E023703}">
                      <ahyp:hlinkClr xmlns:ahyp="http://schemas.microsoft.com/office/drawing/2018/hyperlinkcolor" val="tx"/>
                    </a:ext>
                  </a:extLst>
                </a:hlinkClick>
              </a:rPr>
              <a:t>laura@go-redrock.com</a:t>
            </a:r>
            <a:r>
              <a:rPr lang="en-US" b="0" i="0" dirty="0">
                <a:effectLst/>
                <a:latin typeface="Slack-Lato"/>
              </a:rPr>
              <a:t> to request a quote!</a:t>
            </a:r>
          </a:p>
        </p:txBody>
      </p:sp>
    </p:spTree>
    <p:extLst>
      <p:ext uri="{BB962C8B-B14F-4D97-AF65-F5344CB8AC3E}">
        <p14:creationId xmlns:p14="http://schemas.microsoft.com/office/powerpoint/2010/main" val="211224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596237"/>
          </a:xfrm>
        </p:spPr>
        <p:txBody>
          <a:bodyPr/>
          <a:lstStyle/>
          <a:p>
            <a:r>
              <a:rPr lang="en-US" dirty="0"/>
              <a:t>Payroll configuration</a:t>
            </a:r>
          </a:p>
        </p:txBody>
      </p:sp>
      <p:sp>
        <p:nvSpPr>
          <p:cNvPr id="3" name="Content Placeholder 2"/>
          <p:cNvSpPr>
            <a:spLocks noGrp="1"/>
          </p:cNvSpPr>
          <p:nvPr>
            <p:ph idx="1"/>
          </p:nvPr>
        </p:nvSpPr>
        <p:spPr>
          <a:xfrm>
            <a:off x="971550" y="1661823"/>
            <a:ext cx="7200900" cy="4281777"/>
          </a:xfrm>
        </p:spPr>
        <p:txBody>
          <a:bodyPr>
            <a:normAutofit/>
          </a:bodyPr>
          <a:lstStyle/>
          <a:p>
            <a:r>
              <a:rPr lang="en-US" b="1" dirty="0">
                <a:solidFill>
                  <a:schemeClr val="tx1">
                    <a:lumMod val="50000"/>
                  </a:schemeClr>
                </a:solidFill>
              </a:rPr>
              <a:t>Pay Basis </a:t>
            </a:r>
            <a:r>
              <a:rPr lang="en-US" dirty="0">
                <a:solidFill>
                  <a:schemeClr val="tx1">
                    <a:lumMod val="50000"/>
                  </a:schemeClr>
                </a:solidFill>
              </a:rPr>
              <a:t>– The method of calculating work hours.</a:t>
            </a:r>
          </a:p>
          <a:p>
            <a:r>
              <a:rPr lang="en-US" b="1" dirty="0">
                <a:solidFill>
                  <a:schemeClr val="tx1">
                    <a:lumMod val="50000"/>
                  </a:schemeClr>
                </a:solidFill>
              </a:rPr>
              <a:t>Pay Codes </a:t>
            </a:r>
            <a:r>
              <a:rPr lang="en-US" dirty="0">
                <a:solidFill>
                  <a:schemeClr val="tx1">
                    <a:lumMod val="50000"/>
                  </a:schemeClr>
                </a:solidFill>
              </a:rPr>
              <a:t>– Link consultants to their correct Pay Rate.</a:t>
            </a:r>
          </a:p>
          <a:p>
            <a:r>
              <a:rPr lang="en-US" b="1" dirty="0">
                <a:solidFill>
                  <a:schemeClr val="tx1">
                    <a:lumMod val="50000"/>
                  </a:schemeClr>
                </a:solidFill>
              </a:rPr>
              <a:t>Work Types </a:t>
            </a:r>
            <a:r>
              <a:rPr lang="en-US" dirty="0">
                <a:solidFill>
                  <a:schemeClr val="tx1">
                    <a:lumMod val="50000"/>
                  </a:schemeClr>
                </a:solidFill>
              </a:rPr>
              <a:t>– The criteria to determine Pay Rate.</a:t>
            </a:r>
            <a:endParaRPr lang="en-US" b="1" dirty="0">
              <a:solidFill>
                <a:schemeClr val="tx1">
                  <a:lumMod val="50000"/>
                </a:schemeClr>
              </a:solidFill>
            </a:endParaRPr>
          </a:p>
          <a:p>
            <a:r>
              <a:rPr lang="en-US" b="1" dirty="0">
                <a:solidFill>
                  <a:schemeClr val="tx1">
                    <a:lumMod val="50000"/>
                  </a:schemeClr>
                </a:solidFill>
              </a:rPr>
              <a:t>Work Reasons </a:t>
            </a:r>
            <a:r>
              <a:rPr lang="en-US" dirty="0">
                <a:solidFill>
                  <a:schemeClr val="tx1">
                    <a:lumMod val="50000"/>
                  </a:schemeClr>
                </a:solidFill>
              </a:rPr>
              <a:t>– Additional info for Cons. Work Time.</a:t>
            </a:r>
            <a:endParaRPr lang="en-US" b="1" dirty="0">
              <a:solidFill>
                <a:schemeClr val="tx1">
                  <a:lumMod val="50000"/>
                </a:schemeClr>
              </a:solidFill>
            </a:endParaRPr>
          </a:p>
          <a:p>
            <a:r>
              <a:rPr lang="en-US" b="1" dirty="0">
                <a:solidFill>
                  <a:schemeClr val="tx1">
                    <a:lumMod val="50000"/>
                  </a:schemeClr>
                </a:solidFill>
              </a:rPr>
              <a:t>Funds </a:t>
            </a:r>
            <a:r>
              <a:rPr lang="en-US" dirty="0">
                <a:solidFill>
                  <a:schemeClr val="tx1">
                    <a:lumMod val="50000"/>
                  </a:schemeClr>
                </a:solidFill>
              </a:rPr>
              <a:t>– Payment source for reporting purposes.</a:t>
            </a:r>
            <a:endParaRPr lang="en-US" b="1" dirty="0">
              <a:solidFill>
                <a:schemeClr val="tx1">
                  <a:lumMod val="50000"/>
                </a:schemeClr>
              </a:solidFill>
            </a:endParaRPr>
          </a:p>
          <a:p>
            <a:r>
              <a:rPr lang="en-US" b="1" dirty="0">
                <a:solidFill>
                  <a:schemeClr val="tx1">
                    <a:lumMod val="50000"/>
                  </a:schemeClr>
                </a:solidFill>
              </a:rPr>
              <a:t>Work Visit Tracking</a:t>
            </a:r>
          </a:p>
          <a:p>
            <a:r>
              <a:rPr lang="en-US" b="1" dirty="0">
                <a:solidFill>
                  <a:schemeClr val="tx1">
                    <a:lumMod val="50000"/>
                  </a:schemeClr>
                </a:solidFill>
              </a:rPr>
              <a:t>Reports</a:t>
            </a:r>
          </a:p>
        </p:txBody>
      </p:sp>
    </p:spTree>
    <p:extLst>
      <p:ext uri="{BB962C8B-B14F-4D97-AF65-F5344CB8AC3E}">
        <p14:creationId xmlns:p14="http://schemas.microsoft.com/office/powerpoint/2010/main" val="260167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771278"/>
            <a:ext cx="7200900" cy="652006"/>
          </a:xfrm>
        </p:spPr>
        <p:txBody>
          <a:bodyPr/>
          <a:lstStyle/>
          <a:p>
            <a:r>
              <a:rPr lang="en-US" dirty="0"/>
              <a:t>Pay Basis</a:t>
            </a:r>
          </a:p>
        </p:txBody>
      </p:sp>
      <p:graphicFrame>
        <p:nvGraphicFramePr>
          <p:cNvPr id="6" name="Content Placeholder 5" descr="Clustered column chart representing&#10;3 series combination chart for 4 categories"/>
          <p:cNvGraphicFramePr>
            <a:graphicFrameLocks noGrp="1"/>
          </p:cNvGraphicFramePr>
          <p:nvPr>
            <p:ph idx="1"/>
            <p:extLst>
              <p:ext uri="{D42A27DB-BD31-4B8C-83A1-F6EECF244321}">
                <p14:modId xmlns:p14="http://schemas.microsoft.com/office/powerpoint/2010/main" val="1277945798"/>
              </p:ext>
            </p:extLst>
          </p:nvPr>
        </p:nvGraphicFramePr>
        <p:xfrm>
          <a:off x="373310" y="2417197"/>
          <a:ext cx="8397380" cy="3408956"/>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a:extLst>
              <a:ext uri="{FF2B5EF4-FFF2-40B4-BE49-F238E27FC236}">
                <a16:creationId xmlns:a16="http://schemas.microsoft.com/office/drawing/2014/main" id="{C4E0DE97-2AE5-03D0-1B9F-53166D40CE4A}"/>
              </a:ext>
            </a:extLst>
          </p:cNvPr>
          <p:cNvSpPr txBox="1">
            <a:spLocks/>
          </p:cNvSpPr>
          <p:nvPr/>
        </p:nvSpPr>
        <p:spPr>
          <a:xfrm>
            <a:off x="971550" y="1478943"/>
            <a:ext cx="7200900" cy="4858247"/>
          </a:xfrm>
          <a:prstGeom prst="rect">
            <a:avLst/>
          </a:prstGeom>
        </p:spPr>
        <p:txBody>
          <a:bodyPr vert="horz" lIns="91440" tIns="45720" rIns="91440" bIns="45720" rtlCol="0">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2"/>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2"/>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2"/>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Font typeface="Arial" pitchFamily="34" charset="0"/>
              <a:buNone/>
            </a:pPr>
            <a:r>
              <a:rPr lang="en-US" sz="1800" dirty="0"/>
              <a:t>The purpose of the Pay Basis option is to choose what data source you’re using to calculate consultant hours. A consultant’s linked visit time may differ from their total appointment time, etc.</a:t>
            </a:r>
          </a:p>
        </p:txBody>
      </p:sp>
    </p:spTree>
    <p:extLst>
      <p:ext uri="{BB962C8B-B14F-4D97-AF65-F5344CB8AC3E}">
        <p14:creationId xmlns:p14="http://schemas.microsoft.com/office/powerpoint/2010/main" val="57992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596237"/>
          </a:xfrm>
        </p:spPr>
        <p:txBody>
          <a:bodyPr/>
          <a:lstStyle/>
          <a:p>
            <a:r>
              <a:rPr lang="en-US" dirty="0"/>
              <a:t>Pay basis</a:t>
            </a:r>
          </a:p>
        </p:txBody>
      </p:sp>
      <p:sp>
        <p:nvSpPr>
          <p:cNvPr id="3" name="Content Placeholder 2"/>
          <p:cNvSpPr>
            <a:spLocks noGrp="1"/>
          </p:cNvSpPr>
          <p:nvPr>
            <p:ph idx="1"/>
          </p:nvPr>
        </p:nvSpPr>
        <p:spPr>
          <a:xfrm>
            <a:off x="971550" y="1447137"/>
            <a:ext cx="7200900" cy="4890053"/>
          </a:xfrm>
        </p:spPr>
        <p:txBody>
          <a:bodyPr>
            <a:normAutofit/>
          </a:bodyPr>
          <a:lstStyle/>
          <a:p>
            <a:pPr marL="45719" indent="0">
              <a:buNone/>
            </a:pPr>
            <a:r>
              <a:rPr lang="en-US" dirty="0"/>
              <a:t>Pay Basis determines how your consultant’s work time is calculated. This is a profile-wide preference.</a:t>
            </a:r>
          </a:p>
          <a:p>
            <a:r>
              <a:rPr lang="en-US" sz="1400" dirty="0"/>
              <a:t>Consultant Work Time – Consultants log in and out for work hours, similar to how a student logs in and out for their visits. Entirely separate from student-related records.</a:t>
            </a:r>
          </a:p>
          <a:p>
            <a:r>
              <a:rPr lang="en-US" sz="1400" dirty="0"/>
              <a:t>Visits – Consultant work time will be calculated by the student visits they’re assigned to. If Jane Doe worked with student Sam Smith for 90-minutes, that would be 90-minutes of work time for Jane.</a:t>
            </a:r>
          </a:p>
          <a:p>
            <a:r>
              <a:rPr lang="en-US" sz="1400" dirty="0"/>
              <a:t>Schedule – Work time will be calculated based on availabilities and appointments. This allows you to assign different pay rates based on booked vs un-booked availabilities, and more.</a:t>
            </a:r>
          </a:p>
          <a:p>
            <a:endParaRPr lang="en-US" sz="1400" dirty="0"/>
          </a:p>
          <a:p>
            <a:endParaRPr lang="en-US" sz="1400" dirty="0"/>
          </a:p>
          <a:p>
            <a:pPr marL="45719" indent="0">
              <a:buNone/>
            </a:pPr>
            <a:endParaRPr lang="en-US" sz="1400" dirty="0"/>
          </a:p>
          <a:p>
            <a:pPr marL="45719" indent="0" algn="ctr">
              <a:buNone/>
            </a:pPr>
            <a:r>
              <a:rPr lang="en-US" sz="1800" i="1" dirty="0"/>
              <a:t>Other &gt; Other Options &gt; Profiles &gt; [Your Profile] &gt; Prefs &gt; Pay Basis</a:t>
            </a:r>
          </a:p>
          <a:p>
            <a:pPr marL="45719" indent="0">
              <a:buNone/>
            </a:pPr>
            <a:endParaRPr lang="en-US" sz="1400" dirty="0"/>
          </a:p>
        </p:txBody>
      </p:sp>
      <p:pic>
        <p:nvPicPr>
          <p:cNvPr id="5" name="Picture 4">
            <a:extLst>
              <a:ext uri="{FF2B5EF4-FFF2-40B4-BE49-F238E27FC236}">
                <a16:creationId xmlns:a16="http://schemas.microsoft.com/office/drawing/2014/main" id="{431B6C3D-9494-4B19-3035-E32563C1A7A5}"/>
              </a:ext>
            </a:extLst>
          </p:cNvPr>
          <p:cNvPicPr>
            <a:picLocks noChangeAspect="1"/>
          </p:cNvPicPr>
          <p:nvPr/>
        </p:nvPicPr>
        <p:blipFill>
          <a:blip r:embed="rId2"/>
          <a:stretch>
            <a:fillRect/>
          </a:stretch>
        </p:blipFill>
        <p:spPr>
          <a:xfrm>
            <a:off x="2842971" y="4345965"/>
            <a:ext cx="3458058" cy="1219370"/>
          </a:xfrm>
          <a:prstGeom prst="rect">
            <a:avLst/>
          </a:prstGeom>
        </p:spPr>
      </p:pic>
    </p:spTree>
    <p:extLst>
      <p:ext uri="{BB962C8B-B14F-4D97-AF65-F5344CB8AC3E}">
        <p14:creationId xmlns:p14="http://schemas.microsoft.com/office/powerpoint/2010/main" val="149575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707556"/>
          </a:xfrm>
        </p:spPr>
        <p:txBody>
          <a:bodyPr/>
          <a:lstStyle/>
          <a:p>
            <a:r>
              <a:rPr lang="en-US" dirty="0"/>
              <a:t>Pay codes</a:t>
            </a:r>
          </a:p>
        </p:txBody>
      </p:sp>
      <p:sp>
        <p:nvSpPr>
          <p:cNvPr id="3" name="Content Placeholder 2"/>
          <p:cNvSpPr>
            <a:spLocks noGrp="1"/>
          </p:cNvSpPr>
          <p:nvPr>
            <p:ph idx="1"/>
          </p:nvPr>
        </p:nvSpPr>
        <p:spPr>
          <a:xfrm>
            <a:off x="971550" y="1558456"/>
            <a:ext cx="7200900" cy="4385144"/>
          </a:xfrm>
        </p:spPr>
        <p:txBody>
          <a:bodyPr/>
          <a:lstStyle/>
          <a:p>
            <a:pPr marL="45719" indent="0">
              <a:buNone/>
            </a:pPr>
            <a:r>
              <a:rPr lang="en-US" dirty="0"/>
              <a:t>Pay Codes are used to represent tiers of consultant pay rates. Each consultant can only be assigned to one Pay Code, but each Pay Code can be assigned different pay rates based on Work Types.</a:t>
            </a:r>
          </a:p>
          <a:p>
            <a:pPr marL="45719" indent="0">
              <a:buNone/>
            </a:pPr>
            <a:endParaRPr lang="en-US" dirty="0"/>
          </a:p>
          <a:p>
            <a:pPr marL="45719" indent="0">
              <a:buNone/>
            </a:pPr>
            <a:endParaRPr lang="en-US" dirty="0"/>
          </a:p>
          <a:p>
            <a:pPr marL="45719" indent="0">
              <a:buNone/>
            </a:pPr>
            <a:endParaRPr lang="en-US" dirty="0"/>
          </a:p>
          <a:p>
            <a:pPr marL="45719" indent="0">
              <a:buNone/>
            </a:pPr>
            <a:endParaRPr lang="en-US" dirty="0"/>
          </a:p>
          <a:p>
            <a:pPr marL="45719" indent="0" algn="ctr">
              <a:buNone/>
            </a:pPr>
            <a:r>
              <a:rPr lang="en-US" i="1" dirty="0">
                <a:solidFill>
                  <a:schemeClr val="tx1">
                    <a:lumMod val="75000"/>
                  </a:schemeClr>
                </a:solidFill>
              </a:rPr>
              <a:t>Other &gt; Other Options &gt; Preferences &gt; Pay Codes</a:t>
            </a:r>
          </a:p>
        </p:txBody>
      </p:sp>
      <p:pic>
        <p:nvPicPr>
          <p:cNvPr id="5" name="Picture 4">
            <a:extLst>
              <a:ext uri="{FF2B5EF4-FFF2-40B4-BE49-F238E27FC236}">
                <a16:creationId xmlns:a16="http://schemas.microsoft.com/office/drawing/2014/main" id="{C1552041-546D-D9E6-2E0C-4EF151C2C8FA}"/>
              </a:ext>
            </a:extLst>
          </p:cNvPr>
          <p:cNvPicPr>
            <a:picLocks noChangeAspect="1"/>
          </p:cNvPicPr>
          <p:nvPr/>
        </p:nvPicPr>
        <p:blipFill>
          <a:blip r:embed="rId2"/>
          <a:stretch>
            <a:fillRect/>
          </a:stretch>
        </p:blipFill>
        <p:spPr>
          <a:xfrm>
            <a:off x="2133259" y="2766551"/>
            <a:ext cx="4877481" cy="1857634"/>
          </a:xfrm>
          <a:prstGeom prst="rect">
            <a:avLst/>
          </a:prstGeom>
        </p:spPr>
      </p:pic>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620091"/>
          </a:xfrm>
        </p:spPr>
        <p:txBody>
          <a:bodyPr/>
          <a:lstStyle/>
          <a:p>
            <a:r>
              <a:rPr lang="en-US" dirty="0"/>
              <a:t>work types</a:t>
            </a:r>
          </a:p>
        </p:txBody>
      </p:sp>
      <p:sp>
        <p:nvSpPr>
          <p:cNvPr id="3" name="Content Placeholder 2"/>
          <p:cNvSpPr>
            <a:spLocks noGrp="1"/>
          </p:cNvSpPr>
          <p:nvPr>
            <p:ph idx="1"/>
          </p:nvPr>
        </p:nvSpPr>
        <p:spPr>
          <a:xfrm>
            <a:off x="971550" y="1566407"/>
            <a:ext cx="7200900" cy="4377193"/>
          </a:xfrm>
        </p:spPr>
        <p:txBody>
          <a:bodyPr/>
          <a:lstStyle/>
          <a:p>
            <a:pPr marL="45719" indent="0">
              <a:buNone/>
            </a:pPr>
            <a:r>
              <a:rPr lang="en-US" dirty="0"/>
              <a:t>You can think of Work Types like a flow chart for Pay Rates. If Dave Smith is working in the Learning Center for Training, they should receive pay rate B based on the Work Types below.</a:t>
            </a:r>
          </a:p>
          <a:p>
            <a:pPr marL="45719" indent="0">
              <a:buNone/>
            </a:pPr>
            <a:endParaRPr lang="en-US" dirty="0"/>
          </a:p>
          <a:p>
            <a:pPr marL="45719" indent="0">
              <a:buNone/>
            </a:pPr>
            <a:endParaRPr lang="en-US" dirty="0"/>
          </a:p>
        </p:txBody>
      </p:sp>
      <p:pic>
        <p:nvPicPr>
          <p:cNvPr id="7" name="Picture 6">
            <a:extLst>
              <a:ext uri="{FF2B5EF4-FFF2-40B4-BE49-F238E27FC236}">
                <a16:creationId xmlns:a16="http://schemas.microsoft.com/office/drawing/2014/main" id="{19894C27-1CFF-F861-6B9A-C78C066312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0" y="2425147"/>
            <a:ext cx="6958295" cy="9004851"/>
          </a:xfrm>
          <a:prstGeom prst="rect">
            <a:avLst/>
          </a:prstGeom>
        </p:spPr>
      </p:pic>
    </p:spTree>
    <p:extLst>
      <p:ext uri="{BB962C8B-B14F-4D97-AF65-F5344CB8AC3E}">
        <p14:creationId xmlns:p14="http://schemas.microsoft.com/office/powerpoint/2010/main" val="128676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596237"/>
          </a:xfrm>
        </p:spPr>
        <p:txBody>
          <a:bodyPr/>
          <a:lstStyle/>
          <a:p>
            <a:r>
              <a:rPr lang="en-US" dirty="0"/>
              <a:t>work reasons</a:t>
            </a:r>
          </a:p>
        </p:txBody>
      </p:sp>
      <p:sp>
        <p:nvSpPr>
          <p:cNvPr id="3" name="Content Placeholder 2"/>
          <p:cNvSpPr>
            <a:spLocks noGrp="1"/>
          </p:cNvSpPr>
          <p:nvPr>
            <p:ph idx="1"/>
          </p:nvPr>
        </p:nvSpPr>
        <p:spPr>
          <a:xfrm>
            <a:off x="971550" y="1630017"/>
            <a:ext cx="7200900" cy="4738977"/>
          </a:xfrm>
        </p:spPr>
        <p:txBody>
          <a:bodyPr/>
          <a:lstStyle/>
          <a:p>
            <a:r>
              <a:rPr lang="en-US" dirty="0"/>
              <a:t>Work Reasons can be used to specify the purpose of a Work Visit, either for reporting or for Work Type filters.</a:t>
            </a:r>
          </a:p>
          <a:p>
            <a:r>
              <a:rPr lang="en-US" dirty="0"/>
              <a:t>This option is only used if </a:t>
            </a:r>
            <a:r>
              <a:rPr lang="en-US" b="1" dirty="0"/>
              <a:t>Consultant Work Time</a:t>
            </a:r>
            <a:r>
              <a:rPr lang="en-US" dirty="0"/>
              <a:t> is your Pay Basis.</a:t>
            </a:r>
          </a:p>
          <a:p>
            <a:endParaRPr lang="en-US" dirty="0"/>
          </a:p>
          <a:p>
            <a:endParaRPr lang="en-US" dirty="0"/>
          </a:p>
          <a:p>
            <a:endParaRPr lang="en-US" dirty="0"/>
          </a:p>
          <a:p>
            <a:endParaRPr lang="en-US" dirty="0"/>
          </a:p>
          <a:p>
            <a:pPr marL="45719" indent="0" algn="ctr">
              <a:buNone/>
            </a:pPr>
            <a:br>
              <a:rPr lang="en-US" dirty="0"/>
            </a:br>
            <a:r>
              <a:rPr lang="en-US" i="1" dirty="0"/>
              <a:t>Other &gt; Other Options &gt; Profiles &gt; [Your Profile] &gt; Reasons</a:t>
            </a:r>
          </a:p>
        </p:txBody>
      </p:sp>
      <p:pic>
        <p:nvPicPr>
          <p:cNvPr id="5" name="Picture 4">
            <a:extLst>
              <a:ext uri="{FF2B5EF4-FFF2-40B4-BE49-F238E27FC236}">
                <a16:creationId xmlns:a16="http://schemas.microsoft.com/office/drawing/2014/main" id="{B6E97D81-E617-15A9-1CF4-085A718B6555}"/>
              </a:ext>
            </a:extLst>
          </p:cNvPr>
          <p:cNvPicPr>
            <a:picLocks noChangeAspect="1"/>
          </p:cNvPicPr>
          <p:nvPr/>
        </p:nvPicPr>
        <p:blipFill>
          <a:blip r:embed="rId2"/>
          <a:stretch>
            <a:fillRect/>
          </a:stretch>
        </p:blipFill>
        <p:spPr>
          <a:xfrm>
            <a:off x="2305120" y="3171205"/>
            <a:ext cx="4533759" cy="2056778"/>
          </a:xfrm>
          <a:prstGeom prst="rect">
            <a:avLst/>
          </a:prstGeom>
        </p:spPr>
      </p:pic>
    </p:spTree>
    <p:extLst>
      <p:ext uri="{BB962C8B-B14F-4D97-AF65-F5344CB8AC3E}">
        <p14:creationId xmlns:p14="http://schemas.microsoft.com/office/powerpoint/2010/main" val="190964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795130"/>
            <a:ext cx="7200900" cy="485030"/>
          </a:xfrm>
        </p:spPr>
        <p:txBody>
          <a:bodyPr>
            <a:normAutofit fontScale="90000"/>
          </a:bodyPr>
          <a:lstStyle/>
          <a:p>
            <a:r>
              <a:rPr lang="en-US" dirty="0"/>
              <a:t>Fund</a:t>
            </a:r>
          </a:p>
        </p:txBody>
      </p:sp>
      <p:sp>
        <p:nvSpPr>
          <p:cNvPr id="3" name="Content Placeholder 2"/>
          <p:cNvSpPr>
            <a:spLocks noGrp="1"/>
          </p:cNvSpPr>
          <p:nvPr>
            <p:ph idx="1"/>
          </p:nvPr>
        </p:nvSpPr>
        <p:spPr>
          <a:xfrm>
            <a:off x="971550" y="1280160"/>
            <a:ext cx="7200900" cy="5192202"/>
          </a:xfrm>
        </p:spPr>
        <p:txBody>
          <a:bodyPr>
            <a:normAutofit/>
          </a:bodyPr>
          <a:lstStyle/>
          <a:p>
            <a:r>
              <a:rPr lang="en-US" dirty="0"/>
              <a:t>A designated payment source for work time. Fund can be assigned to any of the records linked below depending on how fund is determined by your campus. If fund is stored in multiple fields at once, the following priority list decides which is used.</a:t>
            </a:r>
          </a:p>
          <a:p>
            <a:r>
              <a:rPr lang="en-US" sz="1600" i="1" dirty="0"/>
              <a:t>Student (Top Priority)</a:t>
            </a:r>
            <a:br>
              <a:rPr lang="en-US" sz="1600" i="1" dirty="0"/>
            </a:br>
            <a:r>
              <a:rPr lang="en-US" sz="1600" i="1" dirty="0"/>
              <a:t>Visit</a:t>
            </a:r>
            <a:br>
              <a:rPr lang="en-US" sz="1600" i="1" dirty="0"/>
            </a:br>
            <a:r>
              <a:rPr lang="en-US" sz="1600" i="1" dirty="0"/>
              <a:t>Appointment</a:t>
            </a:r>
            <a:br>
              <a:rPr lang="en-US" sz="1600" i="1" dirty="0"/>
            </a:br>
            <a:r>
              <a:rPr lang="en-US" sz="1600" i="1" dirty="0"/>
              <a:t>Availability</a:t>
            </a:r>
            <a:br>
              <a:rPr lang="en-US" sz="1600" i="1" dirty="0"/>
            </a:br>
            <a:r>
              <a:rPr lang="en-US" sz="1600" i="1" dirty="0"/>
              <a:t>Consultant</a:t>
            </a:r>
            <a:br>
              <a:rPr lang="en-US" sz="1600" i="1" dirty="0"/>
            </a:br>
            <a:r>
              <a:rPr lang="en-US" sz="1600" i="1" dirty="0"/>
              <a:t>Center (Lowest Priority)</a:t>
            </a:r>
          </a:p>
          <a:p>
            <a:r>
              <a:rPr lang="en-US" dirty="0"/>
              <a:t>Consultant and Center fund fields are enabled by default.</a:t>
            </a:r>
            <a:br>
              <a:rPr lang="en-US" dirty="0"/>
            </a:br>
            <a:br>
              <a:rPr lang="en-US" dirty="0"/>
            </a:br>
            <a:r>
              <a:rPr lang="en-US" sz="1600" dirty="0"/>
              <a:t>Student Fund can be enabled by checking this option:</a:t>
            </a:r>
            <a:br>
              <a:rPr lang="en-US" sz="1600" dirty="0"/>
            </a:br>
            <a:r>
              <a:rPr lang="en-US" sz="1400" dirty="0"/>
              <a:t>Other &gt; Other Options &gt; Preferences &gt; Student Entry Choices &gt; Display Fund.</a:t>
            </a:r>
            <a:br>
              <a:rPr lang="en-US" sz="1600" dirty="0"/>
            </a:br>
            <a:br>
              <a:rPr lang="en-US" sz="1600" dirty="0"/>
            </a:br>
            <a:r>
              <a:rPr lang="en-US" sz="1600" dirty="0"/>
              <a:t>Appt/Avail Fund can be enabled by setting “Fund” options here to “Yes.”</a:t>
            </a:r>
            <a:br>
              <a:rPr lang="en-US" sz="1600" dirty="0"/>
            </a:br>
            <a:r>
              <a:rPr lang="en-US" sz="1400" dirty="0"/>
              <a:t>Other &gt; Other Options &gt; Profiles &gt; [Your Profile] &gt; Prefs &gt; Scheduling &gt; Special Fields.</a:t>
            </a:r>
          </a:p>
        </p:txBody>
      </p:sp>
    </p:spTree>
    <p:extLst>
      <p:ext uri="{BB962C8B-B14F-4D97-AF65-F5344CB8AC3E}">
        <p14:creationId xmlns:p14="http://schemas.microsoft.com/office/powerpoint/2010/main" val="175081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596237"/>
          </a:xfrm>
        </p:spPr>
        <p:txBody>
          <a:bodyPr>
            <a:normAutofit/>
          </a:bodyPr>
          <a:lstStyle/>
          <a:p>
            <a:r>
              <a:rPr lang="en-US" dirty="0"/>
              <a:t>Group Permissions</a:t>
            </a:r>
          </a:p>
        </p:txBody>
      </p:sp>
      <p:sp>
        <p:nvSpPr>
          <p:cNvPr id="3" name="Content Placeholder 2"/>
          <p:cNvSpPr>
            <a:spLocks noGrp="1"/>
          </p:cNvSpPr>
          <p:nvPr>
            <p:ph idx="1"/>
          </p:nvPr>
        </p:nvSpPr>
        <p:spPr>
          <a:xfrm>
            <a:off x="971550" y="1550504"/>
            <a:ext cx="7200900" cy="4393096"/>
          </a:xfrm>
        </p:spPr>
        <p:txBody>
          <a:bodyPr/>
          <a:lstStyle/>
          <a:p>
            <a:pPr marL="45719" indent="0">
              <a:buNone/>
            </a:pPr>
            <a:r>
              <a:rPr lang="en-US" dirty="0"/>
              <a:t>There are several options relating to Work Visits and Payroll data within Group Permissions.</a:t>
            </a:r>
          </a:p>
          <a:p>
            <a:r>
              <a:rPr lang="en-US" dirty="0"/>
              <a:t>Allow user to access payroll reports.</a:t>
            </a:r>
          </a:p>
          <a:p>
            <a:r>
              <a:rPr lang="en-US" dirty="0"/>
              <a:t>User may view which work visits </a:t>
            </a:r>
            <a:r>
              <a:rPr lang="en-US" i="1" dirty="0"/>
              <a:t>(All/Own/None)</a:t>
            </a:r>
          </a:p>
          <a:p>
            <a:r>
              <a:rPr lang="en-US" dirty="0"/>
              <a:t>Allow work logins from Dashboard.</a:t>
            </a:r>
          </a:p>
          <a:p>
            <a:r>
              <a:rPr lang="en-US" dirty="0"/>
              <a:t>Allow work logins from Kiosk.</a:t>
            </a:r>
          </a:p>
          <a:p>
            <a:r>
              <a:rPr lang="en-US" dirty="0"/>
              <a:t>Allow staff to view Work Visits on schedule.</a:t>
            </a:r>
          </a:p>
          <a:p>
            <a:endParaRPr lang="en-US" dirty="0"/>
          </a:p>
        </p:txBody>
      </p:sp>
    </p:spTree>
    <p:extLst>
      <p:ext uri="{BB962C8B-B14F-4D97-AF65-F5344CB8AC3E}">
        <p14:creationId xmlns:p14="http://schemas.microsoft.com/office/powerpoint/2010/main" val="182060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red line presentation (widescreen)</Template>
  <TotalTime>427</TotalTime>
  <Words>889</Words>
  <Application>Microsoft Office PowerPoint</Application>
  <PresentationFormat>On-screen Show (4:3)</PresentationFormat>
  <Paragraphs>72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Cambria</vt:lpstr>
      <vt:lpstr>Slack-Lato</vt:lpstr>
      <vt:lpstr>Red Line Business 16x9</vt:lpstr>
      <vt:lpstr>Tracking Work hours and payroll data</vt:lpstr>
      <vt:lpstr>Payroll configuration</vt:lpstr>
      <vt:lpstr>Pay Basis</vt:lpstr>
      <vt:lpstr>Pay basis</vt:lpstr>
      <vt:lpstr>Pay codes</vt:lpstr>
      <vt:lpstr>work types</vt:lpstr>
      <vt:lpstr>work reasons</vt:lpstr>
      <vt:lpstr>Fund</vt:lpstr>
      <vt:lpstr>Group Permissions</vt:lpstr>
      <vt:lpstr>Consultant work time tracking</vt:lpstr>
      <vt:lpstr>Payroll reports</vt:lpstr>
      <vt:lpstr>Report: Payroll</vt:lpstr>
      <vt:lpstr>Report: Consultant additional detail listing</vt:lpstr>
      <vt:lpstr>Report: visits by ??</vt:lpstr>
      <vt:lpstr>PowerPoint Presentation</vt:lpstr>
      <vt:lpstr>Module &amp; profile discount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iliana visser</dc:creator>
  <cp:lastModifiedBy>Aidan Murray</cp:lastModifiedBy>
  <cp:revision>91</cp:revision>
  <dcterms:created xsi:type="dcterms:W3CDTF">2021-11-08T16:00:51Z</dcterms:created>
  <dcterms:modified xsi:type="dcterms:W3CDTF">2024-03-15T22:34:46Z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