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1" r:id="rId4"/>
    <p:sldId id="258" r:id="rId5"/>
    <p:sldId id="259" r:id="rId6"/>
    <p:sldId id="260" r:id="rId7"/>
    <p:sldId id="265" r:id="rId8"/>
  </p:sldIdLst>
  <p:sldSz cx="18288000" cy="10287000"/>
  <p:notesSz cx="6858000" cy="9144000"/>
  <p:embeddedFontLst>
    <p:embeddedFont>
      <p:font typeface="Arimo" panose="020B0604020202020204" charset="0"/>
      <p:regular r:id="rId9"/>
    </p:embeddedFont>
    <p:embeddedFont>
      <p:font typeface="Arimo Bold" panose="020B0604020202020204" charset="0"/>
      <p:regular r:id="rId10"/>
    </p:embeddedFont>
    <p:embeddedFont>
      <p:font typeface="Montaser Arabic Bold" panose="020B0604020202020204" charset="-78"/>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6" d="100"/>
          <a:sy n="66" d="100"/>
        </p:scale>
        <p:origin x="1014"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0A5353-DFFD-4499-9338-397EC6883E7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A63D4CE-1B29-4EC6-86C6-D8A988D82B01}">
      <dgm:prSet custT="1"/>
      <dgm:spPr>
        <a:solidFill>
          <a:srgbClr val="8D182B"/>
        </a:solidFill>
        <a:ln>
          <a:solidFill>
            <a:srgbClr val="8D182B"/>
          </a:solidFill>
        </a:ln>
      </dgm:spPr>
      <dgm:t>
        <a:bodyPr/>
        <a:lstStyle/>
        <a:p>
          <a:r>
            <a:rPr lang="en-US" sz="4000" b="1" dirty="0">
              <a:solidFill>
                <a:schemeClr val="bg1"/>
              </a:solidFill>
            </a:rPr>
            <a:t>FTE Options</a:t>
          </a:r>
        </a:p>
      </dgm:t>
    </dgm:pt>
    <dgm:pt modelId="{29FC52F4-D5A8-4E18-94FF-1B945726EA70}" type="parTrans" cxnId="{DD6B3A01-4F2C-429D-BAE2-85E351EC16C0}">
      <dgm:prSet/>
      <dgm:spPr/>
      <dgm:t>
        <a:bodyPr/>
        <a:lstStyle/>
        <a:p>
          <a:endParaRPr lang="en-US"/>
        </a:p>
      </dgm:t>
    </dgm:pt>
    <dgm:pt modelId="{07652EBF-945A-42E2-B10E-558131C76FB3}" type="sibTrans" cxnId="{DD6B3A01-4F2C-429D-BAE2-85E351EC16C0}">
      <dgm:prSet/>
      <dgm:spPr/>
      <dgm:t>
        <a:bodyPr/>
        <a:lstStyle/>
        <a:p>
          <a:endParaRPr lang="en-US"/>
        </a:p>
      </dgm:t>
    </dgm:pt>
    <dgm:pt modelId="{61762683-C103-43CE-ABB0-CB82D5606990}">
      <dgm:prSet custT="1"/>
      <dgm:spPr>
        <a:solidFill>
          <a:schemeClr val="tx2"/>
        </a:solidFill>
        <a:effectLst>
          <a:outerShdw blurRad="152400" dist="317500" dir="5400000" sx="90000" sy="-19000" rotWithShape="0">
            <a:prstClr val="black">
              <a:alpha val="15000"/>
            </a:prstClr>
          </a:outerShdw>
        </a:effectLst>
      </dgm:spPr>
      <dgm:t>
        <a:bodyPr/>
        <a:lstStyle/>
        <a:p>
          <a:r>
            <a:rPr lang="en-US" sz="4000" b="1" dirty="0">
              <a:solidFill>
                <a:schemeClr val="bg1"/>
              </a:solidFill>
            </a:rPr>
            <a:t>Reports &amp; Special Characters</a:t>
          </a:r>
        </a:p>
      </dgm:t>
    </dgm:pt>
    <dgm:pt modelId="{64B2ADC0-BA10-4F65-8A17-7F7A6CBE0AEC}" type="parTrans" cxnId="{1DE78381-6D3C-4EDF-AC0F-3A044FE71950}">
      <dgm:prSet/>
      <dgm:spPr/>
      <dgm:t>
        <a:bodyPr/>
        <a:lstStyle/>
        <a:p>
          <a:endParaRPr lang="en-US"/>
        </a:p>
      </dgm:t>
    </dgm:pt>
    <dgm:pt modelId="{C4415B41-C296-4163-AC46-5DBEA74B1C00}" type="sibTrans" cxnId="{1DE78381-6D3C-4EDF-AC0F-3A044FE71950}">
      <dgm:prSet/>
      <dgm:spPr/>
      <dgm:t>
        <a:bodyPr/>
        <a:lstStyle/>
        <a:p>
          <a:endParaRPr lang="en-US"/>
        </a:p>
      </dgm:t>
    </dgm:pt>
    <dgm:pt modelId="{A577A608-A1D6-404A-940B-6E405A880396}">
      <dgm:prSet custT="1"/>
      <dgm:spPr>
        <a:solidFill>
          <a:srgbClr val="8D182B"/>
        </a:solidFill>
        <a:effectLst>
          <a:innerShdw blurRad="63500" dist="50800" dir="5400000">
            <a:prstClr val="black">
              <a:alpha val="50000"/>
            </a:prstClr>
          </a:innerShdw>
        </a:effectLst>
      </dgm:spPr>
      <dgm:t>
        <a:bodyPr/>
        <a:lstStyle/>
        <a:p>
          <a:r>
            <a:rPr lang="en-US" sz="4000" b="1" dirty="0">
              <a:solidFill>
                <a:schemeClr val="bg1"/>
              </a:solidFill>
            </a:rPr>
            <a:t>Reporting on Lists</a:t>
          </a:r>
        </a:p>
      </dgm:t>
    </dgm:pt>
    <dgm:pt modelId="{3BFD0164-DE7D-4E25-8FCC-65D3D0A13337}" type="parTrans" cxnId="{3595CC4A-2EBB-4CB2-B470-0856AB8587E0}">
      <dgm:prSet/>
      <dgm:spPr/>
      <dgm:t>
        <a:bodyPr/>
        <a:lstStyle/>
        <a:p>
          <a:endParaRPr lang="en-US"/>
        </a:p>
      </dgm:t>
    </dgm:pt>
    <dgm:pt modelId="{20B3695C-45F2-4728-B2B9-B1442A2DADFE}" type="sibTrans" cxnId="{3595CC4A-2EBB-4CB2-B470-0856AB8587E0}">
      <dgm:prSet/>
      <dgm:spPr/>
      <dgm:t>
        <a:bodyPr/>
        <a:lstStyle/>
        <a:p>
          <a:endParaRPr lang="en-US"/>
        </a:p>
      </dgm:t>
    </dgm:pt>
    <dgm:pt modelId="{227E3EDE-9155-4433-A118-51D9A8A55D91}">
      <dgm:prSet custT="1"/>
      <dgm:spPr>
        <a:solidFill>
          <a:schemeClr val="tx2"/>
        </a:solidFill>
      </dgm:spPr>
      <dgm:t>
        <a:bodyPr/>
        <a:lstStyle/>
        <a:p>
          <a:r>
            <a:rPr lang="en-US" sz="4000" b="1" dirty="0">
              <a:solidFill>
                <a:schemeClr val="bg1"/>
              </a:solidFill>
            </a:rPr>
            <a:t>Saving &amp; Sharing Favorite Reports</a:t>
          </a:r>
        </a:p>
      </dgm:t>
    </dgm:pt>
    <dgm:pt modelId="{4C92A663-53E7-4F7B-B27F-6D8001B6C68A}" type="parTrans" cxnId="{3A1D82FD-71CA-454B-94D8-89759D41DBB7}">
      <dgm:prSet/>
      <dgm:spPr/>
      <dgm:t>
        <a:bodyPr/>
        <a:lstStyle/>
        <a:p>
          <a:endParaRPr lang="en-US"/>
        </a:p>
      </dgm:t>
    </dgm:pt>
    <dgm:pt modelId="{B6349135-5514-486E-8590-CCACD75D3ABA}" type="sibTrans" cxnId="{3A1D82FD-71CA-454B-94D8-89759D41DBB7}">
      <dgm:prSet/>
      <dgm:spPr/>
      <dgm:t>
        <a:bodyPr/>
        <a:lstStyle/>
        <a:p>
          <a:endParaRPr lang="en-US"/>
        </a:p>
      </dgm:t>
    </dgm:pt>
    <dgm:pt modelId="{55CEEBCE-F386-4583-925C-BFDFDB95A01B}">
      <dgm:prSet custT="1"/>
      <dgm:spPr>
        <a:solidFill>
          <a:srgbClr val="8D182B"/>
        </a:solidFill>
      </dgm:spPr>
      <dgm:t>
        <a:bodyPr/>
        <a:lstStyle/>
        <a:p>
          <a:r>
            <a:rPr lang="en-US" sz="4000" b="1" dirty="0">
              <a:solidFill>
                <a:schemeClr val="bg1"/>
              </a:solidFill>
            </a:rPr>
            <a:t>Automate your Favorite Reports </a:t>
          </a:r>
        </a:p>
      </dgm:t>
    </dgm:pt>
    <dgm:pt modelId="{8947C445-C69A-4AD1-9492-2C4B31AE9EFA}" type="parTrans" cxnId="{E8EE2FC8-22A1-47EA-9003-BE0016CA0C71}">
      <dgm:prSet/>
      <dgm:spPr/>
      <dgm:t>
        <a:bodyPr/>
        <a:lstStyle/>
        <a:p>
          <a:endParaRPr lang="en-US"/>
        </a:p>
      </dgm:t>
    </dgm:pt>
    <dgm:pt modelId="{536D93AA-CB72-4C7D-8530-B0DF7E99CFDE}" type="sibTrans" cxnId="{E8EE2FC8-22A1-47EA-9003-BE0016CA0C71}">
      <dgm:prSet/>
      <dgm:spPr/>
      <dgm:t>
        <a:bodyPr/>
        <a:lstStyle/>
        <a:p>
          <a:endParaRPr lang="en-US"/>
        </a:p>
      </dgm:t>
    </dgm:pt>
    <dgm:pt modelId="{CC8CFE46-8375-44F2-8E8C-E751E79B020A}">
      <dgm:prSet custT="1"/>
      <dgm:spPr>
        <a:solidFill>
          <a:schemeClr val="tx2"/>
        </a:solidFill>
      </dgm:spPr>
      <dgm:t>
        <a:bodyPr/>
        <a:lstStyle/>
        <a:p>
          <a:r>
            <a:rPr lang="en-US" sz="4000" b="1" dirty="0">
              <a:solidFill>
                <a:schemeClr val="bg1"/>
              </a:solidFill>
            </a:rPr>
            <a:t>SI Comp Report</a:t>
          </a:r>
        </a:p>
      </dgm:t>
    </dgm:pt>
    <dgm:pt modelId="{4227CCB0-4F38-4022-9242-46BC9C332DA6}" type="parTrans" cxnId="{3193195C-30CF-40BC-9C6C-748FA2F86889}">
      <dgm:prSet/>
      <dgm:spPr/>
      <dgm:t>
        <a:bodyPr/>
        <a:lstStyle/>
        <a:p>
          <a:endParaRPr lang="en-US"/>
        </a:p>
      </dgm:t>
    </dgm:pt>
    <dgm:pt modelId="{258E97D8-2FE6-46E4-B200-4C417941F6BD}" type="sibTrans" cxnId="{3193195C-30CF-40BC-9C6C-748FA2F86889}">
      <dgm:prSet/>
      <dgm:spPr/>
      <dgm:t>
        <a:bodyPr/>
        <a:lstStyle/>
        <a:p>
          <a:endParaRPr lang="en-US"/>
        </a:p>
      </dgm:t>
    </dgm:pt>
    <dgm:pt modelId="{EC91C2C7-612B-4DD2-9F47-FE1D5CD3DD8D}">
      <dgm:prSet custT="1"/>
      <dgm:spPr>
        <a:solidFill>
          <a:srgbClr val="8D182B"/>
        </a:solidFill>
      </dgm:spPr>
      <dgm:t>
        <a:bodyPr/>
        <a:lstStyle/>
        <a:p>
          <a:r>
            <a:rPr lang="en-US" sz="4000" b="1" dirty="0">
              <a:solidFill>
                <a:schemeClr val="bg1"/>
              </a:solidFill>
            </a:rPr>
            <a:t>Advisor &amp; Faculty Auto Report</a:t>
          </a:r>
        </a:p>
      </dgm:t>
    </dgm:pt>
    <dgm:pt modelId="{B9995A54-0AAD-4599-9A9C-D2823E00656B}" type="parTrans" cxnId="{96DA6608-B166-4C94-9B1B-81496FEC8ED2}">
      <dgm:prSet/>
      <dgm:spPr/>
      <dgm:t>
        <a:bodyPr/>
        <a:lstStyle/>
        <a:p>
          <a:endParaRPr lang="en-US"/>
        </a:p>
      </dgm:t>
    </dgm:pt>
    <dgm:pt modelId="{6C58F2E7-1ED2-4C9F-A258-3859CD0D2A55}" type="sibTrans" cxnId="{96DA6608-B166-4C94-9B1B-81496FEC8ED2}">
      <dgm:prSet/>
      <dgm:spPr/>
      <dgm:t>
        <a:bodyPr/>
        <a:lstStyle/>
        <a:p>
          <a:endParaRPr lang="en-US"/>
        </a:p>
      </dgm:t>
    </dgm:pt>
    <dgm:pt modelId="{0AD12DAC-7BFE-4AAB-A4B2-A8E05B815549}" type="pres">
      <dgm:prSet presAssocID="{E90A5353-DFFD-4499-9338-397EC6883E7C}" presName="linear" presStyleCnt="0">
        <dgm:presLayoutVars>
          <dgm:animLvl val="lvl"/>
          <dgm:resizeHandles val="exact"/>
        </dgm:presLayoutVars>
      </dgm:prSet>
      <dgm:spPr/>
    </dgm:pt>
    <dgm:pt modelId="{C93AB474-86A5-4AA9-A3B4-F39CA2C82C0E}" type="pres">
      <dgm:prSet presAssocID="{8A63D4CE-1B29-4EC6-86C6-D8A988D82B01}" presName="parentText" presStyleLbl="node1" presStyleIdx="0" presStyleCnt="7" custLinFactNeighborX="-28229" custLinFactNeighborY="-15173">
        <dgm:presLayoutVars>
          <dgm:chMax val="0"/>
          <dgm:bulletEnabled val="1"/>
        </dgm:presLayoutVars>
      </dgm:prSet>
      <dgm:spPr/>
    </dgm:pt>
    <dgm:pt modelId="{F03E3DCC-31A7-485E-8E3C-6AEA4E105E69}" type="pres">
      <dgm:prSet presAssocID="{07652EBF-945A-42E2-B10E-558131C76FB3}" presName="spacer" presStyleCnt="0"/>
      <dgm:spPr/>
    </dgm:pt>
    <dgm:pt modelId="{BB194472-881D-4C8D-A5DE-84C8D25848D8}" type="pres">
      <dgm:prSet presAssocID="{61762683-C103-43CE-ABB0-CB82D5606990}" presName="parentText" presStyleLbl="node1" presStyleIdx="1" presStyleCnt="7">
        <dgm:presLayoutVars>
          <dgm:chMax val="0"/>
          <dgm:bulletEnabled val="1"/>
        </dgm:presLayoutVars>
      </dgm:prSet>
      <dgm:spPr/>
    </dgm:pt>
    <dgm:pt modelId="{5949A96A-CC9C-4B57-8CC6-07E2CB851049}" type="pres">
      <dgm:prSet presAssocID="{C4415B41-C296-4163-AC46-5DBEA74B1C00}" presName="spacer" presStyleCnt="0"/>
      <dgm:spPr/>
    </dgm:pt>
    <dgm:pt modelId="{ADEC516D-3598-4570-A3AF-50471592EE9B}" type="pres">
      <dgm:prSet presAssocID="{A577A608-A1D6-404A-940B-6E405A880396}" presName="parentText" presStyleLbl="node1" presStyleIdx="2" presStyleCnt="7" custLinFactNeighborX="-10956" custLinFactNeighborY="21394">
        <dgm:presLayoutVars>
          <dgm:chMax val="0"/>
          <dgm:bulletEnabled val="1"/>
        </dgm:presLayoutVars>
      </dgm:prSet>
      <dgm:spPr/>
    </dgm:pt>
    <dgm:pt modelId="{CD2C836C-49BD-416D-B513-A1A21BB219DD}" type="pres">
      <dgm:prSet presAssocID="{20B3695C-45F2-4728-B2B9-B1442A2DADFE}" presName="spacer" presStyleCnt="0"/>
      <dgm:spPr/>
    </dgm:pt>
    <dgm:pt modelId="{BA62074B-641B-402C-A954-0EFD74089B23}" type="pres">
      <dgm:prSet presAssocID="{227E3EDE-9155-4433-A118-51D9A8A55D91}" presName="parentText" presStyleLbl="node1" presStyleIdx="3" presStyleCnt="7">
        <dgm:presLayoutVars>
          <dgm:chMax val="0"/>
          <dgm:bulletEnabled val="1"/>
        </dgm:presLayoutVars>
      </dgm:prSet>
      <dgm:spPr/>
    </dgm:pt>
    <dgm:pt modelId="{A774903A-98C8-43B0-82B2-DCCA835C72FB}" type="pres">
      <dgm:prSet presAssocID="{B6349135-5514-486E-8590-CCACD75D3ABA}" presName="spacer" presStyleCnt="0"/>
      <dgm:spPr/>
    </dgm:pt>
    <dgm:pt modelId="{1C2D2302-2AFA-452A-B7A3-159893D28A7B}" type="pres">
      <dgm:prSet presAssocID="{55CEEBCE-F386-4583-925C-BFDFDB95A01B}" presName="parentText" presStyleLbl="node1" presStyleIdx="4" presStyleCnt="7">
        <dgm:presLayoutVars>
          <dgm:chMax val="0"/>
          <dgm:bulletEnabled val="1"/>
        </dgm:presLayoutVars>
      </dgm:prSet>
      <dgm:spPr/>
    </dgm:pt>
    <dgm:pt modelId="{23951952-9C91-4E37-8DED-353D14608170}" type="pres">
      <dgm:prSet presAssocID="{536D93AA-CB72-4C7D-8530-B0DF7E99CFDE}" presName="spacer" presStyleCnt="0"/>
      <dgm:spPr/>
    </dgm:pt>
    <dgm:pt modelId="{555E6DF4-E00D-411F-A631-7A0036E97A5D}" type="pres">
      <dgm:prSet presAssocID="{CC8CFE46-8375-44F2-8E8C-E751E79B020A}" presName="parentText" presStyleLbl="node1" presStyleIdx="5" presStyleCnt="7">
        <dgm:presLayoutVars>
          <dgm:chMax val="0"/>
          <dgm:bulletEnabled val="1"/>
        </dgm:presLayoutVars>
      </dgm:prSet>
      <dgm:spPr/>
    </dgm:pt>
    <dgm:pt modelId="{C52EE4D3-6967-4330-ABDC-62D8B7407CB2}" type="pres">
      <dgm:prSet presAssocID="{258E97D8-2FE6-46E4-B200-4C417941F6BD}" presName="spacer" presStyleCnt="0"/>
      <dgm:spPr/>
    </dgm:pt>
    <dgm:pt modelId="{9FB3A546-D5C6-4228-80CF-2AF292E68CD7}" type="pres">
      <dgm:prSet presAssocID="{EC91C2C7-612B-4DD2-9F47-FE1D5CD3DD8D}" presName="parentText" presStyleLbl="node1" presStyleIdx="6" presStyleCnt="7">
        <dgm:presLayoutVars>
          <dgm:chMax val="0"/>
          <dgm:bulletEnabled val="1"/>
        </dgm:presLayoutVars>
      </dgm:prSet>
      <dgm:spPr/>
    </dgm:pt>
  </dgm:ptLst>
  <dgm:cxnLst>
    <dgm:cxn modelId="{DD6B3A01-4F2C-429D-BAE2-85E351EC16C0}" srcId="{E90A5353-DFFD-4499-9338-397EC6883E7C}" destId="{8A63D4CE-1B29-4EC6-86C6-D8A988D82B01}" srcOrd="0" destOrd="0" parTransId="{29FC52F4-D5A8-4E18-94FF-1B945726EA70}" sibTransId="{07652EBF-945A-42E2-B10E-558131C76FB3}"/>
    <dgm:cxn modelId="{9F6F7902-5ED3-4B72-9D72-3197F4B3F82F}" type="presOf" srcId="{A577A608-A1D6-404A-940B-6E405A880396}" destId="{ADEC516D-3598-4570-A3AF-50471592EE9B}" srcOrd="0" destOrd="0" presId="urn:microsoft.com/office/officeart/2005/8/layout/vList2"/>
    <dgm:cxn modelId="{96DA6608-B166-4C94-9B1B-81496FEC8ED2}" srcId="{E90A5353-DFFD-4499-9338-397EC6883E7C}" destId="{EC91C2C7-612B-4DD2-9F47-FE1D5CD3DD8D}" srcOrd="6" destOrd="0" parTransId="{B9995A54-0AAD-4599-9A9C-D2823E00656B}" sibTransId="{6C58F2E7-1ED2-4C9F-A258-3859CD0D2A55}"/>
    <dgm:cxn modelId="{FA01091E-B8FE-475E-AC8E-34282F24229A}" type="presOf" srcId="{E90A5353-DFFD-4499-9338-397EC6883E7C}" destId="{0AD12DAC-7BFE-4AAB-A4B2-A8E05B815549}" srcOrd="0" destOrd="0" presId="urn:microsoft.com/office/officeart/2005/8/layout/vList2"/>
    <dgm:cxn modelId="{3193195C-30CF-40BC-9C6C-748FA2F86889}" srcId="{E90A5353-DFFD-4499-9338-397EC6883E7C}" destId="{CC8CFE46-8375-44F2-8E8C-E751E79B020A}" srcOrd="5" destOrd="0" parTransId="{4227CCB0-4F38-4022-9242-46BC9C332DA6}" sibTransId="{258E97D8-2FE6-46E4-B200-4C417941F6BD}"/>
    <dgm:cxn modelId="{F7943A61-6D6A-4CD3-A549-EB0688B728A9}" type="presOf" srcId="{227E3EDE-9155-4433-A118-51D9A8A55D91}" destId="{BA62074B-641B-402C-A954-0EFD74089B23}" srcOrd="0" destOrd="0" presId="urn:microsoft.com/office/officeart/2005/8/layout/vList2"/>
    <dgm:cxn modelId="{CA12C467-4CB3-477D-BF4D-58C4E75A0CB8}" type="presOf" srcId="{61762683-C103-43CE-ABB0-CB82D5606990}" destId="{BB194472-881D-4C8D-A5DE-84C8D25848D8}" srcOrd="0" destOrd="0" presId="urn:microsoft.com/office/officeart/2005/8/layout/vList2"/>
    <dgm:cxn modelId="{3595CC4A-2EBB-4CB2-B470-0856AB8587E0}" srcId="{E90A5353-DFFD-4499-9338-397EC6883E7C}" destId="{A577A608-A1D6-404A-940B-6E405A880396}" srcOrd="2" destOrd="0" parTransId="{3BFD0164-DE7D-4E25-8FCC-65D3D0A13337}" sibTransId="{20B3695C-45F2-4728-B2B9-B1442A2DADFE}"/>
    <dgm:cxn modelId="{E45D2255-245A-4512-B338-8EC28D635C8C}" type="presOf" srcId="{55CEEBCE-F386-4583-925C-BFDFDB95A01B}" destId="{1C2D2302-2AFA-452A-B7A3-159893D28A7B}" srcOrd="0" destOrd="0" presId="urn:microsoft.com/office/officeart/2005/8/layout/vList2"/>
    <dgm:cxn modelId="{1DE78381-6D3C-4EDF-AC0F-3A044FE71950}" srcId="{E90A5353-DFFD-4499-9338-397EC6883E7C}" destId="{61762683-C103-43CE-ABB0-CB82D5606990}" srcOrd="1" destOrd="0" parTransId="{64B2ADC0-BA10-4F65-8A17-7F7A6CBE0AEC}" sibTransId="{C4415B41-C296-4163-AC46-5DBEA74B1C00}"/>
    <dgm:cxn modelId="{189C5198-2300-47DD-8E9D-D91A3E4A6F8C}" type="presOf" srcId="{EC91C2C7-612B-4DD2-9F47-FE1D5CD3DD8D}" destId="{9FB3A546-D5C6-4228-80CF-2AF292E68CD7}" srcOrd="0" destOrd="0" presId="urn:microsoft.com/office/officeart/2005/8/layout/vList2"/>
    <dgm:cxn modelId="{FEE283B8-E412-49FC-84DB-F45B271D1637}" type="presOf" srcId="{8A63D4CE-1B29-4EC6-86C6-D8A988D82B01}" destId="{C93AB474-86A5-4AA9-A3B4-F39CA2C82C0E}" srcOrd="0" destOrd="0" presId="urn:microsoft.com/office/officeart/2005/8/layout/vList2"/>
    <dgm:cxn modelId="{E8EE2FC8-22A1-47EA-9003-BE0016CA0C71}" srcId="{E90A5353-DFFD-4499-9338-397EC6883E7C}" destId="{55CEEBCE-F386-4583-925C-BFDFDB95A01B}" srcOrd="4" destOrd="0" parTransId="{8947C445-C69A-4AD1-9492-2C4B31AE9EFA}" sibTransId="{536D93AA-CB72-4C7D-8530-B0DF7E99CFDE}"/>
    <dgm:cxn modelId="{34614DDF-374A-4DC5-8D83-90459009B03B}" type="presOf" srcId="{CC8CFE46-8375-44F2-8E8C-E751E79B020A}" destId="{555E6DF4-E00D-411F-A631-7A0036E97A5D}" srcOrd="0" destOrd="0" presId="urn:microsoft.com/office/officeart/2005/8/layout/vList2"/>
    <dgm:cxn modelId="{3A1D82FD-71CA-454B-94D8-89759D41DBB7}" srcId="{E90A5353-DFFD-4499-9338-397EC6883E7C}" destId="{227E3EDE-9155-4433-A118-51D9A8A55D91}" srcOrd="3" destOrd="0" parTransId="{4C92A663-53E7-4F7B-B27F-6D8001B6C68A}" sibTransId="{B6349135-5514-486E-8590-CCACD75D3ABA}"/>
    <dgm:cxn modelId="{D5EC47B0-DFFE-4CE9-A43E-9527780CC2FB}" type="presParOf" srcId="{0AD12DAC-7BFE-4AAB-A4B2-A8E05B815549}" destId="{C93AB474-86A5-4AA9-A3B4-F39CA2C82C0E}" srcOrd="0" destOrd="0" presId="urn:microsoft.com/office/officeart/2005/8/layout/vList2"/>
    <dgm:cxn modelId="{EAC0C948-84EA-4ED8-8ADF-691F42FFC28F}" type="presParOf" srcId="{0AD12DAC-7BFE-4AAB-A4B2-A8E05B815549}" destId="{F03E3DCC-31A7-485E-8E3C-6AEA4E105E69}" srcOrd="1" destOrd="0" presId="urn:microsoft.com/office/officeart/2005/8/layout/vList2"/>
    <dgm:cxn modelId="{72B9B896-F4B1-4B75-A0C7-C45C5D331E81}" type="presParOf" srcId="{0AD12DAC-7BFE-4AAB-A4B2-A8E05B815549}" destId="{BB194472-881D-4C8D-A5DE-84C8D25848D8}" srcOrd="2" destOrd="0" presId="urn:microsoft.com/office/officeart/2005/8/layout/vList2"/>
    <dgm:cxn modelId="{2B64ADBD-3ECC-459A-AEEC-95C6E055FDC2}" type="presParOf" srcId="{0AD12DAC-7BFE-4AAB-A4B2-A8E05B815549}" destId="{5949A96A-CC9C-4B57-8CC6-07E2CB851049}" srcOrd="3" destOrd="0" presId="urn:microsoft.com/office/officeart/2005/8/layout/vList2"/>
    <dgm:cxn modelId="{34103CF7-D865-4471-B648-CAA70B20A0E6}" type="presParOf" srcId="{0AD12DAC-7BFE-4AAB-A4B2-A8E05B815549}" destId="{ADEC516D-3598-4570-A3AF-50471592EE9B}" srcOrd="4" destOrd="0" presId="urn:microsoft.com/office/officeart/2005/8/layout/vList2"/>
    <dgm:cxn modelId="{5FC25096-A9EA-4DD5-93FD-7F4CF64C4654}" type="presParOf" srcId="{0AD12DAC-7BFE-4AAB-A4B2-A8E05B815549}" destId="{CD2C836C-49BD-416D-B513-A1A21BB219DD}" srcOrd="5" destOrd="0" presId="urn:microsoft.com/office/officeart/2005/8/layout/vList2"/>
    <dgm:cxn modelId="{117B951E-3102-4A4A-BA76-A4571A9A8754}" type="presParOf" srcId="{0AD12DAC-7BFE-4AAB-A4B2-A8E05B815549}" destId="{BA62074B-641B-402C-A954-0EFD74089B23}" srcOrd="6" destOrd="0" presId="urn:microsoft.com/office/officeart/2005/8/layout/vList2"/>
    <dgm:cxn modelId="{92D715AA-4107-449A-B161-DA0D21752689}" type="presParOf" srcId="{0AD12DAC-7BFE-4AAB-A4B2-A8E05B815549}" destId="{A774903A-98C8-43B0-82B2-DCCA835C72FB}" srcOrd="7" destOrd="0" presId="urn:microsoft.com/office/officeart/2005/8/layout/vList2"/>
    <dgm:cxn modelId="{FC11261B-4560-48AE-9975-4C50DB84905F}" type="presParOf" srcId="{0AD12DAC-7BFE-4AAB-A4B2-A8E05B815549}" destId="{1C2D2302-2AFA-452A-B7A3-159893D28A7B}" srcOrd="8" destOrd="0" presId="urn:microsoft.com/office/officeart/2005/8/layout/vList2"/>
    <dgm:cxn modelId="{1D11E7A9-0F61-473F-9E05-6978ED8446B5}" type="presParOf" srcId="{0AD12DAC-7BFE-4AAB-A4B2-A8E05B815549}" destId="{23951952-9C91-4E37-8DED-353D14608170}" srcOrd="9" destOrd="0" presId="urn:microsoft.com/office/officeart/2005/8/layout/vList2"/>
    <dgm:cxn modelId="{F55CC7D8-0A0F-4585-AD9D-3F3B435BC9DA}" type="presParOf" srcId="{0AD12DAC-7BFE-4AAB-A4B2-A8E05B815549}" destId="{555E6DF4-E00D-411F-A631-7A0036E97A5D}" srcOrd="10" destOrd="0" presId="urn:microsoft.com/office/officeart/2005/8/layout/vList2"/>
    <dgm:cxn modelId="{14A26492-3A22-4FCD-B7DB-88BB4287898D}" type="presParOf" srcId="{0AD12DAC-7BFE-4AAB-A4B2-A8E05B815549}" destId="{C52EE4D3-6967-4330-ABDC-62D8B7407CB2}" srcOrd="11" destOrd="0" presId="urn:microsoft.com/office/officeart/2005/8/layout/vList2"/>
    <dgm:cxn modelId="{2E35F59F-DC30-4D50-8328-148D856E0D8F}" type="presParOf" srcId="{0AD12DAC-7BFE-4AAB-A4B2-A8E05B815549}" destId="{9FB3A546-D5C6-4228-80CF-2AF292E68CD7}" srcOrd="1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C5AC68-C54A-42F1-AC94-475C28B4E93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D9805DA-9ED6-4A6E-9597-03F93E9C6787}">
      <dgm:prSet/>
      <dgm:spPr>
        <a:solidFill>
          <a:srgbClr val="610215"/>
        </a:solidFill>
      </dgm:spPr>
      <dgm:t>
        <a:bodyPr/>
        <a:lstStyle/>
        <a:p>
          <a:r>
            <a:rPr lang="en-US" dirty="0"/>
            <a:t>Each Report in the system can be saved as a Favorite. This will allow you to store all of the reports you use into one easy to find category labeled Favorites.</a:t>
          </a:r>
        </a:p>
      </dgm:t>
    </dgm:pt>
    <dgm:pt modelId="{A84E0B4C-0354-4E3D-A5FC-E22A52CEFCA1}" type="parTrans" cxnId="{5BA4CFAF-8FEE-4FD1-82D6-8A96833B13B5}">
      <dgm:prSet/>
      <dgm:spPr/>
      <dgm:t>
        <a:bodyPr/>
        <a:lstStyle/>
        <a:p>
          <a:endParaRPr lang="en-US"/>
        </a:p>
      </dgm:t>
    </dgm:pt>
    <dgm:pt modelId="{DF97B23A-B4F8-4611-8341-EFE0E6B21274}" type="sibTrans" cxnId="{5BA4CFAF-8FEE-4FD1-82D6-8A96833B13B5}">
      <dgm:prSet/>
      <dgm:spPr/>
      <dgm:t>
        <a:bodyPr/>
        <a:lstStyle/>
        <a:p>
          <a:endParaRPr lang="en-US"/>
        </a:p>
      </dgm:t>
    </dgm:pt>
    <dgm:pt modelId="{22ADB548-5CD8-47E7-BA58-BDA1F5DDF79C}">
      <dgm:prSet/>
      <dgm:spPr>
        <a:solidFill>
          <a:schemeClr val="tx2"/>
        </a:solidFill>
      </dgm:spPr>
      <dgm:t>
        <a:bodyPr/>
        <a:lstStyle/>
        <a:p>
          <a:r>
            <a:rPr lang="en-US" dirty="0"/>
            <a:t>You can even share your favorite reports with other staff in your permission group. Or send any report via email to a colleague. </a:t>
          </a:r>
        </a:p>
      </dgm:t>
    </dgm:pt>
    <dgm:pt modelId="{CC0679A5-255F-4E14-96C2-20F8B9FF58DF}" type="parTrans" cxnId="{9B68A85F-DED3-408B-9AA7-BC79456361EB}">
      <dgm:prSet/>
      <dgm:spPr/>
      <dgm:t>
        <a:bodyPr/>
        <a:lstStyle/>
        <a:p>
          <a:endParaRPr lang="en-US"/>
        </a:p>
      </dgm:t>
    </dgm:pt>
    <dgm:pt modelId="{A063C17E-45E9-42F7-AFA4-DEB68E588DE6}" type="sibTrans" cxnId="{9B68A85F-DED3-408B-9AA7-BC79456361EB}">
      <dgm:prSet/>
      <dgm:spPr/>
      <dgm:t>
        <a:bodyPr/>
        <a:lstStyle/>
        <a:p>
          <a:endParaRPr lang="en-US"/>
        </a:p>
      </dgm:t>
    </dgm:pt>
    <dgm:pt modelId="{2B2993FF-2196-418F-A55E-CA66E0700B86}" type="pres">
      <dgm:prSet presAssocID="{F9C5AC68-C54A-42F1-AC94-475C28B4E933}" presName="linear" presStyleCnt="0">
        <dgm:presLayoutVars>
          <dgm:animLvl val="lvl"/>
          <dgm:resizeHandles val="exact"/>
        </dgm:presLayoutVars>
      </dgm:prSet>
      <dgm:spPr/>
    </dgm:pt>
    <dgm:pt modelId="{A86D0131-EC47-43CB-B3F4-1D2A6F6025E2}" type="pres">
      <dgm:prSet presAssocID="{DD9805DA-9ED6-4A6E-9597-03F93E9C6787}" presName="parentText" presStyleLbl="node1" presStyleIdx="0" presStyleCnt="2" custLinFactY="-45733" custLinFactNeighborX="3723" custLinFactNeighborY="-100000">
        <dgm:presLayoutVars>
          <dgm:chMax val="0"/>
          <dgm:bulletEnabled val="1"/>
        </dgm:presLayoutVars>
      </dgm:prSet>
      <dgm:spPr/>
    </dgm:pt>
    <dgm:pt modelId="{C8CF8CB4-0532-42EB-B6A8-E1A4B18FB170}" type="pres">
      <dgm:prSet presAssocID="{DF97B23A-B4F8-4611-8341-EFE0E6B21274}" presName="spacer" presStyleCnt="0"/>
      <dgm:spPr/>
    </dgm:pt>
    <dgm:pt modelId="{FE721D3F-23D0-4579-8AB5-CA8E79080D42}" type="pres">
      <dgm:prSet presAssocID="{22ADB548-5CD8-47E7-BA58-BDA1F5DDF79C}" presName="parentText" presStyleLbl="node1" presStyleIdx="1" presStyleCnt="2">
        <dgm:presLayoutVars>
          <dgm:chMax val="0"/>
          <dgm:bulletEnabled val="1"/>
        </dgm:presLayoutVars>
      </dgm:prSet>
      <dgm:spPr/>
    </dgm:pt>
  </dgm:ptLst>
  <dgm:cxnLst>
    <dgm:cxn modelId="{9B68A85F-DED3-408B-9AA7-BC79456361EB}" srcId="{F9C5AC68-C54A-42F1-AC94-475C28B4E933}" destId="{22ADB548-5CD8-47E7-BA58-BDA1F5DDF79C}" srcOrd="1" destOrd="0" parTransId="{CC0679A5-255F-4E14-96C2-20F8B9FF58DF}" sibTransId="{A063C17E-45E9-42F7-AFA4-DEB68E588DE6}"/>
    <dgm:cxn modelId="{69688353-908F-46AC-A670-CDED6BA76A50}" type="presOf" srcId="{22ADB548-5CD8-47E7-BA58-BDA1F5DDF79C}" destId="{FE721D3F-23D0-4579-8AB5-CA8E79080D42}" srcOrd="0" destOrd="0" presId="urn:microsoft.com/office/officeart/2005/8/layout/vList2"/>
    <dgm:cxn modelId="{5BA4CFAF-8FEE-4FD1-82D6-8A96833B13B5}" srcId="{F9C5AC68-C54A-42F1-AC94-475C28B4E933}" destId="{DD9805DA-9ED6-4A6E-9597-03F93E9C6787}" srcOrd="0" destOrd="0" parTransId="{A84E0B4C-0354-4E3D-A5FC-E22A52CEFCA1}" sibTransId="{DF97B23A-B4F8-4611-8341-EFE0E6B21274}"/>
    <dgm:cxn modelId="{BA18E8CC-B996-4933-ACD7-215A2225BCBA}" type="presOf" srcId="{F9C5AC68-C54A-42F1-AC94-475C28B4E933}" destId="{2B2993FF-2196-418F-A55E-CA66E0700B86}" srcOrd="0" destOrd="0" presId="urn:microsoft.com/office/officeart/2005/8/layout/vList2"/>
    <dgm:cxn modelId="{DF02CDF5-9AC1-47C1-A714-A90C54F3973E}" type="presOf" srcId="{DD9805DA-9ED6-4A6E-9597-03F93E9C6787}" destId="{A86D0131-EC47-43CB-B3F4-1D2A6F6025E2}" srcOrd="0" destOrd="0" presId="urn:microsoft.com/office/officeart/2005/8/layout/vList2"/>
    <dgm:cxn modelId="{D8E54EEB-810B-4407-8576-38B552624429}" type="presParOf" srcId="{2B2993FF-2196-418F-A55E-CA66E0700B86}" destId="{A86D0131-EC47-43CB-B3F4-1D2A6F6025E2}" srcOrd="0" destOrd="0" presId="urn:microsoft.com/office/officeart/2005/8/layout/vList2"/>
    <dgm:cxn modelId="{CDE16556-7168-4341-9C08-48B452F6949D}" type="presParOf" srcId="{2B2993FF-2196-418F-A55E-CA66E0700B86}" destId="{C8CF8CB4-0532-42EB-B6A8-E1A4B18FB170}" srcOrd="1" destOrd="0" presId="urn:microsoft.com/office/officeart/2005/8/layout/vList2"/>
    <dgm:cxn modelId="{151AD130-3531-4FE3-AE69-04E4051C2952}" type="presParOf" srcId="{2B2993FF-2196-418F-A55E-CA66E0700B86}" destId="{FE721D3F-23D0-4579-8AB5-CA8E79080D42}"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23F93E-3644-47D4-B765-5BA29E863B4E}"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A38BD901-61CA-4EE8-8AB5-FDCF0A729E64}">
      <dgm:prSet/>
      <dgm:spPr>
        <a:solidFill>
          <a:srgbClr val="610215"/>
        </a:solidFill>
      </dgm:spPr>
      <dgm:t>
        <a:bodyPr/>
        <a:lstStyle/>
        <a:p>
          <a:r>
            <a:rPr lang="en-US" dirty="0"/>
            <a:t>Reports can also be Automated and sent via Email with a frequency of daily, weekly, monthly or a specific day of month.</a:t>
          </a:r>
        </a:p>
      </dgm:t>
    </dgm:pt>
    <dgm:pt modelId="{FAE02B89-7141-4E94-BB9A-981ADDCC354F}" type="parTrans" cxnId="{3FF30F8C-4E46-4169-889C-72DE09410979}">
      <dgm:prSet/>
      <dgm:spPr/>
      <dgm:t>
        <a:bodyPr/>
        <a:lstStyle/>
        <a:p>
          <a:endParaRPr lang="en-US"/>
        </a:p>
      </dgm:t>
    </dgm:pt>
    <dgm:pt modelId="{8BC65BAD-8C76-4E44-8ACD-0D9EB9B8CD48}" type="sibTrans" cxnId="{3FF30F8C-4E46-4169-889C-72DE09410979}">
      <dgm:prSet/>
      <dgm:spPr/>
      <dgm:t>
        <a:bodyPr/>
        <a:lstStyle/>
        <a:p>
          <a:endParaRPr lang="en-US"/>
        </a:p>
      </dgm:t>
    </dgm:pt>
    <dgm:pt modelId="{B52AE89A-E4BF-4801-930F-4FD68C1C6139}">
      <dgm:prSet/>
      <dgm:spPr>
        <a:solidFill>
          <a:schemeClr val="tx2"/>
        </a:solidFill>
      </dgm:spPr>
      <dgm:t>
        <a:bodyPr/>
        <a:lstStyle/>
        <a:p>
          <a:r>
            <a:rPr lang="en-US" dirty="0"/>
            <a:t>Setting up automated reports in TracCloud does not require elevated permission.</a:t>
          </a:r>
        </a:p>
      </dgm:t>
    </dgm:pt>
    <dgm:pt modelId="{F719B07B-CB18-41C2-8D31-9279F05CE8E2}" type="parTrans" cxnId="{21682ECA-2699-460C-8DD4-6AB7505309D3}">
      <dgm:prSet/>
      <dgm:spPr/>
      <dgm:t>
        <a:bodyPr/>
        <a:lstStyle/>
        <a:p>
          <a:endParaRPr lang="en-US"/>
        </a:p>
      </dgm:t>
    </dgm:pt>
    <dgm:pt modelId="{75A22E94-5F3F-40D0-BD8A-456ED58CF669}" type="sibTrans" cxnId="{21682ECA-2699-460C-8DD4-6AB7505309D3}">
      <dgm:prSet/>
      <dgm:spPr/>
      <dgm:t>
        <a:bodyPr/>
        <a:lstStyle/>
        <a:p>
          <a:endParaRPr lang="en-US"/>
        </a:p>
      </dgm:t>
    </dgm:pt>
    <dgm:pt modelId="{33B06DCC-DA33-417A-8350-1D56D0E49BAB}">
      <dgm:prSet/>
      <dgm:spPr>
        <a:solidFill>
          <a:srgbClr val="610215"/>
        </a:solidFill>
      </dgm:spPr>
      <dgm:t>
        <a:bodyPr/>
        <a:lstStyle/>
        <a:p>
          <a:r>
            <a:rPr lang="en-US" dirty="0"/>
            <a:t>The interface for Automated Reports is stored in your Favorite reports listings for easy access.</a:t>
          </a:r>
        </a:p>
      </dgm:t>
    </dgm:pt>
    <dgm:pt modelId="{E77F9C98-B017-4555-9942-30567CC3E538}" type="parTrans" cxnId="{906BBAD7-BA18-42D7-9A41-16DCD84B7255}">
      <dgm:prSet/>
      <dgm:spPr/>
      <dgm:t>
        <a:bodyPr/>
        <a:lstStyle/>
        <a:p>
          <a:endParaRPr lang="en-US"/>
        </a:p>
      </dgm:t>
    </dgm:pt>
    <dgm:pt modelId="{BC0808F7-80FF-469C-A909-DD724CAFD7CE}" type="sibTrans" cxnId="{906BBAD7-BA18-42D7-9A41-16DCD84B7255}">
      <dgm:prSet/>
      <dgm:spPr/>
      <dgm:t>
        <a:bodyPr/>
        <a:lstStyle/>
        <a:p>
          <a:endParaRPr lang="en-US"/>
        </a:p>
      </dgm:t>
    </dgm:pt>
    <dgm:pt modelId="{8E936ABF-6B8E-479F-8A01-3F74DB388D7C}" type="pres">
      <dgm:prSet presAssocID="{4323F93E-3644-47D4-B765-5BA29E863B4E}" presName="Name0" presStyleCnt="0">
        <dgm:presLayoutVars>
          <dgm:dir/>
          <dgm:resizeHandles val="exact"/>
        </dgm:presLayoutVars>
      </dgm:prSet>
      <dgm:spPr/>
    </dgm:pt>
    <dgm:pt modelId="{1F3864E1-238F-48F8-B9BA-DDDBE5DE3D4F}" type="pres">
      <dgm:prSet presAssocID="{A38BD901-61CA-4EE8-8AB5-FDCF0A729E64}" presName="node" presStyleLbl="node1" presStyleIdx="0" presStyleCnt="3" custScaleX="115294">
        <dgm:presLayoutVars>
          <dgm:bulletEnabled val="1"/>
        </dgm:presLayoutVars>
      </dgm:prSet>
      <dgm:spPr/>
    </dgm:pt>
    <dgm:pt modelId="{D6BBE501-E802-4013-A02C-C6D3C4F218DE}" type="pres">
      <dgm:prSet presAssocID="{8BC65BAD-8C76-4E44-8ACD-0D9EB9B8CD48}" presName="sibTrans" presStyleCnt="0"/>
      <dgm:spPr/>
    </dgm:pt>
    <dgm:pt modelId="{E10B9CE8-173C-4186-87B6-3BA9839E8E6C}" type="pres">
      <dgm:prSet presAssocID="{B52AE89A-E4BF-4801-930F-4FD68C1C6139}" presName="node" presStyleLbl="node1" presStyleIdx="1" presStyleCnt="3" custScaleX="118550">
        <dgm:presLayoutVars>
          <dgm:bulletEnabled val="1"/>
        </dgm:presLayoutVars>
      </dgm:prSet>
      <dgm:spPr/>
    </dgm:pt>
    <dgm:pt modelId="{A4A579C6-AC9A-46C8-8F4D-EF9829A194FD}" type="pres">
      <dgm:prSet presAssocID="{75A22E94-5F3F-40D0-BD8A-456ED58CF669}" presName="sibTrans" presStyleCnt="0"/>
      <dgm:spPr/>
    </dgm:pt>
    <dgm:pt modelId="{8EBEE0C1-77D9-4178-B380-245F95BA9661}" type="pres">
      <dgm:prSet presAssocID="{33B06DCC-DA33-417A-8350-1D56D0E49BAB}" presName="node" presStyleLbl="node1" presStyleIdx="2" presStyleCnt="3">
        <dgm:presLayoutVars>
          <dgm:bulletEnabled val="1"/>
        </dgm:presLayoutVars>
      </dgm:prSet>
      <dgm:spPr/>
    </dgm:pt>
  </dgm:ptLst>
  <dgm:cxnLst>
    <dgm:cxn modelId="{B4742726-D254-4D89-B1C7-F0A8D0C091A0}" type="presOf" srcId="{4323F93E-3644-47D4-B765-5BA29E863B4E}" destId="{8E936ABF-6B8E-479F-8A01-3F74DB388D7C}" srcOrd="0" destOrd="0" presId="urn:microsoft.com/office/officeart/2005/8/layout/hList6"/>
    <dgm:cxn modelId="{6F53D248-1C5D-4541-893B-B05A717B9365}" type="presOf" srcId="{B52AE89A-E4BF-4801-930F-4FD68C1C6139}" destId="{E10B9CE8-173C-4186-87B6-3BA9839E8E6C}" srcOrd="0" destOrd="0" presId="urn:microsoft.com/office/officeart/2005/8/layout/hList6"/>
    <dgm:cxn modelId="{B24F238B-8A04-4EBC-BC18-B401382A083C}" type="presOf" srcId="{33B06DCC-DA33-417A-8350-1D56D0E49BAB}" destId="{8EBEE0C1-77D9-4178-B380-245F95BA9661}" srcOrd="0" destOrd="0" presId="urn:microsoft.com/office/officeart/2005/8/layout/hList6"/>
    <dgm:cxn modelId="{3FF30F8C-4E46-4169-889C-72DE09410979}" srcId="{4323F93E-3644-47D4-B765-5BA29E863B4E}" destId="{A38BD901-61CA-4EE8-8AB5-FDCF0A729E64}" srcOrd="0" destOrd="0" parTransId="{FAE02B89-7141-4E94-BB9A-981ADDCC354F}" sibTransId="{8BC65BAD-8C76-4E44-8ACD-0D9EB9B8CD48}"/>
    <dgm:cxn modelId="{21682ECA-2699-460C-8DD4-6AB7505309D3}" srcId="{4323F93E-3644-47D4-B765-5BA29E863B4E}" destId="{B52AE89A-E4BF-4801-930F-4FD68C1C6139}" srcOrd="1" destOrd="0" parTransId="{F719B07B-CB18-41C2-8D31-9279F05CE8E2}" sibTransId="{75A22E94-5F3F-40D0-BD8A-456ED58CF669}"/>
    <dgm:cxn modelId="{083983CD-F72E-4C15-93C5-5FEA72CF0DD3}" type="presOf" srcId="{A38BD901-61CA-4EE8-8AB5-FDCF0A729E64}" destId="{1F3864E1-238F-48F8-B9BA-DDDBE5DE3D4F}" srcOrd="0" destOrd="0" presId="urn:microsoft.com/office/officeart/2005/8/layout/hList6"/>
    <dgm:cxn modelId="{906BBAD7-BA18-42D7-9A41-16DCD84B7255}" srcId="{4323F93E-3644-47D4-B765-5BA29E863B4E}" destId="{33B06DCC-DA33-417A-8350-1D56D0E49BAB}" srcOrd="2" destOrd="0" parTransId="{E77F9C98-B017-4555-9942-30567CC3E538}" sibTransId="{BC0808F7-80FF-469C-A909-DD724CAFD7CE}"/>
    <dgm:cxn modelId="{3C3B411C-92A5-4674-B26B-35006B0C73EB}" type="presParOf" srcId="{8E936ABF-6B8E-479F-8A01-3F74DB388D7C}" destId="{1F3864E1-238F-48F8-B9BA-DDDBE5DE3D4F}" srcOrd="0" destOrd="0" presId="urn:microsoft.com/office/officeart/2005/8/layout/hList6"/>
    <dgm:cxn modelId="{F5D0428D-3141-4F32-8D48-E9AA068A06D6}" type="presParOf" srcId="{8E936ABF-6B8E-479F-8A01-3F74DB388D7C}" destId="{D6BBE501-E802-4013-A02C-C6D3C4F218DE}" srcOrd="1" destOrd="0" presId="urn:microsoft.com/office/officeart/2005/8/layout/hList6"/>
    <dgm:cxn modelId="{18C810E3-9601-4846-A070-131394E29356}" type="presParOf" srcId="{8E936ABF-6B8E-479F-8A01-3F74DB388D7C}" destId="{E10B9CE8-173C-4186-87B6-3BA9839E8E6C}" srcOrd="2" destOrd="0" presId="urn:microsoft.com/office/officeart/2005/8/layout/hList6"/>
    <dgm:cxn modelId="{62592E43-BD96-47D0-ADCF-B2AAE842308F}" type="presParOf" srcId="{8E936ABF-6B8E-479F-8A01-3F74DB388D7C}" destId="{A4A579C6-AC9A-46C8-8F4D-EF9829A194FD}" srcOrd="3" destOrd="0" presId="urn:microsoft.com/office/officeart/2005/8/layout/hList6"/>
    <dgm:cxn modelId="{B69E96D9-7161-4349-9BD4-D13198BB7B80}" type="presParOf" srcId="{8E936ABF-6B8E-479F-8A01-3F74DB388D7C}" destId="{8EBEE0C1-77D9-4178-B380-245F95BA9661}" srcOrd="4" destOrd="0" presId="urn:microsoft.com/office/officeart/2005/8/layout/hList6"/>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E1C19F94-0DE1-4592-83D4-10E75B2FEF84}"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B3CA4A97-DF14-4919-B172-F102E4A62C8B}">
      <dgm:prSet custT="1"/>
      <dgm:spPr>
        <a:solidFill>
          <a:srgbClr val="610215"/>
        </a:solidFill>
      </dgm:spPr>
      <dgm:t>
        <a:bodyPr/>
        <a:lstStyle/>
        <a:p>
          <a:r>
            <a:rPr lang="en-US" sz="2800" b="1" dirty="0">
              <a:solidFill>
                <a:schemeClr val="bg1"/>
              </a:solidFill>
            </a:rPr>
            <a:t>The SI (Supplemental Instruction) Comparison report </a:t>
          </a:r>
          <a:r>
            <a:rPr lang="en-US" sz="2800" dirty="0">
              <a:solidFill>
                <a:schemeClr val="bg1"/>
              </a:solidFill>
            </a:rPr>
            <a:t>is used to compare student visits to course grade. This report is intended to provide information based on one specific course and section at a time. You may also configure this report to search multiple courses at one time which will allow you to view a broad scope of students visited versus students who did not visit your center, and the GPA received.</a:t>
          </a:r>
        </a:p>
      </dgm:t>
    </dgm:pt>
    <dgm:pt modelId="{C097CA82-8292-47C6-B030-A1405D36AF48}" type="parTrans" cxnId="{420A245C-8527-4228-9564-12ECEE4DCE69}">
      <dgm:prSet/>
      <dgm:spPr/>
      <dgm:t>
        <a:bodyPr/>
        <a:lstStyle/>
        <a:p>
          <a:endParaRPr lang="en-US"/>
        </a:p>
      </dgm:t>
    </dgm:pt>
    <dgm:pt modelId="{6597018E-34FF-455E-9826-2CF086BDDC76}" type="sibTrans" cxnId="{420A245C-8527-4228-9564-12ECEE4DCE69}">
      <dgm:prSet/>
      <dgm:spPr/>
      <dgm:t>
        <a:bodyPr/>
        <a:lstStyle/>
        <a:p>
          <a:endParaRPr lang="en-US"/>
        </a:p>
      </dgm:t>
    </dgm:pt>
    <dgm:pt modelId="{1C411F4C-7893-4399-9D91-1E47313EF2A8}" type="pres">
      <dgm:prSet presAssocID="{E1C19F94-0DE1-4592-83D4-10E75B2FEF84}" presName="linear" presStyleCnt="0">
        <dgm:presLayoutVars>
          <dgm:animLvl val="lvl"/>
          <dgm:resizeHandles val="exact"/>
        </dgm:presLayoutVars>
      </dgm:prSet>
      <dgm:spPr/>
    </dgm:pt>
    <dgm:pt modelId="{44A42735-B01F-4EA7-8776-F3A8E4A13F85}" type="pres">
      <dgm:prSet presAssocID="{B3CA4A97-DF14-4919-B172-F102E4A62C8B}" presName="parentText" presStyleLbl="node1" presStyleIdx="0" presStyleCnt="1" custScaleY="1005205" custLinFactNeighborX="1357" custLinFactNeighborY="5461">
        <dgm:presLayoutVars>
          <dgm:chMax val="0"/>
          <dgm:bulletEnabled val="1"/>
        </dgm:presLayoutVars>
      </dgm:prSet>
      <dgm:spPr/>
    </dgm:pt>
  </dgm:ptLst>
  <dgm:cxnLst>
    <dgm:cxn modelId="{420A245C-8527-4228-9564-12ECEE4DCE69}" srcId="{E1C19F94-0DE1-4592-83D4-10E75B2FEF84}" destId="{B3CA4A97-DF14-4919-B172-F102E4A62C8B}" srcOrd="0" destOrd="0" parTransId="{C097CA82-8292-47C6-B030-A1405D36AF48}" sibTransId="{6597018E-34FF-455E-9826-2CF086BDDC76}"/>
    <dgm:cxn modelId="{32A54B87-25EB-4B8C-A2C6-A6DCAC9DFAD9}" type="presOf" srcId="{E1C19F94-0DE1-4592-83D4-10E75B2FEF84}" destId="{1C411F4C-7893-4399-9D91-1E47313EF2A8}" srcOrd="0" destOrd="0" presId="urn:microsoft.com/office/officeart/2005/8/layout/vList2"/>
    <dgm:cxn modelId="{4BF2CEAD-F367-4D43-A544-27DEBC6A4383}" type="presOf" srcId="{B3CA4A97-DF14-4919-B172-F102E4A62C8B}" destId="{44A42735-B01F-4EA7-8776-F3A8E4A13F85}" srcOrd="0" destOrd="0" presId="urn:microsoft.com/office/officeart/2005/8/layout/vList2"/>
    <dgm:cxn modelId="{F53DAB9A-7B3D-4069-9EEA-59CFE229D2F1}" type="presParOf" srcId="{1C411F4C-7893-4399-9D91-1E47313EF2A8}" destId="{44A42735-B01F-4EA7-8776-F3A8E4A13F85}"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660C50-F6F4-4984-9F69-7681D2A279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27EA5A7-F297-48A1-B3F2-F11DDAD62528}">
      <dgm:prSet/>
      <dgm:spPr>
        <a:solidFill>
          <a:srgbClr val="610215"/>
        </a:solidFill>
      </dgm:spPr>
      <dgm:t>
        <a:bodyPr/>
        <a:lstStyle/>
        <a:p>
          <a:r>
            <a:rPr lang="en-US" b="1" dirty="0"/>
            <a:t>Visits by Faculty and Subject </a:t>
          </a:r>
          <a:r>
            <a:rPr lang="en-US" dirty="0"/>
            <a:t>is a report that can be automated and sent to each Faculty Member on a daily, weekly or monthly basis. Each Faculty Member will receive a report detailing the visits of the students enrolled in their classes who visited your centers.</a:t>
          </a:r>
        </a:p>
      </dgm:t>
    </dgm:pt>
    <dgm:pt modelId="{8F360F05-AD90-4CB7-947B-061BA588D683}" type="parTrans" cxnId="{CC7AECE5-7E8C-4F4D-86AC-CA3E9B64B105}">
      <dgm:prSet/>
      <dgm:spPr/>
      <dgm:t>
        <a:bodyPr/>
        <a:lstStyle/>
        <a:p>
          <a:endParaRPr lang="en-US"/>
        </a:p>
      </dgm:t>
    </dgm:pt>
    <dgm:pt modelId="{2B022AC4-1749-41DF-A3CD-611A0AC42EE8}" type="sibTrans" cxnId="{CC7AECE5-7E8C-4F4D-86AC-CA3E9B64B105}">
      <dgm:prSet/>
      <dgm:spPr/>
      <dgm:t>
        <a:bodyPr/>
        <a:lstStyle/>
        <a:p>
          <a:endParaRPr lang="en-US"/>
        </a:p>
      </dgm:t>
    </dgm:pt>
    <dgm:pt modelId="{A01EE49F-8C88-4A06-A660-A7E3C53CA0BB}">
      <dgm:prSet/>
      <dgm:spPr>
        <a:solidFill>
          <a:schemeClr val="tx2"/>
        </a:solidFill>
      </dgm:spPr>
      <dgm:t>
        <a:bodyPr/>
        <a:lstStyle/>
        <a:p>
          <a:r>
            <a:rPr lang="en-US" b="1" dirty="0"/>
            <a:t>Visits by Assigned Advisor </a:t>
          </a:r>
          <a:r>
            <a:rPr lang="en-US" b="1" i="1" dirty="0"/>
            <a:t>(Staff/Email) </a:t>
          </a:r>
          <a:r>
            <a:rPr lang="en-US" b="1" dirty="0"/>
            <a:t>and Student</a:t>
          </a:r>
          <a:r>
            <a:rPr lang="en-US" dirty="0"/>
            <a:t>. This report can be set up to send an Automated email of the students visits to the email address Associated with their Student profile. This could be used to send an email to an Athletic coach, Assigned Advisor or Assigned Tutor </a:t>
          </a:r>
          <a:r>
            <a:rPr lang="en-US" dirty="0" err="1"/>
            <a:t>Etc</a:t>
          </a:r>
          <a:r>
            <a:rPr lang="en-US" dirty="0"/>
            <a:t>…</a:t>
          </a:r>
        </a:p>
      </dgm:t>
    </dgm:pt>
    <dgm:pt modelId="{23C44C8A-7DC4-4B69-92B3-583E37F7B380}" type="parTrans" cxnId="{161C45D1-1C29-40DE-BD2C-33A729E06FFE}">
      <dgm:prSet/>
      <dgm:spPr/>
      <dgm:t>
        <a:bodyPr/>
        <a:lstStyle/>
        <a:p>
          <a:endParaRPr lang="en-US"/>
        </a:p>
      </dgm:t>
    </dgm:pt>
    <dgm:pt modelId="{A11C21BD-3BF4-4761-9D06-8C23CB30CB7F}" type="sibTrans" cxnId="{161C45D1-1C29-40DE-BD2C-33A729E06FFE}">
      <dgm:prSet/>
      <dgm:spPr/>
      <dgm:t>
        <a:bodyPr/>
        <a:lstStyle/>
        <a:p>
          <a:endParaRPr lang="en-US"/>
        </a:p>
      </dgm:t>
    </dgm:pt>
    <dgm:pt modelId="{72B77075-F25C-463C-BCC5-9281FA4DB5EF}" type="pres">
      <dgm:prSet presAssocID="{04660C50-F6F4-4984-9F69-7681D2A279D1}" presName="linear" presStyleCnt="0">
        <dgm:presLayoutVars>
          <dgm:animLvl val="lvl"/>
          <dgm:resizeHandles val="exact"/>
        </dgm:presLayoutVars>
      </dgm:prSet>
      <dgm:spPr/>
    </dgm:pt>
    <dgm:pt modelId="{6A5D7077-F0A1-4D0F-91BC-AEB121F13D0F}" type="pres">
      <dgm:prSet presAssocID="{027EA5A7-F297-48A1-B3F2-F11DDAD62528}" presName="parentText" presStyleLbl="node1" presStyleIdx="0" presStyleCnt="2">
        <dgm:presLayoutVars>
          <dgm:chMax val="0"/>
          <dgm:bulletEnabled val="1"/>
        </dgm:presLayoutVars>
      </dgm:prSet>
      <dgm:spPr/>
    </dgm:pt>
    <dgm:pt modelId="{45AF7D47-34B4-4881-9DDA-D7CF260D1A6B}" type="pres">
      <dgm:prSet presAssocID="{2B022AC4-1749-41DF-A3CD-611A0AC42EE8}" presName="spacer" presStyleCnt="0"/>
      <dgm:spPr/>
    </dgm:pt>
    <dgm:pt modelId="{02E0BD48-1165-4A0B-A170-180797C4BC29}" type="pres">
      <dgm:prSet presAssocID="{A01EE49F-8C88-4A06-A660-A7E3C53CA0BB}" presName="parentText" presStyleLbl="node1" presStyleIdx="1" presStyleCnt="2">
        <dgm:presLayoutVars>
          <dgm:chMax val="0"/>
          <dgm:bulletEnabled val="1"/>
        </dgm:presLayoutVars>
      </dgm:prSet>
      <dgm:spPr/>
    </dgm:pt>
  </dgm:ptLst>
  <dgm:cxnLst>
    <dgm:cxn modelId="{981CF9A0-1F4B-4CEA-B04C-25D74DD18DE2}" type="presOf" srcId="{A01EE49F-8C88-4A06-A660-A7E3C53CA0BB}" destId="{02E0BD48-1165-4A0B-A170-180797C4BC29}" srcOrd="0" destOrd="0" presId="urn:microsoft.com/office/officeart/2005/8/layout/vList2"/>
    <dgm:cxn modelId="{C5B0DAAA-332A-4626-BC32-9B1B789B28D6}" type="presOf" srcId="{04660C50-F6F4-4984-9F69-7681D2A279D1}" destId="{72B77075-F25C-463C-BCC5-9281FA4DB5EF}" srcOrd="0" destOrd="0" presId="urn:microsoft.com/office/officeart/2005/8/layout/vList2"/>
    <dgm:cxn modelId="{161C45D1-1C29-40DE-BD2C-33A729E06FFE}" srcId="{04660C50-F6F4-4984-9F69-7681D2A279D1}" destId="{A01EE49F-8C88-4A06-A660-A7E3C53CA0BB}" srcOrd="1" destOrd="0" parTransId="{23C44C8A-7DC4-4B69-92B3-583E37F7B380}" sibTransId="{A11C21BD-3BF4-4761-9D06-8C23CB30CB7F}"/>
    <dgm:cxn modelId="{CC7AECE5-7E8C-4F4D-86AC-CA3E9B64B105}" srcId="{04660C50-F6F4-4984-9F69-7681D2A279D1}" destId="{027EA5A7-F297-48A1-B3F2-F11DDAD62528}" srcOrd="0" destOrd="0" parTransId="{8F360F05-AD90-4CB7-947B-061BA588D683}" sibTransId="{2B022AC4-1749-41DF-A3CD-611A0AC42EE8}"/>
    <dgm:cxn modelId="{53B461E7-E492-46B9-86BD-16C9F0BB9397}" type="presOf" srcId="{027EA5A7-F297-48A1-B3F2-F11DDAD62528}" destId="{6A5D7077-F0A1-4D0F-91BC-AEB121F13D0F}" srcOrd="0" destOrd="0" presId="urn:microsoft.com/office/officeart/2005/8/layout/vList2"/>
    <dgm:cxn modelId="{4E773FDE-7B1C-48E7-A430-92B1F32D8642}" type="presParOf" srcId="{72B77075-F25C-463C-BCC5-9281FA4DB5EF}" destId="{6A5D7077-F0A1-4D0F-91BC-AEB121F13D0F}" srcOrd="0" destOrd="0" presId="urn:microsoft.com/office/officeart/2005/8/layout/vList2"/>
    <dgm:cxn modelId="{CA1DE69E-07D3-4785-94D3-A92CCCD3832F}" type="presParOf" srcId="{72B77075-F25C-463C-BCC5-9281FA4DB5EF}" destId="{45AF7D47-34B4-4881-9DDA-D7CF260D1A6B}" srcOrd="1" destOrd="0" presId="urn:microsoft.com/office/officeart/2005/8/layout/vList2"/>
    <dgm:cxn modelId="{E67C5454-CB14-44DC-A7C8-AA315F32A8B9}" type="presParOf" srcId="{72B77075-F25C-463C-BCC5-9281FA4DB5EF}" destId="{02E0BD48-1165-4A0B-A170-180797C4BC29}"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3AB474-86A5-4AA9-A3B4-F39CA2C82C0E}">
      <dsp:nvSpPr>
        <dsp:cNvPr id="0" name=""/>
        <dsp:cNvSpPr/>
      </dsp:nvSpPr>
      <dsp:spPr>
        <a:xfrm>
          <a:off x="0" y="0"/>
          <a:ext cx="8839200" cy="948157"/>
        </a:xfrm>
        <a:prstGeom prst="roundRect">
          <a:avLst/>
        </a:prstGeom>
        <a:solidFill>
          <a:srgbClr val="8D182B"/>
        </a:solidFill>
        <a:ln w="25400" cap="flat" cmpd="sng" algn="ctr">
          <a:solidFill>
            <a:srgbClr val="8D182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1" kern="1200" dirty="0">
              <a:solidFill>
                <a:schemeClr val="bg1"/>
              </a:solidFill>
            </a:rPr>
            <a:t>FTE Options</a:t>
          </a:r>
        </a:p>
      </dsp:txBody>
      <dsp:txXfrm>
        <a:off x="46285" y="46285"/>
        <a:ext cx="8746630" cy="855587"/>
      </dsp:txXfrm>
    </dsp:sp>
    <dsp:sp modelId="{BB194472-881D-4C8D-A5DE-84C8D25848D8}">
      <dsp:nvSpPr>
        <dsp:cNvPr id="0" name=""/>
        <dsp:cNvSpPr/>
      </dsp:nvSpPr>
      <dsp:spPr>
        <a:xfrm>
          <a:off x="0" y="963707"/>
          <a:ext cx="8839200" cy="948157"/>
        </a:xfrm>
        <a:prstGeom prst="roundRect">
          <a:avLst/>
        </a:prstGeom>
        <a:solidFill>
          <a:schemeClr val="tx2"/>
        </a:solidFill>
        <a:ln w="25400" cap="flat" cmpd="sng" algn="ctr">
          <a:solidFill>
            <a:schemeClr val="lt1">
              <a:hueOff val="0"/>
              <a:satOff val="0"/>
              <a:lumOff val="0"/>
              <a:alphaOff val="0"/>
            </a:schemeClr>
          </a:solidFill>
          <a:prstDash val="solid"/>
        </a:ln>
        <a:effectLst>
          <a:outerShdw blurRad="152400" dist="317500" dir="5400000" sx="90000" sy="-19000" rotWithShape="0">
            <a:prstClr val="black">
              <a:alpha val="15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1" kern="1200" dirty="0">
              <a:solidFill>
                <a:schemeClr val="bg1"/>
              </a:solidFill>
            </a:rPr>
            <a:t>Reports &amp; Special Characters</a:t>
          </a:r>
        </a:p>
      </dsp:txBody>
      <dsp:txXfrm>
        <a:off x="46285" y="1009992"/>
        <a:ext cx="8746630" cy="855587"/>
      </dsp:txXfrm>
    </dsp:sp>
    <dsp:sp modelId="{ADEC516D-3598-4570-A3AF-50471592EE9B}">
      <dsp:nvSpPr>
        <dsp:cNvPr id="0" name=""/>
        <dsp:cNvSpPr/>
      </dsp:nvSpPr>
      <dsp:spPr>
        <a:xfrm>
          <a:off x="0" y="1929140"/>
          <a:ext cx="8839200" cy="948157"/>
        </a:xfrm>
        <a:prstGeom prst="roundRect">
          <a:avLst/>
        </a:prstGeom>
        <a:solidFill>
          <a:srgbClr val="8D182B"/>
        </a:solidFill>
        <a:ln w="25400" cap="flat" cmpd="sng" algn="ctr">
          <a:solidFill>
            <a:schemeClr val="lt1">
              <a:hueOff val="0"/>
              <a:satOff val="0"/>
              <a:lumOff val="0"/>
              <a:alphaOff val="0"/>
            </a:schemeClr>
          </a:solidFill>
          <a:prstDash val="solid"/>
        </a:ln>
        <a:effectLst>
          <a:innerShdw blurRad="63500" dist="50800" dir="54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1" kern="1200" dirty="0">
              <a:solidFill>
                <a:schemeClr val="bg1"/>
              </a:solidFill>
            </a:rPr>
            <a:t>Reporting on Lists</a:t>
          </a:r>
        </a:p>
      </dsp:txBody>
      <dsp:txXfrm>
        <a:off x="46285" y="1975425"/>
        <a:ext cx="8746630" cy="855587"/>
      </dsp:txXfrm>
    </dsp:sp>
    <dsp:sp modelId="{BA62074B-641B-402C-A954-0EFD74089B23}">
      <dsp:nvSpPr>
        <dsp:cNvPr id="0" name=""/>
        <dsp:cNvSpPr/>
      </dsp:nvSpPr>
      <dsp:spPr>
        <a:xfrm>
          <a:off x="0" y="2888483"/>
          <a:ext cx="8839200" cy="948157"/>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1" kern="1200" dirty="0">
              <a:solidFill>
                <a:schemeClr val="bg1"/>
              </a:solidFill>
            </a:rPr>
            <a:t>Saving &amp; Sharing Favorite Reports</a:t>
          </a:r>
        </a:p>
      </dsp:txBody>
      <dsp:txXfrm>
        <a:off x="46285" y="2934768"/>
        <a:ext cx="8746630" cy="855587"/>
      </dsp:txXfrm>
    </dsp:sp>
    <dsp:sp modelId="{1C2D2302-2AFA-452A-B7A3-159893D28A7B}">
      <dsp:nvSpPr>
        <dsp:cNvPr id="0" name=""/>
        <dsp:cNvSpPr/>
      </dsp:nvSpPr>
      <dsp:spPr>
        <a:xfrm>
          <a:off x="0" y="3850872"/>
          <a:ext cx="8839200" cy="948157"/>
        </a:xfrm>
        <a:prstGeom prst="roundRect">
          <a:avLst/>
        </a:prstGeom>
        <a:solidFill>
          <a:srgbClr val="8D182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1" kern="1200" dirty="0">
              <a:solidFill>
                <a:schemeClr val="bg1"/>
              </a:solidFill>
            </a:rPr>
            <a:t>Automate your Favorite Reports </a:t>
          </a:r>
        </a:p>
      </dsp:txBody>
      <dsp:txXfrm>
        <a:off x="46285" y="3897157"/>
        <a:ext cx="8746630" cy="855587"/>
      </dsp:txXfrm>
    </dsp:sp>
    <dsp:sp modelId="{555E6DF4-E00D-411F-A631-7A0036E97A5D}">
      <dsp:nvSpPr>
        <dsp:cNvPr id="0" name=""/>
        <dsp:cNvSpPr/>
      </dsp:nvSpPr>
      <dsp:spPr>
        <a:xfrm>
          <a:off x="0" y="4813260"/>
          <a:ext cx="8839200" cy="948157"/>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1" kern="1200" dirty="0">
              <a:solidFill>
                <a:schemeClr val="bg1"/>
              </a:solidFill>
            </a:rPr>
            <a:t>SI Comp Report</a:t>
          </a:r>
        </a:p>
      </dsp:txBody>
      <dsp:txXfrm>
        <a:off x="46285" y="4859545"/>
        <a:ext cx="8746630" cy="855587"/>
      </dsp:txXfrm>
    </dsp:sp>
    <dsp:sp modelId="{9FB3A546-D5C6-4228-80CF-2AF292E68CD7}">
      <dsp:nvSpPr>
        <dsp:cNvPr id="0" name=""/>
        <dsp:cNvSpPr/>
      </dsp:nvSpPr>
      <dsp:spPr>
        <a:xfrm>
          <a:off x="0" y="5775648"/>
          <a:ext cx="8839200" cy="948157"/>
        </a:xfrm>
        <a:prstGeom prst="roundRect">
          <a:avLst/>
        </a:prstGeom>
        <a:solidFill>
          <a:srgbClr val="8D182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1" kern="1200" dirty="0">
              <a:solidFill>
                <a:schemeClr val="bg1"/>
              </a:solidFill>
            </a:rPr>
            <a:t>Advisor &amp; Faculty Auto Report</a:t>
          </a:r>
        </a:p>
      </dsp:txBody>
      <dsp:txXfrm>
        <a:off x="46285" y="5821933"/>
        <a:ext cx="8746630" cy="8555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D0131-EC47-43CB-B3F4-1D2A6F6025E2}">
      <dsp:nvSpPr>
        <dsp:cNvPr id="0" name=""/>
        <dsp:cNvSpPr/>
      </dsp:nvSpPr>
      <dsp:spPr>
        <a:xfrm>
          <a:off x="0" y="0"/>
          <a:ext cx="12801602" cy="2419560"/>
        </a:xfrm>
        <a:prstGeom prst="roundRect">
          <a:avLst/>
        </a:prstGeom>
        <a:solidFill>
          <a:srgbClr val="61021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Each Report in the system can be saved as a Favorite. This will allow you to store all of the reports you use into one easy to find category labeled Favorites.</a:t>
          </a:r>
        </a:p>
      </dsp:txBody>
      <dsp:txXfrm>
        <a:off x="118113" y="118113"/>
        <a:ext cx="12565376" cy="2183334"/>
      </dsp:txXfrm>
    </dsp:sp>
    <dsp:sp modelId="{FE721D3F-23D0-4579-8AB5-CA8E79080D42}">
      <dsp:nvSpPr>
        <dsp:cNvPr id="0" name=""/>
        <dsp:cNvSpPr/>
      </dsp:nvSpPr>
      <dsp:spPr>
        <a:xfrm>
          <a:off x="0" y="3274739"/>
          <a:ext cx="12801602" cy="241956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You can even share your favorite reports with other staff in your permission group. Or send any report via email to a colleague. </a:t>
          </a:r>
        </a:p>
      </dsp:txBody>
      <dsp:txXfrm>
        <a:off x="118113" y="3392852"/>
        <a:ext cx="12565376" cy="21833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864E1-238F-48F8-B9BA-DDDBE5DE3D4F}">
      <dsp:nvSpPr>
        <dsp:cNvPr id="0" name=""/>
        <dsp:cNvSpPr/>
      </dsp:nvSpPr>
      <dsp:spPr>
        <a:xfrm rot="16200000">
          <a:off x="-647945" y="648869"/>
          <a:ext cx="5675079" cy="4377339"/>
        </a:xfrm>
        <a:prstGeom prst="flowChartManualOperation">
          <a:avLst/>
        </a:prstGeom>
        <a:solidFill>
          <a:srgbClr val="61021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0" tIns="0" rIns="213413" bIns="0" numCol="1" spcCol="1270" anchor="ctr" anchorCtr="0">
          <a:noAutofit/>
        </a:bodyPr>
        <a:lstStyle/>
        <a:p>
          <a:pPr marL="0" lvl="0" indent="0" algn="ctr" defTabSz="1511300">
            <a:lnSpc>
              <a:spcPct val="90000"/>
            </a:lnSpc>
            <a:spcBef>
              <a:spcPct val="0"/>
            </a:spcBef>
            <a:spcAft>
              <a:spcPct val="35000"/>
            </a:spcAft>
            <a:buNone/>
          </a:pPr>
          <a:r>
            <a:rPr lang="en-US" sz="3400" kern="1200" dirty="0"/>
            <a:t>Reports can also be Automated and sent via Email with a frequency of daily, weekly, monthly or a specific day of month.</a:t>
          </a:r>
        </a:p>
      </dsp:txBody>
      <dsp:txXfrm rot="5400000">
        <a:off x="925" y="1135015"/>
        <a:ext cx="4377339" cy="3405047"/>
      </dsp:txXfrm>
    </dsp:sp>
    <dsp:sp modelId="{E10B9CE8-173C-4186-87B6-3BA9839E8E6C}">
      <dsp:nvSpPr>
        <dsp:cNvPr id="0" name=""/>
        <dsp:cNvSpPr/>
      </dsp:nvSpPr>
      <dsp:spPr>
        <a:xfrm rot="16200000">
          <a:off x="4075954" y="587059"/>
          <a:ext cx="5675079" cy="4500959"/>
        </a:xfrm>
        <a:prstGeom prst="flowChartManualOperati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0" tIns="0" rIns="213413" bIns="0" numCol="1" spcCol="1270" anchor="ctr" anchorCtr="0">
          <a:noAutofit/>
        </a:bodyPr>
        <a:lstStyle/>
        <a:p>
          <a:pPr marL="0" lvl="0" indent="0" algn="ctr" defTabSz="1511300">
            <a:lnSpc>
              <a:spcPct val="90000"/>
            </a:lnSpc>
            <a:spcBef>
              <a:spcPct val="0"/>
            </a:spcBef>
            <a:spcAft>
              <a:spcPct val="35000"/>
            </a:spcAft>
            <a:buNone/>
          </a:pPr>
          <a:r>
            <a:rPr lang="en-US" sz="3400" kern="1200" dirty="0"/>
            <a:t>Setting up automated reports in TracCloud does not require elevated permission.</a:t>
          </a:r>
        </a:p>
      </dsp:txBody>
      <dsp:txXfrm rot="5400000">
        <a:off x="4663014" y="1135015"/>
        <a:ext cx="4500959" cy="3405047"/>
      </dsp:txXfrm>
    </dsp:sp>
    <dsp:sp modelId="{8EBEE0C1-77D9-4178-B380-245F95BA9661}">
      <dsp:nvSpPr>
        <dsp:cNvPr id="0" name=""/>
        <dsp:cNvSpPr/>
      </dsp:nvSpPr>
      <dsp:spPr>
        <a:xfrm rot="16200000">
          <a:off x="8509522" y="939201"/>
          <a:ext cx="5675079" cy="3796675"/>
        </a:xfrm>
        <a:prstGeom prst="flowChartManualOperation">
          <a:avLst/>
        </a:prstGeom>
        <a:solidFill>
          <a:srgbClr val="61021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0" tIns="0" rIns="213413" bIns="0" numCol="1" spcCol="1270" anchor="ctr" anchorCtr="0">
          <a:noAutofit/>
        </a:bodyPr>
        <a:lstStyle/>
        <a:p>
          <a:pPr marL="0" lvl="0" indent="0" algn="ctr" defTabSz="1511300">
            <a:lnSpc>
              <a:spcPct val="90000"/>
            </a:lnSpc>
            <a:spcBef>
              <a:spcPct val="0"/>
            </a:spcBef>
            <a:spcAft>
              <a:spcPct val="35000"/>
            </a:spcAft>
            <a:buNone/>
          </a:pPr>
          <a:r>
            <a:rPr lang="en-US" sz="3400" kern="1200" dirty="0"/>
            <a:t>The interface for Automated Reports is stored in your Favorite reports listings for easy access.</a:t>
          </a:r>
        </a:p>
      </dsp:txBody>
      <dsp:txXfrm rot="5400000">
        <a:off x="9448724" y="1135015"/>
        <a:ext cx="3796675" cy="34050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A42735-B01F-4EA7-8776-F3A8E4A13F85}">
      <dsp:nvSpPr>
        <dsp:cNvPr id="0" name=""/>
        <dsp:cNvSpPr/>
      </dsp:nvSpPr>
      <dsp:spPr>
        <a:xfrm>
          <a:off x="0" y="3097"/>
          <a:ext cx="11003149" cy="3169242"/>
        </a:xfrm>
        <a:prstGeom prst="roundRect">
          <a:avLst/>
        </a:prstGeom>
        <a:solidFill>
          <a:srgbClr val="610215"/>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bg1"/>
              </a:solidFill>
            </a:rPr>
            <a:t>The SI (Supplemental Instruction) Comparison report </a:t>
          </a:r>
          <a:r>
            <a:rPr lang="en-US" sz="2800" kern="1200" dirty="0">
              <a:solidFill>
                <a:schemeClr val="bg1"/>
              </a:solidFill>
            </a:rPr>
            <a:t>is used to compare student visits to course grade. This report is intended to provide information based on one specific course and section at a time. You may also configure this report to search multiple courses at one time which will allow you to view a broad scope of students visited versus students who did not visit your center, and the GPA received.</a:t>
          </a:r>
        </a:p>
      </dsp:txBody>
      <dsp:txXfrm>
        <a:off x="154710" y="157807"/>
        <a:ext cx="10693729" cy="28598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D7077-F0A1-4D0F-91BC-AEB121F13D0F}">
      <dsp:nvSpPr>
        <dsp:cNvPr id="0" name=""/>
        <dsp:cNvSpPr/>
      </dsp:nvSpPr>
      <dsp:spPr>
        <a:xfrm>
          <a:off x="0" y="296909"/>
          <a:ext cx="11588168" cy="3116879"/>
        </a:xfrm>
        <a:prstGeom prst="roundRect">
          <a:avLst/>
        </a:prstGeom>
        <a:solidFill>
          <a:srgbClr val="61021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t>Visits by Faculty and Subject </a:t>
          </a:r>
          <a:r>
            <a:rPr lang="en-US" sz="3600" kern="1200" dirty="0"/>
            <a:t>is a report that can be automated and sent to each Faculty Member on a daily, weekly or monthly basis. Each Faculty Member will receive a report detailing the visits of the students enrolled in their classes who visited your centers.</a:t>
          </a:r>
        </a:p>
      </dsp:txBody>
      <dsp:txXfrm>
        <a:off x="152153" y="449062"/>
        <a:ext cx="11283862" cy="2812573"/>
      </dsp:txXfrm>
    </dsp:sp>
    <dsp:sp modelId="{02E0BD48-1165-4A0B-A170-180797C4BC29}">
      <dsp:nvSpPr>
        <dsp:cNvPr id="0" name=""/>
        <dsp:cNvSpPr/>
      </dsp:nvSpPr>
      <dsp:spPr>
        <a:xfrm>
          <a:off x="0" y="3517469"/>
          <a:ext cx="11588168" cy="3116879"/>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t>Visits by Assigned Advisor </a:t>
          </a:r>
          <a:r>
            <a:rPr lang="en-US" sz="3600" b="1" i="1" kern="1200" dirty="0"/>
            <a:t>(Staff/Email) </a:t>
          </a:r>
          <a:r>
            <a:rPr lang="en-US" sz="3600" b="1" kern="1200" dirty="0"/>
            <a:t>and Student</a:t>
          </a:r>
          <a:r>
            <a:rPr lang="en-US" sz="3600" kern="1200" dirty="0"/>
            <a:t>. This report can be set up to send an Automated email of the students visits to the email address Associated with their Student profile. This could be used to send an email to an Athletic coach, Assigned Advisor or Assigned Tutor </a:t>
          </a:r>
          <a:r>
            <a:rPr lang="en-US" sz="3600" kern="1200" dirty="0" err="1"/>
            <a:t>Etc</a:t>
          </a:r>
          <a:r>
            <a:rPr lang="en-US" sz="3600" kern="1200" dirty="0"/>
            <a:t>…</a:t>
          </a:r>
        </a:p>
      </dsp:txBody>
      <dsp:txXfrm>
        <a:off x="152153" y="3669622"/>
        <a:ext cx="11283862" cy="281257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technofaq.org/posts/2017/08/how-data-analytics-affecting-our-everyday-lives/" TargetMode="External"/><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svg"/><Relationship Id="rId7" Type="http://schemas.openxmlformats.org/officeDocument/2006/relationships/diagramQuickStyle" Target="../diagrams/quickStyle1.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8.svg"/><Relationship Id="rId7" Type="http://schemas.openxmlformats.org/officeDocument/2006/relationships/diagramQuickStyle" Target="../diagrams/quickStyle2.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Layout" Target="../diagrams/layout2.xml"/><Relationship Id="rId11" Type="http://schemas.openxmlformats.org/officeDocument/2006/relationships/image" Target="../media/image10.svg"/><Relationship Id="rId5" Type="http://schemas.openxmlformats.org/officeDocument/2006/relationships/diagramData" Target="../diagrams/data2.xml"/><Relationship Id="rId10" Type="http://schemas.openxmlformats.org/officeDocument/2006/relationships/image" Target="../media/image9.png"/><Relationship Id="rId4" Type="http://schemas.openxmlformats.org/officeDocument/2006/relationships/image" Target="../media/image3.png"/><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svg"/><Relationship Id="rId7" Type="http://schemas.openxmlformats.org/officeDocument/2006/relationships/diagramQuickStyle" Target="../diagrams/quickStyle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png"/><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0.svg"/><Relationship Id="rId7" Type="http://schemas.openxmlformats.org/officeDocument/2006/relationships/diagramQuickStyle" Target="../diagrams/quickStyle4.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11.png"/><Relationship Id="rId4" Type="http://schemas.openxmlformats.org/officeDocument/2006/relationships/image" Target="../media/image3.png"/><Relationship Id="rId9" Type="http://schemas.microsoft.com/office/2007/relationships/diagramDrawing" Target="../diagrams/drawing4.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3.svg"/><Relationship Id="rId7" Type="http://schemas.openxmlformats.org/officeDocument/2006/relationships/diagramQuickStyle" Target="../diagrams/quickStyle5.xm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3.png"/><Relationship Id="rId9" Type="http://schemas.microsoft.com/office/2007/relationships/diagramDrawing" Target="../diagrams/drawing5.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p:cNvGrpSpPr/>
        <p:nvPr/>
      </p:nvGrpSpPr>
      <p:grpSpPr>
        <a:xfrm>
          <a:off x="0" y="0"/>
          <a:ext cx="0" cy="0"/>
          <a:chOff x="0" y="0"/>
          <a:chExt cx="0" cy="0"/>
        </a:xfrm>
      </p:grpSpPr>
      <p:grpSp>
        <p:nvGrpSpPr>
          <p:cNvPr id="2" name="Group 2"/>
          <p:cNvGrpSpPr/>
          <p:nvPr/>
        </p:nvGrpSpPr>
        <p:grpSpPr>
          <a:xfrm>
            <a:off x="0" y="9462840"/>
            <a:ext cx="18288000" cy="845387"/>
            <a:chOff x="0" y="0"/>
            <a:chExt cx="4816593" cy="222653"/>
          </a:xfrm>
        </p:grpSpPr>
        <p:sp>
          <p:nvSpPr>
            <p:cNvPr id="3" name="Freeform 3"/>
            <p:cNvSpPr/>
            <p:nvPr/>
          </p:nvSpPr>
          <p:spPr>
            <a:xfrm>
              <a:off x="0" y="0"/>
              <a:ext cx="4816592" cy="222653"/>
            </a:xfrm>
            <a:custGeom>
              <a:avLst/>
              <a:gdLst/>
              <a:ahLst/>
              <a:cxnLst/>
              <a:rect l="l" t="t" r="r" b="b"/>
              <a:pathLst>
                <a:path w="4816592" h="222653">
                  <a:moveTo>
                    <a:pt x="0" y="0"/>
                  </a:moveTo>
                  <a:lnTo>
                    <a:pt x="4816592" y="0"/>
                  </a:lnTo>
                  <a:lnTo>
                    <a:pt x="4816592" y="222653"/>
                  </a:lnTo>
                  <a:lnTo>
                    <a:pt x="0" y="222653"/>
                  </a:lnTo>
                  <a:close/>
                </a:path>
              </a:pathLst>
            </a:custGeom>
            <a:solidFill>
              <a:srgbClr val="000000"/>
            </a:solidFill>
          </p:spPr>
        </p:sp>
        <p:sp>
          <p:nvSpPr>
            <p:cNvPr id="4" name="TextBox 4"/>
            <p:cNvSpPr txBox="1"/>
            <p:nvPr/>
          </p:nvSpPr>
          <p:spPr>
            <a:xfrm>
              <a:off x="0" y="-38100"/>
              <a:ext cx="4816593" cy="26075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flipH="1">
            <a:off x="11308831" y="-4970"/>
            <a:ext cx="6982301" cy="10313197"/>
          </a:xfrm>
          <a:custGeom>
            <a:avLst/>
            <a:gdLst/>
            <a:ahLst/>
            <a:cxnLst/>
            <a:rect l="l" t="t" r="r" b="b"/>
            <a:pathLst>
              <a:path w="6982301" h="10287000">
                <a:moveTo>
                  <a:pt x="6982301" y="0"/>
                </a:moveTo>
                <a:lnTo>
                  <a:pt x="0" y="0"/>
                </a:lnTo>
                <a:lnTo>
                  <a:pt x="0" y="10287000"/>
                </a:lnTo>
                <a:lnTo>
                  <a:pt x="6982301" y="10287000"/>
                </a:lnTo>
                <a:lnTo>
                  <a:pt x="6982301"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6" name="Group 6"/>
          <p:cNvGrpSpPr/>
          <p:nvPr/>
        </p:nvGrpSpPr>
        <p:grpSpPr>
          <a:xfrm>
            <a:off x="1247217" y="8378305"/>
            <a:ext cx="6132463" cy="906207"/>
            <a:chOff x="0" y="0"/>
            <a:chExt cx="2894485" cy="406400"/>
          </a:xfrm>
        </p:grpSpPr>
        <p:sp>
          <p:nvSpPr>
            <p:cNvPr id="7" name="Freeform 7"/>
            <p:cNvSpPr/>
            <p:nvPr/>
          </p:nvSpPr>
          <p:spPr>
            <a:xfrm>
              <a:off x="0" y="0"/>
              <a:ext cx="2894485" cy="406400"/>
            </a:xfrm>
            <a:custGeom>
              <a:avLst/>
              <a:gdLst/>
              <a:ahLst/>
              <a:cxnLst/>
              <a:rect l="l" t="t" r="r" b="b"/>
              <a:pathLst>
                <a:path w="2894485" h="406400">
                  <a:moveTo>
                    <a:pt x="2691285" y="0"/>
                  </a:moveTo>
                  <a:lnTo>
                    <a:pt x="0" y="0"/>
                  </a:lnTo>
                  <a:lnTo>
                    <a:pt x="0" y="406400"/>
                  </a:lnTo>
                  <a:lnTo>
                    <a:pt x="2691285" y="406400"/>
                  </a:lnTo>
                  <a:lnTo>
                    <a:pt x="2894485" y="203200"/>
                  </a:lnTo>
                  <a:lnTo>
                    <a:pt x="2691285" y="0"/>
                  </a:lnTo>
                  <a:close/>
                </a:path>
              </a:pathLst>
            </a:custGeom>
            <a:solidFill>
              <a:srgbClr val="000000"/>
            </a:solidFill>
          </p:spPr>
          <p:txBody>
            <a:bodyPr/>
            <a:lstStyle/>
            <a:p>
              <a:endParaRPr lang="en-US" dirty="0"/>
            </a:p>
          </p:txBody>
        </p:sp>
        <p:sp>
          <p:nvSpPr>
            <p:cNvPr id="8" name="TextBox 8"/>
            <p:cNvSpPr txBox="1"/>
            <p:nvPr/>
          </p:nvSpPr>
          <p:spPr>
            <a:xfrm>
              <a:off x="0" y="-38100"/>
              <a:ext cx="2780185" cy="444500"/>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1543050" y="8743950"/>
            <a:ext cx="3086100" cy="3086100"/>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761515"/>
            </a:solidFill>
          </p:spPr>
        </p:sp>
        <p:sp>
          <p:nvSpPr>
            <p:cNvPr id="16" name="TextBox 16"/>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a:off x="457200" y="571500"/>
            <a:ext cx="1595957" cy="1577072"/>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4"/>
            <a:stretch>
              <a:fillRect/>
            </a:stretch>
          </a:blipFill>
        </p:spPr>
      </p:sp>
      <p:sp>
        <p:nvSpPr>
          <p:cNvPr id="18" name="TextBox 18"/>
          <p:cNvSpPr txBox="1"/>
          <p:nvPr/>
        </p:nvSpPr>
        <p:spPr>
          <a:xfrm>
            <a:off x="2657035" y="-154576"/>
            <a:ext cx="11327880" cy="2080891"/>
          </a:xfrm>
          <a:prstGeom prst="rect">
            <a:avLst/>
          </a:prstGeom>
        </p:spPr>
        <p:txBody>
          <a:bodyPr wrap="square" lIns="0" tIns="0" rIns="0" bIns="0" rtlCol="0" anchor="t">
            <a:spAutoFit/>
          </a:bodyPr>
          <a:lstStyle/>
          <a:p>
            <a:pPr>
              <a:lnSpc>
                <a:spcPts val="19000"/>
              </a:lnSpc>
              <a:spcBef>
                <a:spcPct val="0"/>
              </a:spcBef>
            </a:pPr>
            <a:r>
              <a:rPr lang="en-US" sz="7700" b="1" dirty="0">
                <a:solidFill>
                  <a:srgbClr val="000000"/>
                </a:solidFill>
                <a:latin typeface="Montaser Arabic Bold"/>
                <a:ea typeface="Montaser Arabic Bold"/>
                <a:cs typeface="Montaser Arabic Bold"/>
                <a:sym typeface="Montaser Arabic Bold"/>
              </a:rPr>
              <a:t>Lets Review The Data</a:t>
            </a:r>
          </a:p>
        </p:txBody>
      </p:sp>
      <p:sp>
        <p:nvSpPr>
          <p:cNvPr id="20" name="TextBox 20"/>
          <p:cNvSpPr txBox="1"/>
          <p:nvPr/>
        </p:nvSpPr>
        <p:spPr>
          <a:xfrm>
            <a:off x="4103140" y="7189279"/>
            <a:ext cx="7437153" cy="584904"/>
          </a:xfrm>
          <a:prstGeom prst="rect">
            <a:avLst/>
          </a:prstGeom>
        </p:spPr>
        <p:txBody>
          <a:bodyPr wrap="square" lIns="0" tIns="0" rIns="0" bIns="0" rtlCol="0" anchor="t">
            <a:spAutoFit/>
          </a:bodyPr>
          <a:lstStyle/>
          <a:p>
            <a:pPr algn="l">
              <a:lnSpc>
                <a:spcPts val="4988"/>
              </a:lnSpc>
              <a:spcBef>
                <a:spcPct val="0"/>
              </a:spcBef>
            </a:pPr>
            <a:r>
              <a:rPr lang="en-US" sz="3563" b="1" dirty="0">
                <a:solidFill>
                  <a:srgbClr val="000000"/>
                </a:solidFill>
                <a:latin typeface="Arimo"/>
                <a:ea typeface="Arimo"/>
                <a:cs typeface="Arimo"/>
                <a:sym typeface="Arimo"/>
              </a:rPr>
              <a:t>Report. Connect. Report. Success.</a:t>
            </a:r>
          </a:p>
        </p:txBody>
      </p:sp>
      <p:sp>
        <p:nvSpPr>
          <p:cNvPr id="21" name="TextBox 21"/>
          <p:cNvSpPr txBox="1"/>
          <p:nvPr/>
        </p:nvSpPr>
        <p:spPr>
          <a:xfrm>
            <a:off x="2007233" y="8378305"/>
            <a:ext cx="6132463" cy="731290"/>
          </a:xfrm>
          <a:prstGeom prst="rect">
            <a:avLst/>
          </a:prstGeom>
        </p:spPr>
        <p:txBody>
          <a:bodyPr wrap="square" lIns="0" tIns="0" rIns="0" bIns="0" rtlCol="0" anchor="t">
            <a:spAutoFit/>
          </a:bodyPr>
          <a:lstStyle/>
          <a:p>
            <a:pPr>
              <a:lnSpc>
                <a:spcPts val="6148"/>
              </a:lnSpc>
              <a:spcBef>
                <a:spcPct val="0"/>
              </a:spcBef>
            </a:pPr>
            <a:r>
              <a:rPr lang="en-US" sz="4400" b="1" dirty="0">
                <a:solidFill>
                  <a:schemeClr val="bg1"/>
                </a:solidFill>
              </a:rPr>
              <a:t>Luis Frias</a:t>
            </a:r>
            <a:endParaRPr lang="en-US" sz="4391" b="1" dirty="0">
              <a:solidFill>
                <a:schemeClr val="bg1"/>
              </a:solidFill>
              <a:latin typeface="Arimo"/>
              <a:ea typeface="Arimo"/>
              <a:cs typeface="Arimo"/>
              <a:sym typeface="Arimo"/>
            </a:endParaRPr>
          </a:p>
        </p:txBody>
      </p:sp>
      <p:sp>
        <p:nvSpPr>
          <p:cNvPr id="22" name="TextBox 22"/>
          <p:cNvSpPr txBox="1"/>
          <p:nvPr/>
        </p:nvSpPr>
        <p:spPr>
          <a:xfrm>
            <a:off x="2657035" y="9510256"/>
            <a:ext cx="7891780" cy="133333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Arimo Bold"/>
                <a:ea typeface="Arimo Bold"/>
                <a:cs typeface="Arimo Bold"/>
                <a:sym typeface="Arimo Bold"/>
              </a:rPr>
              <a:t>2026 Virtual </a:t>
            </a:r>
            <a:r>
              <a:rPr lang="en-US" sz="3756" b="1" dirty="0" err="1">
                <a:solidFill>
                  <a:srgbClr val="FEFAFA"/>
                </a:solidFill>
                <a:latin typeface="Arimo Bold"/>
                <a:ea typeface="Arimo Bold"/>
                <a:cs typeface="Arimo Bold"/>
                <a:sym typeface="Arimo Bold"/>
              </a:rPr>
              <a:t>TracCloud</a:t>
            </a:r>
            <a:r>
              <a:rPr lang="en-US" sz="3756" b="1" dirty="0">
                <a:solidFill>
                  <a:srgbClr val="FEFAFA"/>
                </a:solidFill>
                <a:latin typeface="Arimo Bold"/>
                <a:ea typeface="Arimo Bold"/>
                <a:cs typeface="Arimo Bold"/>
                <a:sym typeface="Arimo Bold"/>
              </a:rPr>
              <a:t> Conference</a:t>
            </a:r>
          </a:p>
          <a:p>
            <a:pPr algn="ctr">
              <a:lnSpc>
                <a:spcPts val="5259"/>
              </a:lnSpc>
              <a:spcBef>
                <a:spcPct val="0"/>
              </a:spcBef>
            </a:pPr>
            <a:endParaRPr lang="en-US" sz="3756" b="1" dirty="0">
              <a:solidFill>
                <a:srgbClr val="FEFAFA"/>
              </a:solidFill>
              <a:latin typeface="Arimo Bold"/>
              <a:ea typeface="Arimo Bold"/>
              <a:cs typeface="Arimo Bold"/>
              <a:sym typeface="Arimo Bold"/>
            </a:endParaRPr>
          </a:p>
        </p:txBody>
      </p:sp>
      <p:pic>
        <p:nvPicPr>
          <p:cNvPr id="23" name="Picture 22">
            <a:extLst>
              <a:ext uri="{FF2B5EF4-FFF2-40B4-BE49-F238E27FC236}">
                <a16:creationId xmlns:a16="http://schemas.microsoft.com/office/drawing/2014/main" id="{5ADF56A6-88DF-DF10-A217-03A63DB1839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733798" y="2471083"/>
            <a:ext cx="8175835" cy="4623963"/>
          </a:xfrm>
          <a:prstGeom prst="rect">
            <a:avLst/>
          </a:prstGeom>
        </p:spPr>
      </p:pic>
      <p:sp>
        <p:nvSpPr>
          <p:cNvPr id="9" name="TextBox 20">
            <a:extLst>
              <a:ext uri="{FF2B5EF4-FFF2-40B4-BE49-F238E27FC236}">
                <a16:creationId xmlns:a16="http://schemas.microsoft.com/office/drawing/2014/main" id="{5F88BA48-0FCD-547C-D0AC-F21EBF6A0457}"/>
              </a:ext>
            </a:extLst>
          </p:cNvPr>
          <p:cNvSpPr txBox="1"/>
          <p:nvPr/>
        </p:nvSpPr>
        <p:spPr>
          <a:xfrm>
            <a:off x="6104428" y="1564254"/>
            <a:ext cx="4070535" cy="584904"/>
          </a:xfrm>
          <a:prstGeom prst="rect">
            <a:avLst/>
          </a:prstGeom>
        </p:spPr>
        <p:txBody>
          <a:bodyPr wrap="square" lIns="0" tIns="0" rIns="0" bIns="0" rtlCol="0" anchor="t">
            <a:spAutoFit/>
          </a:bodyPr>
          <a:lstStyle/>
          <a:p>
            <a:pPr algn="l">
              <a:lnSpc>
                <a:spcPts val="4988"/>
              </a:lnSpc>
              <a:spcBef>
                <a:spcPct val="0"/>
              </a:spcBef>
            </a:pPr>
            <a:r>
              <a:rPr lang="en-US" sz="3563" dirty="0">
                <a:solidFill>
                  <a:srgbClr val="000000"/>
                </a:solidFill>
                <a:latin typeface="Arimo"/>
                <a:ea typeface="Arimo"/>
                <a:cs typeface="Arimo"/>
                <a:sym typeface="Arimo"/>
              </a:rPr>
              <a:t>TracCloud Reports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p:cNvGrpSpPr/>
        <p:nvPr/>
      </p:nvGrpSpPr>
      <p:grpSpPr>
        <a:xfrm>
          <a:off x="0" y="0"/>
          <a:ext cx="0" cy="0"/>
          <a:chOff x="0" y="0"/>
          <a:chExt cx="0" cy="0"/>
        </a:xfrm>
      </p:grpSpPr>
      <p:grpSp>
        <p:nvGrpSpPr>
          <p:cNvPr id="2" name="Group 2"/>
          <p:cNvGrpSpPr/>
          <p:nvPr/>
        </p:nvGrpSpPr>
        <p:grpSpPr>
          <a:xfrm>
            <a:off x="0" y="9462840"/>
            <a:ext cx="18288000" cy="935802"/>
            <a:chOff x="0" y="0"/>
            <a:chExt cx="4816593" cy="246466"/>
          </a:xfrm>
        </p:grpSpPr>
        <p:sp>
          <p:nvSpPr>
            <p:cNvPr id="3" name="Freeform 3"/>
            <p:cNvSpPr/>
            <p:nvPr/>
          </p:nvSpPr>
          <p:spPr>
            <a:xfrm>
              <a:off x="0" y="0"/>
              <a:ext cx="4816592" cy="246466"/>
            </a:xfrm>
            <a:custGeom>
              <a:avLst/>
              <a:gdLst/>
              <a:ahLst/>
              <a:cxnLst/>
              <a:rect l="l" t="t" r="r" b="b"/>
              <a:pathLst>
                <a:path w="4816592" h="246466">
                  <a:moveTo>
                    <a:pt x="0" y="0"/>
                  </a:moveTo>
                  <a:lnTo>
                    <a:pt x="4816592" y="0"/>
                  </a:lnTo>
                  <a:lnTo>
                    <a:pt x="4816592" y="246466"/>
                  </a:lnTo>
                  <a:lnTo>
                    <a:pt x="0" y="246466"/>
                  </a:lnTo>
                  <a:close/>
                </a:path>
              </a:pathLst>
            </a:custGeom>
            <a:solidFill>
              <a:srgbClr val="000000"/>
            </a:solidFill>
          </p:spPr>
        </p:sp>
        <p:sp>
          <p:nvSpPr>
            <p:cNvPr id="4" name="TextBox 4"/>
            <p:cNvSpPr txBox="1"/>
            <p:nvPr/>
          </p:nvSpPr>
          <p:spPr>
            <a:xfrm>
              <a:off x="0" y="-38100"/>
              <a:ext cx="4816593" cy="284566"/>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3505200" y="9560089"/>
            <a:ext cx="7891780" cy="133333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Arimo Bold"/>
                <a:ea typeface="Arimo Bold"/>
                <a:cs typeface="Arimo Bold"/>
                <a:sym typeface="Arimo Bold"/>
              </a:rPr>
              <a:t>2026 Virtual TracCloud Conference</a:t>
            </a:r>
          </a:p>
          <a:p>
            <a:pPr algn="ctr">
              <a:lnSpc>
                <a:spcPts val="5259"/>
              </a:lnSpc>
              <a:spcBef>
                <a:spcPct val="0"/>
              </a:spcBef>
            </a:pPr>
            <a:endParaRPr lang="en-US" sz="3756" b="1" dirty="0">
              <a:solidFill>
                <a:srgbClr val="FEFAFA"/>
              </a:solidFill>
              <a:latin typeface="Arimo Bold"/>
              <a:ea typeface="Arimo Bold"/>
              <a:cs typeface="Arimo Bold"/>
              <a:sym typeface="Arimo Bold"/>
            </a:endParaRPr>
          </a:p>
        </p:txBody>
      </p:sp>
      <p:grpSp>
        <p:nvGrpSpPr>
          <p:cNvPr id="6" name="Group 6"/>
          <p:cNvGrpSpPr/>
          <p:nvPr/>
        </p:nvGrpSpPr>
        <p:grpSpPr>
          <a:xfrm>
            <a:off x="-1543050" y="8743950"/>
            <a:ext cx="3086100" cy="3086100"/>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761515"/>
            </a:solidFill>
          </p:spPr>
        </p:sp>
        <p:sp>
          <p:nvSpPr>
            <p:cNvPr id="8" name="TextBox 8"/>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flipH="1" flipV="1">
            <a:off x="11305695" y="-27549"/>
            <a:ext cx="6982301" cy="10287000"/>
          </a:xfrm>
          <a:custGeom>
            <a:avLst/>
            <a:gdLst/>
            <a:ahLst/>
            <a:cxnLst/>
            <a:rect l="l" t="t" r="r" b="b"/>
            <a:pathLst>
              <a:path w="6982301" h="10287000">
                <a:moveTo>
                  <a:pt x="6982301" y="10287000"/>
                </a:moveTo>
                <a:lnTo>
                  <a:pt x="0" y="10287000"/>
                </a:lnTo>
                <a:lnTo>
                  <a:pt x="0" y="0"/>
                </a:lnTo>
                <a:lnTo>
                  <a:pt x="6982301" y="0"/>
                </a:lnTo>
                <a:lnTo>
                  <a:pt x="6982301" y="102870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TextBox 12"/>
          <p:cNvSpPr txBox="1"/>
          <p:nvPr/>
        </p:nvSpPr>
        <p:spPr>
          <a:xfrm>
            <a:off x="2115027" y="601478"/>
            <a:ext cx="13449300" cy="1175322"/>
          </a:xfrm>
          <a:prstGeom prst="rect">
            <a:avLst/>
          </a:prstGeom>
        </p:spPr>
        <p:txBody>
          <a:bodyPr wrap="square" lIns="0" tIns="0" rIns="0" bIns="0" rtlCol="0" anchor="t">
            <a:spAutoFit/>
          </a:bodyPr>
          <a:lstStyle/>
          <a:p>
            <a:pPr algn="l">
              <a:lnSpc>
                <a:spcPts val="9857"/>
              </a:lnSpc>
              <a:spcBef>
                <a:spcPct val="0"/>
              </a:spcBef>
            </a:pPr>
            <a:r>
              <a:rPr lang="en-US" sz="7041" b="1" dirty="0">
                <a:solidFill>
                  <a:srgbClr val="000000"/>
                </a:solidFill>
                <a:latin typeface="Montaser Arabic Bold"/>
                <a:ea typeface="Montaser Arabic Bold"/>
                <a:cs typeface="Montaser Arabic Bold"/>
                <a:sym typeface="Montaser Arabic Bold"/>
              </a:rPr>
              <a:t>Topics We Will Cover Today</a:t>
            </a:r>
          </a:p>
        </p:txBody>
      </p:sp>
      <p:sp>
        <p:nvSpPr>
          <p:cNvPr id="16" name="Freeform 16"/>
          <p:cNvSpPr/>
          <p:nvPr/>
        </p:nvSpPr>
        <p:spPr>
          <a:xfrm>
            <a:off x="127591" y="277915"/>
            <a:ext cx="1729784" cy="1565682"/>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4"/>
            <a:stretch>
              <a:fillRect/>
            </a:stretch>
          </a:blipFill>
        </p:spPr>
      </p:sp>
      <p:graphicFrame>
        <p:nvGraphicFramePr>
          <p:cNvPr id="17" name="Diagram 16">
            <a:extLst>
              <a:ext uri="{FF2B5EF4-FFF2-40B4-BE49-F238E27FC236}">
                <a16:creationId xmlns:a16="http://schemas.microsoft.com/office/drawing/2014/main" id="{244CB304-662C-4857-9F54-5F716ADD641E}"/>
              </a:ext>
            </a:extLst>
          </p:cNvPr>
          <p:cNvGraphicFramePr/>
          <p:nvPr>
            <p:extLst>
              <p:ext uri="{D42A27DB-BD31-4B8C-83A1-F6EECF244321}">
                <p14:modId xmlns:p14="http://schemas.microsoft.com/office/powerpoint/2010/main" val="1916015922"/>
              </p:ext>
            </p:extLst>
          </p:nvPr>
        </p:nvGraphicFramePr>
        <p:xfrm>
          <a:off x="3505200" y="2224581"/>
          <a:ext cx="8839200" cy="67251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p:cNvGrpSpPr/>
        <p:nvPr/>
      </p:nvGrpSpPr>
      <p:grpSpPr>
        <a:xfrm>
          <a:off x="0" y="0"/>
          <a:ext cx="0" cy="0"/>
          <a:chOff x="0" y="0"/>
          <a:chExt cx="0" cy="0"/>
        </a:xfrm>
      </p:grpSpPr>
      <p:sp>
        <p:nvSpPr>
          <p:cNvPr id="8" name="Freeform 8"/>
          <p:cNvSpPr/>
          <p:nvPr/>
        </p:nvSpPr>
        <p:spPr>
          <a:xfrm>
            <a:off x="533400" y="281166"/>
            <a:ext cx="1370385" cy="465931"/>
          </a:xfrm>
          <a:custGeom>
            <a:avLst/>
            <a:gdLst/>
            <a:ahLst/>
            <a:cxnLst/>
            <a:rect l="l" t="t" r="r" b="b"/>
            <a:pathLst>
              <a:path w="1370385" h="465931">
                <a:moveTo>
                  <a:pt x="0" y="0"/>
                </a:moveTo>
                <a:lnTo>
                  <a:pt x="1370384" y="0"/>
                </a:lnTo>
                <a:lnTo>
                  <a:pt x="1370384" y="465931"/>
                </a:lnTo>
                <a:lnTo>
                  <a:pt x="0" y="4659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TextBox 9"/>
          <p:cNvSpPr txBox="1"/>
          <p:nvPr/>
        </p:nvSpPr>
        <p:spPr>
          <a:xfrm>
            <a:off x="1524000" y="1001934"/>
            <a:ext cx="16306800" cy="1161280"/>
          </a:xfrm>
          <a:prstGeom prst="rect">
            <a:avLst/>
          </a:prstGeom>
        </p:spPr>
        <p:txBody>
          <a:bodyPr wrap="square" lIns="0" tIns="0" rIns="0" bIns="0" rtlCol="0" anchor="t">
            <a:spAutoFit/>
          </a:bodyPr>
          <a:lstStyle/>
          <a:p>
            <a:pPr algn="l">
              <a:lnSpc>
                <a:spcPts val="9857"/>
              </a:lnSpc>
              <a:spcBef>
                <a:spcPct val="0"/>
              </a:spcBef>
            </a:pPr>
            <a:r>
              <a:rPr lang="en-US" sz="6600" b="1" dirty="0">
                <a:solidFill>
                  <a:srgbClr val="000000"/>
                </a:solidFill>
                <a:latin typeface="Montaser Arabic Bold"/>
                <a:ea typeface="Montaser Arabic Bold"/>
                <a:cs typeface="Montaser Arabic Bold"/>
                <a:sym typeface="Montaser Arabic Bold"/>
              </a:rPr>
              <a:t>SEND &amp; SHARE FAVORITE REPORTS </a:t>
            </a:r>
          </a:p>
        </p:txBody>
      </p:sp>
      <p:grpSp>
        <p:nvGrpSpPr>
          <p:cNvPr id="14" name="Group 14"/>
          <p:cNvGrpSpPr/>
          <p:nvPr/>
        </p:nvGrpSpPr>
        <p:grpSpPr>
          <a:xfrm>
            <a:off x="0" y="9462840"/>
            <a:ext cx="18288000" cy="824160"/>
            <a:chOff x="0" y="0"/>
            <a:chExt cx="4816593" cy="217063"/>
          </a:xfrm>
        </p:grpSpPr>
        <p:sp>
          <p:nvSpPr>
            <p:cNvPr id="15" name="Freeform 15"/>
            <p:cNvSpPr/>
            <p:nvPr/>
          </p:nvSpPr>
          <p:spPr>
            <a:xfrm>
              <a:off x="0" y="0"/>
              <a:ext cx="4816592" cy="217063"/>
            </a:xfrm>
            <a:custGeom>
              <a:avLst/>
              <a:gdLst/>
              <a:ahLst/>
              <a:cxnLst/>
              <a:rect l="l" t="t" r="r" b="b"/>
              <a:pathLst>
                <a:path w="4816592" h="217063">
                  <a:moveTo>
                    <a:pt x="0" y="0"/>
                  </a:moveTo>
                  <a:lnTo>
                    <a:pt x="4816592" y="0"/>
                  </a:lnTo>
                  <a:lnTo>
                    <a:pt x="4816592" y="217063"/>
                  </a:lnTo>
                  <a:lnTo>
                    <a:pt x="0" y="217063"/>
                  </a:lnTo>
                  <a:close/>
                </a:path>
              </a:pathLst>
            </a:custGeom>
            <a:solidFill>
              <a:srgbClr val="000000"/>
            </a:solidFill>
          </p:spPr>
        </p:sp>
        <p:sp>
          <p:nvSpPr>
            <p:cNvPr id="16" name="TextBox 16"/>
            <p:cNvSpPr txBox="1"/>
            <p:nvPr/>
          </p:nvSpPr>
          <p:spPr>
            <a:xfrm>
              <a:off x="0" y="-38100"/>
              <a:ext cx="4816593" cy="255163"/>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5198110" y="9463343"/>
            <a:ext cx="7891780" cy="1333330"/>
          </a:xfrm>
          <a:prstGeom prst="rect">
            <a:avLst/>
          </a:prstGeom>
        </p:spPr>
        <p:txBody>
          <a:bodyPr lIns="0" tIns="0" rIns="0" bIns="0" rtlCol="0" anchor="t">
            <a:spAutoFit/>
          </a:bodyPr>
          <a:lstStyle/>
          <a:p>
            <a:pPr algn="ctr">
              <a:lnSpc>
                <a:spcPts val="5259"/>
              </a:lnSpc>
              <a:spcBef>
                <a:spcPct val="0"/>
              </a:spcBef>
            </a:pPr>
            <a:r>
              <a:rPr lang="en-US" sz="3756" b="1">
                <a:solidFill>
                  <a:srgbClr val="FEFAFA"/>
                </a:solidFill>
                <a:latin typeface="Arimo Bold"/>
                <a:ea typeface="Arimo Bold"/>
                <a:cs typeface="Arimo Bold"/>
                <a:sym typeface="Arimo Bold"/>
              </a:rPr>
              <a:t>2026 Virtual TracCloud Conference</a:t>
            </a:r>
          </a:p>
          <a:p>
            <a:pPr algn="ctr">
              <a:lnSpc>
                <a:spcPts val="5259"/>
              </a:lnSpc>
              <a:spcBef>
                <a:spcPct val="0"/>
              </a:spcBef>
            </a:pPr>
            <a:endParaRPr lang="en-US" sz="3756" b="1">
              <a:solidFill>
                <a:srgbClr val="FEFAFA"/>
              </a:solidFill>
              <a:latin typeface="Arimo Bold"/>
              <a:ea typeface="Arimo Bold"/>
              <a:cs typeface="Arimo Bold"/>
              <a:sym typeface="Arimo Bold"/>
            </a:endParaRPr>
          </a:p>
        </p:txBody>
      </p:sp>
      <p:sp>
        <p:nvSpPr>
          <p:cNvPr id="18" name="Freeform 18"/>
          <p:cNvSpPr/>
          <p:nvPr/>
        </p:nvSpPr>
        <p:spPr>
          <a:xfrm>
            <a:off x="15544800" y="7353300"/>
            <a:ext cx="2129212" cy="1747745"/>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4"/>
            <a:stretch>
              <a:fillRect/>
            </a:stretch>
          </a:blipFill>
        </p:spPr>
      </p:sp>
      <p:graphicFrame>
        <p:nvGraphicFramePr>
          <p:cNvPr id="4" name="Diagram 3">
            <a:extLst>
              <a:ext uri="{FF2B5EF4-FFF2-40B4-BE49-F238E27FC236}">
                <a16:creationId xmlns:a16="http://schemas.microsoft.com/office/drawing/2014/main" id="{58D7D1AC-BEDD-BFAE-3BD1-BE1CE33324D5}"/>
              </a:ext>
            </a:extLst>
          </p:cNvPr>
          <p:cNvGraphicFramePr/>
          <p:nvPr>
            <p:extLst>
              <p:ext uri="{D42A27DB-BD31-4B8C-83A1-F6EECF244321}">
                <p14:modId xmlns:p14="http://schemas.microsoft.com/office/powerpoint/2010/main" val="433532619"/>
              </p:ext>
            </p:extLst>
          </p:nvPr>
        </p:nvGraphicFramePr>
        <p:xfrm>
          <a:off x="2362200" y="2823089"/>
          <a:ext cx="12801602" cy="642275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Freeform 2">
            <a:extLst>
              <a:ext uri="{FF2B5EF4-FFF2-40B4-BE49-F238E27FC236}">
                <a16:creationId xmlns:a16="http://schemas.microsoft.com/office/drawing/2014/main" id="{70E7E991-92F1-286F-C60C-DF0674184BE1}"/>
              </a:ext>
            </a:extLst>
          </p:cNvPr>
          <p:cNvSpPr/>
          <p:nvPr/>
        </p:nvSpPr>
        <p:spPr>
          <a:xfrm>
            <a:off x="-5181600" y="-2412177"/>
            <a:ext cx="8615190" cy="12692729"/>
          </a:xfrm>
          <a:custGeom>
            <a:avLst/>
            <a:gdLst/>
            <a:ahLst/>
            <a:cxnLst/>
            <a:rect l="l" t="t" r="r" b="b"/>
            <a:pathLst>
              <a:path w="8615190" h="12692729">
                <a:moveTo>
                  <a:pt x="0" y="0"/>
                </a:moveTo>
                <a:lnTo>
                  <a:pt x="8615190" y="0"/>
                </a:lnTo>
                <a:lnTo>
                  <a:pt x="8615190" y="12692729"/>
                </a:lnTo>
                <a:lnTo>
                  <a:pt x="0" y="1269272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p:cNvGrpSpPr/>
        <p:nvPr/>
      </p:nvGrpSpPr>
      <p:grpSpPr>
        <a:xfrm>
          <a:off x="0" y="0"/>
          <a:ext cx="0" cy="0"/>
          <a:chOff x="0" y="0"/>
          <a:chExt cx="0" cy="0"/>
        </a:xfrm>
      </p:grpSpPr>
      <p:grpSp>
        <p:nvGrpSpPr>
          <p:cNvPr id="2" name="Group 2"/>
          <p:cNvGrpSpPr/>
          <p:nvPr/>
        </p:nvGrpSpPr>
        <p:grpSpPr>
          <a:xfrm>
            <a:off x="5677786" y="9462840"/>
            <a:ext cx="18288000" cy="919853"/>
            <a:chOff x="0" y="0"/>
            <a:chExt cx="4816593" cy="242266"/>
          </a:xfrm>
        </p:grpSpPr>
        <p:sp>
          <p:nvSpPr>
            <p:cNvPr id="3" name="Freeform 3"/>
            <p:cNvSpPr/>
            <p:nvPr/>
          </p:nvSpPr>
          <p:spPr>
            <a:xfrm>
              <a:off x="0" y="0"/>
              <a:ext cx="4816592" cy="242266"/>
            </a:xfrm>
            <a:custGeom>
              <a:avLst/>
              <a:gdLst/>
              <a:ahLst/>
              <a:cxnLst/>
              <a:rect l="l" t="t" r="r" b="b"/>
              <a:pathLst>
                <a:path w="4816592" h="242266">
                  <a:moveTo>
                    <a:pt x="0" y="0"/>
                  </a:moveTo>
                  <a:lnTo>
                    <a:pt x="4816592" y="0"/>
                  </a:lnTo>
                  <a:lnTo>
                    <a:pt x="4816592" y="242266"/>
                  </a:lnTo>
                  <a:lnTo>
                    <a:pt x="0" y="242266"/>
                  </a:lnTo>
                  <a:close/>
                </a:path>
              </a:pathLst>
            </a:custGeom>
            <a:solidFill>
              <a:srgbClr val="000000"/>
            </a:solidFill>
          </p:spPr>
        </p:sp>
        <p:sp>
          <p:nvSpPr>
            <p:cNvPr id="4" name="TextBox 4"/>
            <p:cNvSpPr txBox="1"/>
            <p:nvPr/>
          </p:nvSpPr>
          <p:spPr>
            <a:xfrm>
              <a:off x="0" y="-38100"/>
              <a:ext cx="4816593" cy="280366"/>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9372600" y="9532021"/>
            <a:ext cx="7891780" cy="133333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Arimo Bold"/>
                <a:ea typeface="Arimo Bold"/>
                <a:cs typeface="Arimo Bold"/>
                <a:sym typeface="Arimo Bold"/>
              </a:rPr>
              <a:t>2026 Virtual TracCloud Conference</a:t>
            </a:r>
          </a:p>
          <a:p>
            <a:pPr algn="ctr">
              <a:lnSpc>
                <a:spcPts val="5259"/>
              </a:lnSpc>
              <a:spcBef>
                <a:spcPct val="0"/>
              </a:spcBef>
            </a:pPr>
            <a:endParaRPr lang="en-US" sz="3756" b="1" dirty="0">
              <a:solidFill>
                <a:srgbClr val="FEFAFA"/>
              </a:solidFill>
              <a:latin typeface="Arimo Bold"/>
              <a:ea typeface="Arimo Bold"/>
              <a:cs typeface="Arimo Bold"/>
              <a:sym typeface="Arimo Bold"/>
            </a:endParaRPr>
          </a:p>
        </p:txBody>
      </p:sp>
      <p:sp>
        <p:nvSpPr>
          <p:cNvPr id="6" name="Freeform 6"/>
          <p:cNvSpPr/>
          <p:nvPr/>
        </p:nvSpPr>
        <p:spPr>
          <a:xfrm>
            <a:off x="-530972" y="-2405729"/>
            <a:ext cx="8615190" cy="12692729"/>
          </a:xfrm>
          <a:custGeom>
            <a:avLst/>
            <a:gdLst/>
            <a:ahLst/>
            <a:cxnLst/>
            <a:rect l="l" t="t" r="r" b="b"/>
            <a:pathLst>
              <a:path w="8615190" h="12692729">
                <a:moveTo>
                  <a:pt x="0" y="0"/>
                </a:moveTo>
                <a:lnTo>
                  <a:pt x="8615190" y="0"/>
                </a:lnTo>
                <a:lnTo>
                  <a:pt x="8615190" y="12692729"/>
                </a:lnTo>
                <a:lnTo>
                  <a:pt x="0" y="126927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TextBox 12"/>
          <p:cNvSpPr txBox="1"/>
          <p:nvPr/>
        </p:nvSpPr>
        <p:spPr>
          <a:xfrm>
            <a:off x="5562600" y="847653"/>
            <a:ext cx="10306556" cy="1175322"/>
          </a:xfrm>
          <a:prstGeom prst="rect">
            <a:avLst/>
          </a:prstGeom>
        </p:spPr>
        <p:txBody>
          <a:bodyPr wrap="square" lIns="0" tIns="0" rIns="0" bIns="0" rtlCol="0" anchor="t">
            <a:spAutoFit/>
          </a:bodyPr>
          <a:lstStyle/>
          <a:p>
            <a:pPr algn="l">
              <a:lnSpc>
                <a:spcPts val="9857"/>
              </a:lnSpc>
              <a:spcBef>
                <a:spcPct val="0"/>
              </a:spcBef>
            </a:pPr>
            <a:r>
              <a:rPr lang="en-US" sz="7041" b="1" dirty="0">
                <a:solidFill>
                  <a:srgbClr val="000000"/>
                </a:solidFill>
                <a:latin typeface="Montaser Arabic Bold"/>
                <a:ea typeface="Montaser Arabic Bold"/>
                <a:cs typeface="Montaser Arabic Bold"/>
                <a:sym typeface="Montaser Arabic Bold"/>
              </a:rPr>
              <a:t>Automated Reports</a:t>
            </a:r>
          </a:p>
        </p:txBody>
      </p:sp>
      <p:sp>
        <p:nvSpPr>
          <p:cNvPr id="17" name="Freeform 17"/>
          <p:cNvSpPr/>
          <p:nvPr/>
        </p:nvSpPr>
        <p:spPr>
          <a:xfrm>
            <a:off x="15869156" y="617139"/>
            <a:ext cx="1813199" cy="1627694"/>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4"/>
            <a:stretch>
              <a:fillRect/>
            </a:stretch>
          </a:blipFill>
        </p:spPr>
      </p:sp>
      <p:graphicFrame>
        <p:nvGraphicFramePr>
          <p:cNvPr id="18" name="Diagram 17">
            <a:extLst>
              <a:ext uri="{FF2B5EF4-FFF2-40B4-BE49-F238E27FC236}">
                <a16:creationId xmlns:a16="http://schemas.microsoft.com/office/drawing/2014/main" id="{9EE86135-568A-065B-3E59-60541D8EE2B1}"/>
              </a:ext>
            </a:extLst>
          </p:cNvPr>
          <p:cNvGraphicFramePr/>
          <p:nvPr>
            <p:extLst>
              <p:ext uri="{D42A27DB-BD31-4B8C-83A1-F6EECF244321}">
                <p14:modId xmlns:p14="http://schemas.microsoft.com/office/powerpoint/2010/main" val="1962297029"/>
              </p:ext>
            </p:extLst>
          </p:nvPr>
        </p:nvGraphicFramePr>
        <p:xfrm>
          <a:off x="3746276" y="3202191"/>
          <a:ext cx="13246324" cy="567507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p:cNvGrpSpPr/>
        <p:nvPr/>
      </p:nvGrpSpPr>
      <p:grpSpPr>
        <a:xfrm>
          <a:off x="0" y="0"/>
          <a:ext cx="0" cy="0"/>
          <a:chOff x="0" y="0"/>
          <a:chExt cx="0" cy="0"/>
        </a:xfrm>
      </p:grpSpPr>
      <p:sp>
        <p:nvSpPr>
          <p:cNvPr id="2" name="Freeform 2"/>
          <p:cNvSpPr/>
          <p:nvPr/>
        </p:nvSpPr>
        <p:spPr>
          <a:xfrm>
            <a:off x="-3650087" y="-2405729"/>
            <a:ext cx="8615190" cy="12692729"/>
          </a:xfrm>
          <a:custGeom>
            <a:avLst/>
            <a:gdLst/>
            <a:ahLst/>
            <a:cxnLst/>
            <a:rect l="l" t="t" r="r" b="b"/>
            <a:pathLst>
              <a:path w="8615190" h="12692729">
                <a:moveTo>
                  <a:pt x="0" y="0"/>
                </a:moveTo>
                <a:lnTo>
                  <a:pt x="8615190" y="0"/>
                </a:lnTo>
                <a:lnTo>
                  <a:pt x="8615190" y="12692729"/>
                </a:lnTo>
                <a:lnTo>
                  <a:pt x="0" y="126927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H="1">
            <a:off x="13322897" y="-2405729"/>
            <a:ext cx="8615190" cy="12692729"/>
          </a:xfrm>
          <a:custGeom>
            <a:avLst/>
            <a:gdLst/>
            <a:ahLst/>
            <a:cxnLst/>
            <a:rect l="l" t="t" r="r" b="b"/>
            <a:pathLst>
              <a:path w="8615190" h="12692729">
                <a:moveTo>
                  <a:pt x="8615190" y="0"/>
                </a:moveTo>
                <a:lnTo>
                  <a:pt x="0" y="0"/>
                </a:lnTo>
                <a:lnTo>
                  <a:pt x="0" y="12692729"/>
                </a:lnTo>
                <a:lnTo>
                  <a:pt x="8615190" y="12692729"/>
                </a:lnTo>
                <a:lnTo>
                  <a:pt x="861519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TextBox 11"/>
          <p:cNvSpPr txBox="1"/>
          <p:nvPr/>
        </p:nvSpPr>
        <p:spPr>
          <a:xfrm>
            <a:off x="3117273" y="474100"/>
            <a:ext cx="12039600" cy="1180323"/>
          </a:xfrm>
          <a:prstGeom prst="rect">
            <a:avLst/>
          </a:prstGeom>
        </p:spPr>
        <p:txBody>
          <a:bodyPr wrap="square" lIns="0" tIns="0" rIns="0" bIns="0" rtlCol="0" anchor="t">
            <a:spAutoFit/>
          </a:bodyPr>
          <a:lstStyle/>
          <a:p>
            <a:pPr algn="ctr">
              <a:lnSpc>
                <a:spcPts val="9857"/>
              </a:lnSpc>
              <a:spcBef>
                <a:spcPct val="0"/>
              </a:spcBef>
            </a:pPr>
            <a:r>
              <a:rPr lang="en-US" sz="7200" b="1" dirty="0">
                <a:latin typeface="Montaser Arabic Bold" panose="020B0604020202020204" charset="-78"/>
                <a:cs typeface="Montaser Arabic Bold" panose="020B0604020202020204" charset="-78"/>
              </a:rPr>
              <a:t>SI Comparison Report</a:t>
            </a:r>
            <a:endParaRPr lang="en-US" sz="7041" b="1" dirty="0">
              <a:solidFill>
                <a:srgbClr val="000000"/>
              </a:solidFill>
              <a:latin typeface="Montaser Arabic Bold" panose="020B0604020202020204" charset="-78"/>
              <a:ea typeface="Montaser Arabic Bold"/>
              <a:cs typeface="Montaser Arabic Bold" panose="020B0604020202020204" charset="-78"/>
              <a:sym typeface="Montaser Arabic Bold"/>
            </a:endParaRPr>
          </a:p>
        </p:txBody>
      </p:sp>
      <p:grpSp>
        <p:nvGrpSpPr>
          <p:cNvPr id="13" name="Group 13"/>
          <p:cNvGrpSpPr/>
          <p:nvPr/>
        </p:nvGrpSpPr>
        <p:grpSpPr>
          <a:xfrm>
            <a:off x="0" y="9462840"/>
            <a:ext cx="18288000" cy="935802"/>
            <a:chOff x="0" y="0"/>
            <a:chExt cx="4816593" cy="246466"/>
          </a:xfrm>
        </p:grpSpPr>
        <p:sp>
          <p:nvSpPr>
            <p:cNvPr id="14" name="Freeform 14"/>
            <p:cNvSpPr/>
            <p:nvPr/>
          </p:nvSpPr>
          <p:spPr>
            <a:xfrm>
              <a:off x="0" y="0"/>
              <a:ext cx="4816592" cy="246466"/>
            </a:xfrm>
            <a:custGeom>
              <a:avLst/>
              <a:gdLst/>
              <a:ahLst/>
              <a:cxnLst/>
              <a:rect l="l" t="t" r="r" b="b"/>
              <a:pathLst>
                <a:path w="4816592" h="246466">
                  <a:moveTo>
                    <a:pt x="0" y="0"/>
                  </a:moveTo>
                  <a:lnTo>
                    <a:pt x="4816592" y="0"/>
                  </a:lnTo>
                  <a:lnTo>
                    <a:pt x="4816592" y="246466"/>
                  </a:lnTo>
                  <a:lnTo>
                    <a:pt x="0" y="246466"/>
                  </a:lnTo>
                  <a:close/>
                </a:path>
              </a:pathLst>
            </a:custGeom>
            <a:solidFill>
              <a:srgbClr val="000000"/>
            </a:solidFill>
          </p:spPr>
        </p:sp>
        <p:sp>
          <p:nvSpPr>
            <p:cNvPr id="15" name="TextBox 15"/>
            <p:cNvSpPr txBox="1"/>
            <p:nvPr/>
          </p:nvSpPr>
          <p:spPr>
            <a:xfrm>
              <a:off x="0" y="-38100"/>
              <a:ext cx="4816593" cy="284566"/>
            </a:xfrm>
            <a:prstGeom prst="rect">
              <a:avLst/>
            </a:prstGeom>
          </p:spPr>
          <p:txBody>
            <a:bodyPr lIns="50800" tIns="50800" rIns="50800" bIns="50800" rtlCol="0" anchor="ctr"/>
            <a:lstStyle/>
            <a:p>
              <a:pPr algn="l">
                <a:lnSpc>
                  <a:spcPts val="2659"/>
                </a:lnSpc>
              </a:pPr>
              <a:endParaRPr/>
            </a:p>
          </p:txBody>
        </p:sp>
      </p:grpSp>
      <p:sp>
        <p:nvSpPr>
          <p:cNvPr id="16" name="TextBox 16"/>
          <p:cNvSpPr txBox="1"/>
          <p:nvPr/>
        </p:nvSpPr>
        <p:spPr>
          <a:xfrm>
            <a:off x="5191183" y="9620335"/>
            <a:ext cx="7891780" cy="1333330"/>
          </a:xfrm>
          <a:prstGeom prst="rect">
            <a:avLst/>
          </a:prstGeom>
        </p:spPr>
        <p:txBody>
          <a:bodyPr lIns="0" tIns="0" rIns="0" bIns="0" rtlCol="0" anchor="t">
            <a:spAutoFit/>
          </a:bodyPr>
          <a:lstStyle/>
          <a:p>
            <a:pPr algn="l">
              <a:lnSpc>
                <a:spcPts val="5259"/>
              </a:lnSpc>
              <a:spcBef>
                <a:spcPct val="0"/>
              </a:spcBef>
            </a:pPr>
            <a:r>
              <a:rPr lang="en-US" sz="3756" b="1" dirty="0">
                <a:solidFill>
                  <a:srgbClr val="FEFAFA"/>
                </a:solidFill>
                <a:latin typeface="Arimo Bold"/>
                <a:ea typeface="Arimo Bold"/>
                <a:cs typeface="Arimo Bold"/>
                <a:sym typeface="Arimo Bold"/>
              </a:rPr>
              <a:t>2026 Virtual TracCloud Conference</a:t>
            </a:r>
          </a:p>
          <a:p>
            <a:pPr algn="l">
              <a:lnSpc>
                <a:spcPts val="5259"/>
              </a:lnSpc>
              <a:spcBef>
                <a:spcPct val="0"/>
              </a:spcBef>
            </a:pPr>
            <a:endParaRPr lang="en-US" sz="3756" b="1" dirty="0">
              <a:solidFill>
                <a:srgbClr val="FEFAFA"/>
              </a:solidFill>
              <a:latin typeface="Arimo Bold"/>
              <a:ea typeface="Arimo Bold"/>
              <a:cs typeface="Arimo Bold"/>
              <a:sym typeface="Arimo Bold"/>
            </a:endParaRPr>
          </a:p>
        </p:txBody>
      </p:sp>
      <p:sp>
        <p:nvSpPr>
          <p:cNvPr id="17" name="Freeform 17"/>
          <p:cNvSpPr/>
          <p:nvPr/>
        </p:nvSpPr>
        <p:spPr>
          <a:xfrm>
            <a:off x="1600200" y="205572"/>
            <a:ext cx="1661684" cy="1958407"/>
          </a:xfrm>
          <a:custGeom>
            <a:avLst/>
            <a:gdLst/>
            <a:ahLst/>
            <a:cxnLst/>
            <a:rect l="l" t="t" r="r" b="b"/>
            <a:pathLst>
              <a:path w="1166384" h="1317283">
                <a:moveTo>
                  <a:pt x="0" y="0"/>
                </a:moveTo>
                <a:lnTo>
                  <a:pt x="1166384" y="0"/>
                </a:lnTo>
                <a:lnTo>
                  <a:pt x="1166384" y="1317283"/>
                </a:lnTo>
                <a:lnTo>
                  <a:pt x="0" y="1317283"/>
                </a:lnTo>
                <a:lnTo>
                  <a:pt x="0" y="0"/>
                </a:lnTo>
                <a:close/>
              </a:path>
            </a:pathLst>
          </a:custGeom>
          <a:blipFill>
            <a:blip r:embed="rId4"/>
            <a:stretch>
              <a:fillRect/>
            </a:stretch>
          </a:blipFill>
        </p:spPr>
      </p:sp>
      <p:graphicFrame>
        <p:nvGraphicFramePr>
          <p:cNvPr id="18" name="Diagram 17">
            <a:extLst>
              <a:ext uri="{FF2B5EF4-FFF2-40B4-BE49-F238E27FC236}">
                <a16:creationId xmlns:a16="http://schemas.microsoft.com/office/drawing/2014/main" id="{4B28DA34-7DAC-CC8C-EEBB-5830A33FEBEE}"/>
              </a:ext>
            </a:extLst>
          </p:cNvPr>
          <p:cNvGraphicFramePr/>
          <p:nvPr>
            <p:extLst>
              <p:ext uri="{D42A27DB-BD31-4B8C-83A1-F6EECF244321}">
                <p14:modId xmlns:p14="http://schemas.microsoft.com/office/powerpoint/2010/main" val="1499035754"/>
              </p:ext>
            </p:extLst>
          </p:nvPr>
        </p:nvGraphicFramePr>
        <p:xfrm>
          <a:off x="3642423" y="2354465"/>
          <a:ext cx="11003149" cy="31723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9" name="Picture 18">
            <a:extLst>
              <a:ext uri="{FF2B5EF4-FFF2-40B4-BE49-F238E27FC236}">
                <a16:creationId xmlns:a16="http://schemas.microsoft.com/office/drawing/2014/main" id="{EECC1229-E797-4A46-4338-F060F8331151}"/>
              </a:ext>
            </a:extLst>
          </p:cNvPr>
          <p:cNvPicPr>
            <a:picLocks noChangeAspect="1"/>
          </p:cNvPicPr>
          <p:nvPr/>
        </p:nvPicPr>
        <p:blipFill>
          <a:blip r:embed="rId10"/>
          <a:stretch>
            <a:fillRect/>
          </a:stretch>
        </p:blipFill>
        <p:spPr>
          <a:xfrm>
            <a:off x="3749294" y="6151891"/>
            <a:ext cx="10789408"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p:cNvGrpSpPr/>
        <p:nvPr/>
      </p:nvGrpSpPr>
      <p:grpSpPr>
        <a:xfrm>
          <a:off x="0" y="0"/>
          <a:ext cx="0" cy="0"/>
          <a:chOff x="0" y="0"/>
          <a:chExt cx="0" cy="0"/>
        </a:xfrm>
      </p:grpSpPr>
      <p:grpSp>
        <p:nvGrpSpPr>
          <p:cNvPr id="2" name="Group 2"/>
          <p:cNvGrpSpPr/>
          <p:nvPr/>
        </p:nvGrpSpPr>
        <p:grpSpPr>
          <a:xfrm>
            <a:off x="0" y="9462840"/>
            <a:ext cx="18288000" cy="983648"/>
            <a:chOff x="0" y="0"/>
            <a:chExt cx="4816593" cy="259068"/>
          </a:xfrm>
        </p:grpSpPr>
        <p:sp>
          <p:nvSpPr>
            <p:cNvPr id="3" name="Freeform 3"/>
            <p:cNvSpPr/>
            <p:nvPr/>
          </p:nvSpPr>
          <p:spPr>
            <a:xfrm>
              <a:off x="0" y="0"/>
              <a:ext cx="4816592" cy="259068"/>
            </a:xfrm>
            <a:custGeom>
              <a:avLst/>
              <a:gdLst/>
              <a:ahLst/>
              <a:cxnLst/>
              <a:rect l="l" t="t" r="r" b="b"/>
              <a:pathLst>
                <a:path w="4816592" h="259068">
                  <a:moveTo>
                    <a:pt x="0" y="0"/>
                  </a:moveTo>
                  <a:lnTo>
                    <a:pt x="4816592" y="0"/>
                  </a:lnTo>
                  <a:lnTo>
                    <a:pt x="4816592" y="259068"/>
                  </a:lnTo>
                  <a:lnTo>
                    <a:pt x="0" y="259068"/>
                  </a:lnTo>
                  <a:close/>
                </a:path>
              </a:pathLst>
            </a:custGeom>
            <a:solidFill>
              <a:srgbClr val="000000"/>
            </a:solidFill>
          </p:spPr>
        </p:sp>
        <p:sp>
          <p:nvSpPr>
            <p:cNvPr id="4" name="TextBox 4"/>
            <p:cNvSpPr txBox="1"/>
            <p:nvPr/>
          </p:nvSpPr>
          <p:spPr>
            <a:xfrm>
              <a:off x="0" y="-38100"/>
              <a:ext cx="4816593" cy="297168"/>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9332884" y="9586421"/>
            <a:ext cx="7891780" cy="133333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Arimo Bold"/>
                <a:ea typeface="Arimo Bold"/>
                <a:cs typeface="Arimo Bold"/>
                <a:sym typeface="Arimo Bold"/>
              </a:rPr>
              <a:t>2026 Virtual TracCloud Conference</a:t>
            </a:r>
          </a:p>
          <a:p>
            <a:pPr algn="ctr">
              <a:lnSpc>
                <a:spcPts val="5259"/>
              </a:lnSpc>
              <a:spcBef>
                <a:spcPct val="0"/>
              </a:spcBef>
            </a:pPr>
            <a:endParaRPr lang="en-US" sz="3756" b="1" dirty="0">
              <a:solidFill>
                <a:srgbClr val="FEFAFA"/>
              </a:solidFill>
              <a:latin typeface="Arimo Bold"/>
              <a:ea typeface="Arimo Bold"/>
              <a:cs typeface="Arimo Bold"/>
              <a:sym typeface="Arimo Bold"/>
            </a:endParaRPr>
          </a:p>
        </p:txBody>
      </p:sp>
      <p:sp>
        <p:nvSpPr>
          <p:cNvPr id="6" name="Freeform 6"/>
          <p:cNvSpPr/>
          <p:nvPr/>
        </p:nvSpPr>
        <p:spPr>
          <a:xfrm flipH="1" flipV="1">
            <a:off x="16202286" y="0"/>
            <a:ext cx="6982301" cy="10287000"/>
          </a:xfrm>
          <a:custGeom>
            <a:avLst/>
            <a:gdLst/>
            <a:ahLst/>
            <a:cxnLst/>
            <a:rect l="l" t="t" r="r" b="b"/>
            <a:pathLst>
              <a:path w="6982301" h="10287000">
                <a:moveTo>
                  <a:pt x="6982302" y="10287000"/>
                </a:moveTo>
                <a:lnTo>
                  <a:pt x="0" y="10287000"/>
                </a:lnTo>
                <a:lnTo>
                  <a:pt x="0" y="0"/>
                </a:lnTo>
                <a:lnTo>
                  <a:pt x="6982302" y="0"/>
                </a:lnTo>
                <a:lnTo>
                  <a:pt x="6982302" y="102870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1287598" y="0"/>
            <a:ext cx="6982301" cy="10287000"/>
          </a:xfrm>
          <a:custGeom>
            <a:avLst/>
            <a:gdLst/>
            <a:ahLst/>
            <a:cxnLst/>
            <a:rect l="l" t="t" r="r" b="b"/>
            <a:pathLst>
              <a:path w="6982301" h="10287000">
                <a:moveTo>
                  <a:pt x="0" y="0"/>
                </a:moveTo>
                <a:lnTo>
                  <a:pt x="6982301" y="0"/>
                </a:lnTo>
                <a:lnTo>
                  <a:pt x="6982301"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4" name="TextBox 24"/>
          <p:cNvSpPr txBox="1"/>
          <p:nvPr/>
        </p:nvSpPr>
        <p:spPr>
          <a:xfrm>
            <a:off x="4792603" y="659282"/>
            <a:ext cx="11987544" cy="1175322"/>
          </a:xfrm>
          <a:prstGeom prst="rect">
            <a:avLst/>
          </a:prstGeom>
        </p:spPr>
        <p:txBody>
          <a:bodyPr wrap="square" lIns="0" tIns="0" rIns="0" bIns="0" rtlCol="0" anchor="t">
            <a:spAutoFit/>
          </a:bodyPr>
          <a:lstStyle/>
          <a:p>
            <a:pPr algn="l">
              <a:lnSpc>
                <a:spcPts val="9857"/>
              </a:lnSpc>
              <a:spcBef>
                <a:spcPct val="0"/>
              </a:spcBef>
            </a:pPr>
            <a:r>
              <a:rPr lang="en-US" sz="7041" b="1" dirty="0">
                <a:solidFill>
                  <a:srgbClr val="000000"/>
                </a:solidFill>
                <a:latin typeface="Montaser Arabic Bold"/>
                <a:ea typeface="Montaser Arabic Bold"/>
                <a:cs typeface="Montaser Arabic Bold"/>
                <a:sym typeface="Montaser Arabic Bold"/>
              </a:rPr>
              <a:t>Faculty &amp; Assigned Staff</a:t>
            </a:r>
          </a:p>
        </p:txBody>
      </p:sp>
      <p:sp>
        <p:nvSpPr>
          <p:cNvPr id="26" name="TextBox 26"/>
          <p:cNvSpPr txBox="1"/>
          <p:nvPr/>
        </p:nvSpPr>
        <p:spPr>
          <a:xfrm>
            <a:off x="8138776" y="6343423"/>
            <a:ext cx="8780702" cy="616087"/>
          </a:xfrm>
          <a:prstGeom prst="rect">
            <a:avLst/>
          </a:prstGeom>
        </p:spPr>
        <p:txBody>
          <a:bodyPr lIns="0" tIns="0" rIns="0" bIns="0" rtlCol="0" anchor="t">
            <a:spAutoFit/>
          </a:bodyPr>
          <a:lstStyle/>
          <a:p>
            <a:pPr algn="l">
              <a:lnSpc>
                <a:spcPts val="4892"/>
              </a:lnSpc>
              <a:spcBef>
                <a:spcPct val="0"/>
              </a:spcBef>
            </a:pPr>
            <a:r>
              <a:rPr lang="en-US" sz="3494" b="1">
                <a:solidFill>
                  <a:srgbClr val="FEFAFA"/>
                </a:solidFill>
                <a:latin typeface="Arimo Bold"/>
                <a:ea typeface="Arimo Bold"/>
                <a:cs typeface="Arimo Bold"/>
                <a:sym typeface="Arimo Bold"/>
              </a:rPr>
              <a:t>Using Tools for Better Coordination</a:t>
            </a:r>
          </a:p>
        </p:txBody>
      </p:sp>
      <p:sp>
        <p:nvSpPr>
          <p:cNvPr id="29" name="Freeform 29"/>
          <p:cNvSpPr/>
          <p:nvPr/>
        </p:nvSpPr>
        <p:spPr>
          <a:xfrm>
            <a:off x="18638686" y="8215010"/>
            <a:ext cx="1853609" cy="17270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4"/>
            <a:stretch>
              <a:fillRect/>
            </a:stretch>
          </a:blipFill>
        </p:spPr>
      </p:sp>
      <p:graphicFrame>
        <p:nvGraphicFramePr>
          <p:cNvPr id="30" name="Diagram 29">
            <a:extLst>
              <a:ext uri="{FF2B5EF4-FFF2-40B4-BE49-F238E27FC236}">
                <a16:creationId xmlns:a16="http://schemas.microsoft.com/office/drawing/2014/main" id="{EBD06944-0AC8-9EA6-5544-93BD524648D5}"/>
              </a:ext>
            </a:extLst>
          </p:cNvPr>
          <p:cNvGraphicFramePr/>
          <p:nvPr>
            <p:extLst>
              <p:ext uri="{D42A27DB-BD31-4B8C-83A1-F6EECF244321}">
                <p14:modId xmlns:p14="http://schemas.microsoft.com/office/powerpoint/2010/main" val="876155199"/>
              </p:ext>
            </p:extLst>
          </p:nvPr>
        </p:nvGraphicFramePr>
        <p:xfrm>
          <a:off x="5331309" y="2459250"/>
          <a:ext cx="11588169" cy="693125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p:cNvGrpSpPr/>
        <p:nvPr/>
      </p:nvGrpSpPr>
      <p:grpSpPr>
        <a:xfrm>
          <a:off x="0" y="0"/>
          <a:ext cx="0" cy="0"/>
          <a:chOff x="0" y="0"/>
          <a:chExt cx="0" cy="0"/>
        </a:xfrm>
      </p:grpSpPr>
      <p:grpSp>
        <p:nvGrpSpPr>
          <p:cNvPr id="2" name="Group 2"/>
          <p:cNvGrpSpPr/>
          <p:nvPr/>
        </p:nvGrpSpPr>
        <p:grpSpPr>
          <a:xfrm>
            <a:off x="0" y="9462840"/>
            <a:ext cx="18288000" cy="935802"/>
            <a:chOff x="0" y="0"/>
            <a:chExt cx="4816593" cy="246466"/>
          </a:xfrm>
        </p:grpSpPr>
        <p:sp>
          <p:nvSpPr>
            <p:cNvPr id="3" name="Freeform 3"/>
            <p:cNvSpPr/>
            <p:nvPr/>
          </p:nvSpPr>
          <p:spPr>
            <a:xfrm>
              <a:off x="0" y="0"/>
              <a:ext cx="4816592" cy="246466"/>
            </a:xfrm>
            <a:custGeom>
              <a:avLst/>
              <a:gdLst/>
              <a:ahLst/>
              <a:cxnLst/>
              <a:rect l="l" t="t" r="r" b="b"/>
              <a:pathLst>
                <a:path w="4816592" h="246466">
                  <a:moveTo>
                    <a:pt x="0" y="0"/>
                  </a:moveTo>
                  <a:lnTo>
                    <a:pt x="4816592" y="0"/>
                  </a:lnTo>
                  <a:lnTo>
                    <a:pt x="4816592" y="246466"/>
                  </a:lnTo>
                  <a:lnTo>
                    <a:pt x="0" y="246466"/>
                  </a:lnTo>
                  <a:close/>
                </a:path>
              </a:pathLst>
            </a:custGeom>
            <a:solidFill>
              <a:srgbClr val="000000"/>
            </a:solidFill>
          </p:spPr>
        </p:sp>
        <p:sp>
          <p:nvSpPr>
            <p:cNvPr id="4" name="TextBox 4"/>
            <p:cNvSpPr txBox="1"/>
            <p:nvPr/>
          </p:nvSpPr>
          <p:spPr>
            <a:xfrm>
              <a:off x="0" y="-38100"/>
              <a:ext cx="4816593" cy="284566"/>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450798" y="9548005"/>
            <a:ext cx="7891780" cy="133333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Arimo Bold"/>
                <a:ea typeface="Arimo Bold"/>
                <a:cs typeface="Arimo Bold"/>
                <a:sym typeface="Arimo Bold"/>
              </a:rPr>
              <a:t>2026 Virtual TracCloud Conference</a:t>
            </a:r>
          </a:p>
          <a:p>
            <a:pPr algn="ctr">
              <a:lnSpc>
                <a:spcPts val="5259"/>
              </a:lnSpc>
              <a:spcBef>
                <a:spcPct val="0"/>
              </a:spcBef>
            </a:pPr>
            <a:endParaRPr lang="en-US" sz="3756" b="1" dirty="0">
              <a:solidFill>
                <a:srgbClr val="FEFAFA"/>
              </a:solidFill>
              <a:latin typeface="Arimo Bold"/>
              <a:ea typeface="Arimo Bold"/>
              <a:cs typeface="Arimo Bold"/>
              <a:sym typeface="Arimo Bold"/>
            </a:endParaRPr>
          </a:p>
        </p:txBody>
      </p:sp>
      <p:sp>
        <p:nvSpPr>
          <p:cNvPr id="6" name="Freeform 6"/>
          <p:cNvSpPr/>
          <p:nvPr/>
        </p:nvSpPr>
        <p:spPr>
          <a:xfrm flipH="1">
            <a:off x="9342578" y="-4760421"/>
            <a:ext cx="10213437" cy="15047421"/>
          </a:xfrm>
          <a:custGeom>
            <a:avLst/>
            <a:gdLst/>
            <a:ahLst/>
            <a:cxnLst/>
            <a:rect l="l" t="t" r="r" b="b"/>
            <a:pathLst>
              <a:path w="10213437" h="15047421">
                <a:moveTo>
                  <a:pt x="10213438" y="0"/>
                </a:moveTo>
                <a:lnTo>
                  <a:pt x="0" y="0"/>
                </a:lnTo>
                <a:lnTo>
                  <a:pt x="0" y="15047421"/>
                </a:lnTo>
                <a:lnTo>
                  <a:pt x="10213438" y="15047421"/>
                </a:lnTo>
                <a:lnTo>
                  <a:pt x="10213438"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7" name="Group 7"/>
          <p:cNvGrpSpPr/>
          <p:nvPr/>
        </p:nvGrpSpPr>
        <p:grpSpPr>
          <a:xfrm>
            <a:off x="1577454" y="6411818"/>
            <a:ext cx="7146368" cy="1003385"/>
            <a:chOff x="0" y="0"/>
            <a:chExt cx="2894485" cy="406400"/>
          </a:xfrm>
        </p:grpSpPr>
        <p:sp>
          <p:nvSpPr>
            <p:cNvPr id="8" name="Freeform 8"/>
            <p:cNvSpPr/>
            <p:nvPr/>
          </p:nvSpPr>
          <p:spPr>
            <a:xfrm>
              <a:off x="0" y="0"/>
              <a:ext cx="2894485" cy="406400"/>
            </a:xfrm>
            <a:custGeom>
              <a:avLst/>
              <a:gdLst/>
              <a:ahLst/>
              <a:cxnLst/>
              <a:rect l="l" t="t" r="r" b="b"/>
              <a:pathLst>
                <a:path w="2894485" h="406400">
                  <a:moveTo>
                    <a:pt x="2691285" y="0"/>
                  </a:moveTo>
                  <a:lnTo>
                    <a:pt x="0" y="0"/>
                  </a:lnTo>
                  <a:lnTo>
                    <a:pt x="0" y="406400"/>
                  </a:lnTo>
                  <a:lnTo>
                    <a:pt x="2691285" y="406400"/>
                  </a:lnTo>
                  <a:lnTo>
                    <a:pt x="2894485" y="203200"/>
                  </a:lnTo>
                  <a:lnTo>
                    <a:pt x="2691285" y="0"/>
                  </a:lnTo>
                  <a:close/>
                </a:path>
              </a:pathLst>
            </a:custGeom>
            <a:solidFill>
              <a:srgbClr val="000000"/>
            </a:solidFill>
          </p:spPr>
        </p:sp>
        <p:sp>
          <p:nvSpPr>
            <p:cNvPr id="9" name="TextBox 9"/>
            <p:cNvSpPr txBox="1"/>
            <p:nvPr/>
          </p:nvSpPr>
          <p:spPr>
            <a:xfrm>
              <a:off x="0" y="-38100"/>
              <a:ext cx="2780185" cy="444500"/>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a:off x="9649319" y="1338510"/>
            <a:ext cx="7609981" cy="7609981"/>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AFA"/>
            </a:solidFill>
          </p:spPr>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9959741" y="1648932"/>
            <a:ext cx="6989137" cy="6989137"/>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25046" r="-25046"/>
              </a:stretch>
            </a:blipFill>
          </p:spPr>
        </p:sp>
      </p:grpSp>
      <p:grpSp>
        <p:nvGrpSpPr>
          <p:cNvPr id="15" name="Group 15"/>
          <p:cNvGrpSpPr/>
          <p:nvPr/>
        </p:nvGrpSpPr>
        <p:grpSpPr>
          <a:xfrm>
            <a:off x="-1543050" y="8743950"/>
            <a:ext cx="3086100" cy="3086100"/>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761515"/>
            </a:solidFill>
          </p:spPr>
        </p:sp>
        <p:sp>
          <p:nvSpPr>
            <p:cNvPr id="17" name="TextBox 17"/>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457200" y="1553416"/>
            <a:ext cx="12611100" cy="2257477"/>
          </a:xfrm>
          <a:prstGeom prst="rect">
            <a:avLst/>
          </a:prstGeom>
        </p:spPr>
        <p:txBody>
          <a:bodyPr wrap="square" lIns="0" tIns="0" rIns="0" bIns="0" rtlCol="0" anchor="t">
            <a:spAutoFit/>
          </a:bodyPr>
          <a:lstStyle/>
          <a:p>
            <a:pPr algn="l">
              <a:lnSpc>
                <a:spcPts val="19000"/>
              </a:lnSpc>
              <a:spcBef>
                <a:spcPct val="0"/>
              </a:spcBef>
            </a:pPr>
            <a:r>
              <a:rPr lang="en-US" sz="13572" b="1" dirty="0">
                <a:solidFill>
                  <a:srgbClr val="000000"/>
                </a:solidFill>
                <a:latin typeface="Montaser Arabic Bold"/>
                <a:ea typeface="Montaser Arabic Bold"/>
                <a:cs typeface="Montaser Arabic Bold"/>
                <a:sym typeface="Montaser Arabic Bold"/>
              </a:rPr>
              <a:t>THANK YOU</a:t>
            </a:r>
          </a:p>
        </p:txBody>
      </p:sp>
      <p:sp>
        <p:nvSpPr>
          <p:cNvPr id="21" name="TextBox 21"/>
          <p:cNvSpPr txBox="1"/>
          <p:nvPr/>
        </p:nvSpPr>
        <p:spPr>
          <a:xfrm>
            <a:off x="1828454" y="4254525"/>
            <a:ext cx="7146368" cy="1104134"/>
          </a:xfrm>
          <a:prstGeom prst="rect">
            <a:avLst/>
          </a:prstGeom>
        </p:spPr>
        <p:txBody>
          <a:bodyPr lIns="0" tIns="0" rIns="0" bIns="0" rtlCol="0" anchor="t">
            <a:spAutoFit/>
          </a:bodyPr>
          <a:lstStyle/>
          <a:p>
            <a:pPr algn="l">
              <a:lnSpc>
                <a:spcPts val="4395"/>
              </a:lnSpc>
              <a:spcBef>
                <a:spcPct val="0"/>
              </a:spcBef>
            </a:pPr>
            <a:r>
              <a:rPr lang="en-US" sz="3139" dirty="0">
                <a:solidFill>
                  <a:srgbClr val="000000"/>
                </a:solidFill>
                <a:latin typeface="Arimo"/>
                <a:ea typeface="Arimo"/>
                <a:cs typeface="Arimo"/>
                <a:sym typeface="Arimo"/>
              </a:rPr>
              <a:t>I appreciate your participation and look forward to any questions you have.</a:t>
            </a:r>
          </a:p>
        </p:txBody>
      </p:sp>
      <p:sp>
        <p:nvSpPr>
          <p:cNvPr id="22" name="TextBox 22"/>
          <p:cNvSpPr txBox="1"/>
          <p:nvPr/>
        </p:nvSpPr>
        <p:spPr>
          <a:xfrm>
            <a:off x="2746570" y="6556072"/>
            <a:ext cx="6132463" cy="714876"/>
          </a:xfrm>
          <a:prstGeom prst="rect">
            <a:avLst/>
          </a:prstGeom>
        </p:spPr>
        <p:txBody>
          <a:bodyPr lIns="0" tIns="0" rIns="0" bIns="0" rtlCol="0" anchor="t">
            <a:spAutoFit/>
          </a:bodyPr>
          <a:lstStyle/>
          <a:p>
            <a:pPr algn="l">
              <a:lnSpc>
                <a:spcPts val="6148"/>
              </a:lnSpc>
              <a:spcBef>
                <a:spcPct val="0"/>
              </a:spcBef>
            </a:pPr>
            <a:r>
              <a:rPr lang="en-US" sz="4391" b="1" dirty="0">
                <a:solidFill>
                  <a:srgbClr val="FEFAFA"/>
                </a:solidFill>
                <a:latin typeface="Arimo Bold"/>
                <a:ea typeface="Arimo Bold"/>
                <a:cs typeface="Arimo Bold"/>
                <a:sym typeface="Arimo Bold"/>
              </a:rPr>
              <a:t>QUESTIONS</a:t>
            </a:r>
          </a:p>
        </p:txBody>
      </p:sp>
      <p:sp>
        <p:nvSpPr>
          <p:cNvPr id="23" name="Freeform 23"/>
          <p:cNvSpPr/>
          <p:nvPr/>
        </p:nvSpPr>
        <p:spPr>
          <a:xfrm>
            <a:off x="127590" y="148818"/>
            <a:ext cx="1700863" cy="1500114"/>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5"/>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8631</TotalTime>
  <Words>402</Words>
  <Application>Microsoft Office PowerPoint</Application>
  <PresentationFormat>Custom</PresentationFormat>
  <Paragraphs>35</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Montaser Arabic Bold</vt:lpstr>
      <vt:lpstr>Arimo Bold</vt:lpstr>
      <vt:lpstr>Arimo</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TracCloud PowerPoint Slides</dc:title>
  <cp:lastModifiedBy>Luis Frias</cp:lastModifiedBy>
  <cp:revision>11</cp:revision>
  <dcterms:created xsi:type="dcterms:W3CDTF">2006-08-16T00:00:00Z</dcterms:created>
  <dcterms:modified xsi:type="dcterms:W3CDTF">2026-02-23T16:18:49Z</dcterms:modified>
  <dc:identifier>DAG79t2QV08</dc:identifier>
</cp:coreProperties>
</file>