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7" r:id="rId2"/>
    <p:sldId id="281" r:id="rId3"/>
    <p:sldId id="278" r:id="rId4"/>
    <p:sldId id="279" r:id="rId5"/>
    <p:sldId id="280" r:id="rId6"/>
    <p:sldId id="267" r:id="rId7"/>
    <p:sldId id="268" r:id="rId8"/>
    <p:sldId id="270"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4" autoAdjust="0"/>
  </p:normalViewPr>
  <p:slideViewPr>
    <p:cSldViewPr snapToGrid="0">
      <p:cViewPr varScale="1">
        <p:scale>
          <a:sx n="114" d="100"/>
          <a:sy n="114" d="100"/>
        </p:scale>
        <p:origin x="1506" y="96"/>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612EC44B-2118-CC75-3F48-1A08998088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
        <p:nvSpPr>
          <p:cNvPr id="5" name="Date Placeholder 4"/>
          <p:cNvSpPr>
            <a:spLocks noGrp="1"/>
          </p:cNvSpPr>
          <p:nvPr>
            <p:ph type="dt" sz="half" idx="10"/>
          </p:nvPr>
        </p:nvSpPr>
        <p:spPr/>
        <p:txBody>
          <a:bodyPr/>
          <a:lstStyle/>
          <a:p>
            <a:fld id="{601E0B12-F9DE-47EF-A076-CF602073F1B2}" type="datetime1">
              <a:rPr lang="en-US" smtClean="0"/>
              <a:pPr/>
              <a:t>3/27/2025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a:extLst>
              <a:ext uri="{FF2B5EF4-FFF2-40B4-BE49-F238E27FC236}">
                <a16:creationId xmlns:a16="http://schemas.microsoft.com/office/drawing/2014/main" id="{5AE0E668-81E3-320F-59AB-209C9EBF9E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3/27/2025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3/27/2025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3/27/2025</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3/27/2025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2025 Annual TracCloud Conference</a:t>
            </a:r>
          </a:p>
        </p:txBody>
      </p:sp>
      <p:pic>
        <p:nvPicPr>
          <p:cNvPr id="4" name="Picture 3">
            <a:extLst>
              <a:ext uri="{FF2B5EF4-FFF2-40B4-BE49-F238E27FC236}">
                <a16:creationId xmlns:a16="http://schemas.microsoft.com/office/drawing/2014/main" id="{423BFF40-A143-3806-DE78-1E1B18486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3/27/2025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3/27/2025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3/27/2025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3/27/2025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3/27/2025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3" name="Picture 2">
            <a:extLst>
              <a:ext uri="{FF2B5EF4-FFF2-40B4-BE49-F238E27FC236}">
                <a16:creationId xmlns:a16="http://schemas.microsoft.com/office/drawing/2014/main" id="{22C59724-5F19-F47E-17D8-D8D21406A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3/27/2025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59F8B60F-267B-AFA5-AF4E-D04F30E72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2025 Annual TracCloud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3/27/2025</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5" name="Picture 4">
            <a:extLst>
              <a:ext uri="{FF2B5EF4-FFF2-40B4-BE49-F238E27FC236}">
                <a16:creationId xmlns:a16="http://schemas.microsoft.com/office/drawing/2014/main" id="{581D2970-86ED-C62A-75F1-95542766E71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edium.com/@its_linds/free-stock-photos-90-images-for-every-blog-topic-4ee05a423f01"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hyperlink" Target="https://pluspng.com/analyst-png-1284.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hyperlink" Target="https://www.fierce-network.com/pedagogy/using-universal-design-to-make-learning-accessible-to-all-student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hyperlink" Target="https://pngtree.com/freepng/google-search-bar_9008370.html" TargetMode="External"/><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9.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s://pngtree.com/freepng/google-search-bar_9008370.html" TargetMode="External"/><Relationship Id="rId13"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12.svg"/><Relationship Id="rId11" Type="http://schemas.openxmlformats.org/officeDocument/2006/relationships/hyperlink" Target="https://svgsilh.com/image/157064.html" TargetMode="External"/><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9.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pngtree.com/freepng/pen-and-paper-clipart_13326778.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confinder.com/icons/805888/annual_chart_dashboard_report_icon"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27F2BA4-B220-01F2-2D45-2A40708087B8}"/>
              </a:ext>
            </a:extLst>
          </p:cNvPr>
          <p:cNvSpPr>
            <a:spLocks noGrp="1"/>
          </p:cNvSpPr>
          <p:nvPr>
            <p:ph type="subTitle" idx="1"/>
          </p:nvPr>
        </p:nvSpPr>
        <p:spPr>
          <a:xfrm>
            <a:off x="141935" y="5857486"/>
            <a:ext cx="1435195" cy="392312"/>
          </a:xfrm>
        </p:spPr>
        <p:txBody>
          <a:bodyPr>
            <a:normAutofit fontScale="70000" lnSpcReduction="20000"/>
          </a:bodyPr>
          <a:lstStyle/>
          <a:p>
            <a:r>
              <a:rPr lang="en-US" sz="1800" dirty="0">
                <a:solidFill>
                  <a:schemeClr val="tx2"/>
                </a:solidFill>
              </a:rPr>
              <a:t>Luis Frias</a:t>
            </a:r>
            <a:br>
              <a:rPr lang="en-US" sz="1800" dirty="0"/>
            </a:br>
            <a:endParaRPr lang="en-US" sz="1800" dirty="0">
              <a:solidFill>
                <a:schemeClr val="tx2"/>
              </a:solidFill>
            </a:endParaRPr>
          </a:p>
        </p:txBody>
      </p:sp>
      <p:sp>
        <p:nvSpPr>
          <p:cNvPr id="10" name="Text Placeholder 1">
            <a:extLst>
              <a:ext uri="{FF2B5EF4-FFF2-40B4-BE49-F238E27FC236}">
                <a16:creationId xmlns:a16="http://schemas.microsoft.com/office/drawing/2014/main" id="{A0209673-99E6-16AF-778D-D6759775AFB4}"/>
              </a:ext>
            </a:extLst>
          </p:cNvPr>
          <p:cNvSpPr txBox="1">
            <a:spLocks/>
          </p:cNvSpPr>
          <p:nvPr/>
        </p:nvSpPr>
        <p:spPr>
          <a:xfrm>
            <a:off x="2042480" y="689696"/>
            <a:ext cx="5059039" cy="805924"/>
          </a:xfrm>
          <a:prstGeom prst="rect">
            <a:avLst/>
          </a:prstGeom>
        </p:spPr>
        <p:txBody>
          <a:bodyPr>
            <a:no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0" indent="0" algn="ctr">
              <a:buFont typeface="Arial" pitchFamily="34" charset="0"/>
              <a:buNone/>
            </a:pPr>
            <a:r>
              <a:rPr lang="en-US" sz="4000" dirty="0"/>
              <a:t>Streamlining Success: </a:t>
            </a:r>
            <a:endParaRPr lang="en-US" sz="4400" b="1" dirty="0">
              <a:solidFill>
                <a:schemeClr val="tx2"/>
              </a:solidFill>
              <a:latin typeface="+mj-lt"/>
            </a:endParaRPr>
          </a:p>
        </p:txBody>
      </p:sp>
      <p:pic>
        <p:nvPicPr>
          <p:cNvPr id="11" name="Picture 10">
            <a:extLst>
              <a:ext uri="{FF2B5EF4-FFF2-40B4-BE49-F238E27FC236}">
                <a16:creationId xmlns:a16="http://schemas.microsoft.com/office/drawing/2014/main" id="{A3593D8C-0A9F-C628-322F-717CAD449A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42480" y="1903030"/>
            <a:ext cx="5276675" cy="3344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Subtitle 2">
            <a:extLst>
              <a:ext uri="{FF2B5EF4-FFF2-40B4-BE49-F238E27FC236}">
                <a16:creationId xmlns:a16="http://schemas.microsoft.com/office/drawing/2014/main" id="{5A0F5E11-CC8B-3732-30ED-87E2DC303F3B}"/>
              </a:ext>
            </a:extLst>
          </p:cNvPr>
          <p:cNvSpPr txBox="1">
            <a:spLocks/>
          </p:cNvSpPr>
          <p:nvPr/>
        </p:nvSpPr>
        <p:spPr>
          <a:xfrm>
            <a:off x="2111828" y="1227016"/>
            <a:ext cx="5276674" cy="385330"/>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0"/>
              </a:spcBef>
              <a:buClr>
                <a:schemeClr val="accent1"/>
              </a:buClr>
              <a:buFont typeface="Arial" pitchFamily="34" charset="0"/>
              <a:buNone/>
              <a:defRPr sz="2000" b="1" kern="1200" cap="all" baseline="0">
                <a:solidFill>
                  <a:schemeClr val="accent1">
                    <a:lumMod val="75000"/>
                  </a:schemeClr>
                </a:solidFill>
                <a:effectLst/>
                <a:latin typeface="+mn-lt"/>
                <a:ea typeface="+mn-ea"/>
                <a:cs typeface="+mn-cs"/>
              </a:defRPr>
            </a:lvl1pPr>
            <a:lvl2pPr marL="457189" indent="0" algn="ctr" defTabSz="914377" rtl="0" eaLnBrk="1" latinLnBrk="0" hangingPunct="1">
              <a:lnSpc>
                <a:spcPct val="90000"/>
              </a:lnSpc>
              <a:spcBef>
                <a:spcPts val="1000"/>
              </a:spcBef>
              <a:buClr>
                <a:schemeClr val="accent1"/>
              </a:buClr>
              <a:buFont typeface="Arial"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sz="1600" dirty="0"/>
              <a:t>A Deep Dive into TracCloud List Management</a:t>
            </a:r>
            <a:endParaRPr lang="en-US" sz="1800" dirty="0">
              <a:solidFill>
                <a:schemeClr val="tx2"/>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D30D1-CBB5-F42C-7C3B-09F75D9CBDB3}"/>
              </a:ext>
            </a:extLst>
          </p:cNvPr>
          <p:cNvPicPr>
            <a:picLocks noChangeAspect="1"/>
          </p:cNvPicPr>
          <p:nvPr/>
        </p:nvPicPr>
        <p:blipFill>
          <a:blip r:embed="rId2"/>
          <a:stretch>
            <a:fillRect/>
          </a:stretch>
        </p:blipFill>
        <p:spPr>
          <a:xfrm>
            <a:off x="5831426" y="0"/>
            <a:ext cx="3312574" cy="6409189"/>
          </a:xfrm>
          <a:prstGeom prst="rect">
            <a:avLst/>
          </a:prstGeom>
        </p:spPr>
      </p:pic>
      <p:sp>
        <p:nvSpPr>
          <p:cNvPr id="17" name="Title 1">
            <a:extLst>
              <a:ext uri="{FF2B5EF4-FFF2-40B4-BE49-F238E27FC236}">
                <a16:creationId xmlns:a16="http://schemas.microsoft.com/office/drawing/2014/main" id="{F614235C-570D-AE73-2123-5A5CB3634FE8}"/>
              </a:ext>
            </a:extLst>
          </p:cNvPr>
          <p:cNvSpPr txBox="1">
            <a:spLocks/>
          </p:cNvSpPr>
          <p:nvPr/>
        </p:nvSpPr>
        <p:spPr>
          <a:xfrm>
            <a:off x="511503" y="1044437"/>
            <a:ext cx="4798728" cy="609316"/>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r>
              <a:rPr lang="en-US" dirty="0"/>
              <a:t>What's new With List</a:t>
            </a:r>
          </a:p>
        </p:txBody>
      </p:sp>
      <p:sp>
        <p:nvSpPr>
          <p:cNvPr id="19" name="Content Placeholder 11">
            <a:extLst>
              <a:ext uri="{FF2B5EF4-FFF2-40B4-BE49-F238E27FC236}">
                <a16:creationId xmlns:a16="http://schemas.microsoft.com/office/drawing/2014/main" id="{EF9185D4-40BE-F2B0-AAFD-B01475BC12DE}"/>
              </a:ext>
            </a:extLst>
          </p:cNvPr>
          <p:cNvSpPr>
            <a:spLocks noGrp="1"/>
          </p:cNvSpPr>
          <p:nvPr>
            <p:ph idx="1"/>
          </p:nvPr>
        </p:nvSpPr>
        <p:spPr>
          <a:xfrm>
            <a:off x="219855" y="1873863"/>
            <a:ext cx="5526603" cy="4384324"/>
          </a:xfrm>
          <a:solidFill>
            <a:schemeClr val="bg1"/>
          </a:solidFill>
        </p:spPr>
        <p:txBody>
          <a:bodyPr>
            <a:noAutofit/>
          </a:bodyPr>
          <a:lstStyle/>
          <a:p>
            <a:pPr>
              <a:buFont typeface="Arial" panose="020B0604020202020204" pitchFamily="34" charset="0"/>
              <a:buChar char="•"/>
            </a:pPr>
            <a:r>
              <a:rPr lang="en-US" dirty="0">
                <a:solidFill>
                  <a:schemeClr val="tx2"/>
                </a:solidFill>
              </a:rPr>
              <a:t>Added Preset searches to the Visits, Appointment and Student Listings</a:t>
            </a:r>
          </a:p>
          <a:p>
            <a:pPr>
              <a:buFont typeface="Arial" panose="020B0604020202020204" pitchFamily="34" charset="0"/>
              <a:buChar char="•"/>
            </a:pPr>
            <a:r>
              <a:rPr lang="en-US" dirty="0">
                <a:solidFill>
                  <a:schemeClr val="tx2"/>
                </a:solidFill>
              </a:rPr>
              <a:t>“This Semester” has been added as a searchable phrase in the attendance listing</a:t>
            </a:r>
          </a:p>
          <a:p>
            <a:pPr>
              <a:buFont typeface="Arial" panose="020B0604020202020204" pitchFamily="34" charset="0"/>
              <a:buChar char="•"/>
            </a:pPr>
            <a:r>
              <a:rPr lang="en-US" dirty="0">
                <a:solidFill>
                  <a:schemeClr val="tx2"/>
                </a:solidFill>
              </a:rPr>
              <a:t>Custom views can now be set as default</a:t>
            </a:r>
          </a:p>
          <a:p>
            <a:pPr>
              <a:buFont typeface="Arial" panose="020B0604020202020204" pitchFamily="34" charset="0"/>
              <a:buChar char="•"/>
            </a:pPr>
            <a:r>
              <a:rPr lang="en-US" dirty="0">
                <a:solidFill>
                  <a:schemeClr val="tx2"/>
                </a:solidFill>
              </a:rPr>
              <a:t> Show Active Only has been added to the following listings:</a:t>
            </a:r>
            <a:br>
              <a:rPr lang="en-US" dirty="0">
                <a:solidFill>
                  <a:schemeClr val="tx2"/>
                </a:solidFill>
              </a:rPr>
            </a:br>
            <a:r>
              <a:rPr lang="en-US" sz="800" dirty="0">
                <a:solidFill>
                  <a:schemeClr val="tx2"/>
                </a:solidFill>
              </a:rPr>
              <a:t> </a:t>
            </a:r>
            <a:br>
              <a:rPr lang="en-US" dirty="0">
                <a:solidFill>
                  <a:schemeClr val="tx2"/>
                </a:solidFill>
              </a:rPr>
            </a:br>
            <a:r>
              <a:rPr lang="en-US" dirty="0">
                <a:solidFill>
                  <a:schemeClr val="tx2"/>
                </a:solidFill>
              </a:rPr>
              <a:t>- Surveys</a:t>
            </a:r>
            <a:br>
              <a:rPr lang="en-US" dirty="0">
                <a:solidFill>
                  <a:schemeClr val="tx2"/>
                </a:solidFill>
              </a:rPr>
            </a:br>
            <a:r>
              <a:rPr lang="en-US" dirty="0">
                <a:solidFill>
                  <a:schemeClr val="tx2"/>
                </a:solidFill>
              </a:rPr>
              <a:t>- Sections</a:t>
            </a:r>
            <a:br>
              <a:rPr lang="en-US" dirty="0">
                <a:solidFill>
                  <a:schemeClr val="tx2"/>
                </a:solidFill>
              </a:rPr>
            </a:br>
            <a:r>
              <a:rPr lang="en-US" dirty="0">
                <a:solidFill>
                  <a:schemeClr val="tx2"/>
                </a:solidFill>
              </a:rPr>
              <a:t>- Staff</a:t>
            </a:r>
            <a:br>
              <a:rPr lang="en-US" dirty="0">
                <a:solidFill>
                  <a:schemeClr val="tx2"/>
                </a:solidFill>
              </a:rPr>
            </a:br>
            <a:r>
              <a:rPr lang="en-US" dirty="0">
                <a:solidFill>
                  <a:schemeClr val="tx2"/>
                </a:solidFill>
              </a:rPr>
              <a:t>- SAGE</a:t>
            </a:r>
            <a:br>
              <a:rPr lang="en-US" dirty="0">
                <a:solidFill>
                  <a:schemeClr val="tx2"/>
                </a:solidFill>
              </a:rPr>
            </a:br>
            <a:r>
              <a:rPr lang="en-US" dirty="0">
                <a:solidFill>
                  <a:schemeClr val="tx2"/>
                </a:solidFill>
              </a:rPr>
              <a:t>-Resources</a:t>
            </a:r>
          </a:p>
        </p:txBody>
      </p:sp>
      <p:pic>
        <p:nvPicPr>
          <p:cNvPr id="3" name="Picture 2">
            <a:extLst>
              <a:ext uri="{FF2B5EF4-FFF2-40B4-BE49-F238E27FC236}">
                <a16:creationId xmlns:a16="http://schemas.microsoft.com/office/drawing/2014/main" id="{16201483-49A8-6C42-36F1-3368F08A4A2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58255" y="4474804"/>
            <a:ext cx="3312574" cy="1783383"/>
          </a:xfrm>
          <a:prstGeom prst="rect">
            <a:avLst/>
          </a:prstGeom>
        </p:spPr>
      </p:pic>
    </p:spTree>
    <p:extLst>
      <p:ext uri="{BB962C8B-B14F-4D97-AF65-F5344CB8AC3E}">
        <p14:creationId xmlns:p14="http://schemas.microsoft.com/office/powerpoint/2010/main" val="18085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E393B-9603-D4F4-B1C3-3DA20E1CF303}"/>
            </a:ext>
          </a:extLst>
        </p:cNvPr>
        <p:cNvGrpSpPr/>
        <p:nvPr/>
      </p:nvGrpSpPr>
      <p:grpSpPr>
        <a:xfrm>
          <a:off x="0" y="0"/>
          <a:ext cx="0" cy="0"/>
          <a:chOff x="0" y="0"/>
          <a:chExt cx="0" cy="0"/>
        </a:xfrm>
      </p:grpSpPr>
      <p:sp>
        <p:nvSpPr>
          <p:cNvPr id="16" name="Text Placeholder 2">
            <a:extLst>
              <a:ext uri="{FF2B5EF4-FFF2-40B4-BE49-F238E27FC236}">
                <a16:creationId xmlns:a16="http://schemas.microsoft.com/office/drawing/2014/main" id="{F39FFC99-9297-6A42-9636-6B4A5F94987D}"/>
              </a:ext>
            </a:extLst>
          </p:cNvPr>
          <p:cNvSpPr txBox="1">
            <a:spLocks/>
          </p:cNvSpPr>
          <p:nvPr/>
        </p:nvSpPr>
        <p:spPr>
          <a:xfrm>
            <a:off x="488945" y="1797447"/>
            <a:ext cx="4880009" cy="4413500"/>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endParaRPr lang="en-US" sz="1600" dirty="0">
              <a:solidFill>
                <a:schemeClr val="tx2"/>
              </a:solidFill>
            </a:endParaRPr>
          </a:p>
        </p:txBody>
      </p:sp>
      <p:sp>
        <p:nvSpPr>
          <p:cNvPr id="17" name="Title 1">
            <a:extLst>
              <a:ext uri="{FF2B5EF4-FFF2-40B4-BE49-F238E27FC236}">
                <a16:creationId xmlns:a16="http://schemas.microsoft.com/office/drawing/2014/main" id="{F614235C-570D-AE73-2123-5A5CB3634FE8}"/>
              </a:ext>
            </a:extLst>
          </p:cNvPr>
          <p:cNvSpPr txBox="1">
            <a:spLocks/>
          </p:cNvSpPr>
          <p:nvPr/>
        </p:nvSpPr>
        <p:spPr>
          <a:xfrm>
            <a:off x="1132288" y="1323270"/>
            <a:ext cx="3252545" cy="609316"/>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r>
              <a:rPr lang="en-US" dirty="0"/>
              <a:t>Today’s Topics</a:t>
            </a:r>
          </a:p>
        </p:txBody>
      </p:sp>
      <p:sp>
        <p:nvSpPr>
          <p:cNvPr id="18" name="Title 7">
            <a:extLst>
              <a:ext uri="{FF2B5EF4-FFF2-40B4-BE49-F238E27FC236}">
                <a16:creationId xmlns:a16="http://schemas.microsoft.com/office/drawing/2014/main" id="{93E07E0A-8060-5E88-74B0-DF2480FEA540}"/>
              </a:ext>
            </a:extLst>
          </p:cNvPr>
          <p:cNvSpPr>
            <a:spLocks noGrp="1"/>
          </p:cNvSpPr>
          <p:nvPr>
            <p:ph type="title"/>
          </p:nvPr>
        </p:nvSpPr>
        <p:spPr>
          <a:xfrm>
            <a:off x="6172201" y="2514600"/>
            <a:ext cx="2606040" cy="1600200"/>
          </a:xfrm>
        </p:spPr>
        <p:txBody>
          <a:bodyPr>
            <a:normAutofit fontScale="90000"/>
          </a:bodyPr>
          <a:lstStyle/>
          <a:p>
            <a:br>
              <a:rPr lang="en-US" b="0" dirty="0">
                <a:solidFill>
                  <a:schemeClr val="tx2"/>
                </a:solidFill>
                <a:latin typeface="+mn-lt"/>
              </a:rPr>
            </a:br>
            <a:br>
              <a:rPr lang="en-US" dirty="0"/>
            </a:br>
            <a:br>
              <a:rPr lang="en-US" dirty="0"/>
            </a:br>
            <a:endParaRPr lang="en-US" dirty="0"/>
          </a:p>
        </p:txBody>
      </p:sp>
      <p:sp>
        <p:nvSpPr>
          <p:cNvPr id="19" name="Content Placeholder 11">
            <a:extLst>
              <a:ext uri="{FF2B5EF4-FFF2-40B4-BE49-F238E27FC236}">
                <a16:creationId xmlns:a16="http://schemas.microsoft.com/office/drawing/2014/main" id="{EF9185D4-40BE-F2B0-AAFD-B01475BC12DE}"/>
              </a:ext>
            </a:extLst>
          </p:cNvPr>
          <p:cNvSpPr>
            <a:spLocks noGrp="1"/>
          </p:cNvSpPr>
          <p:nvPr>
            <p:ph idx="1"/>
          </p:nvPr>
        </p:nvSpPr>
        <p:spPr>
          <a:xfrm>
            <a:off x="349347" y="2377210"/>
            <a:ext cx="2238824" cy="1821983"/>
          </a:xfrm>
          <a:solidFill>
            <a:schemeClr val="bg1"/>
          </a:solidFill>
        </p:spPr>
        <p:txBody>
          <a:bodyPr>
            <a:noAutofit/>
          </a:bodyPr>
          <a:lstStyle/>
          <a:p>
            <a:pPr>
              <a:buFont typeface="Arial" panose="020B0604020202020204" pitchFamily="34" charset="0"/>
              <a:buChar char="•"/>
            </a:pPr>
            <a:r>
              <a:rPr lang="en-US" b="1" dirty="0">
                <a:solidFill>
                  <a:schemeClr val="tx2"/>
                </a:solidFill>
              </a:rPr>
              <a:t>Static List</a:t>
            </a:r>
          </a:p>
          <a:p>
            <a:pPr>
              <a:buFont typeface="Arial" panose="020B0604020202020204" pitchFamily="34" charset="0"/>
              <a:buChar char="•"/>
            </a:pPr>
            <a:r>
              <a:rPr lang="en-US" b="1" dirty="0">
                <a:solidFill>
                  <a:schemeClr val="tx2"/>
                </a:solidFill>
              </a:rPr>
              <a:t>Dynamic List</a:t>
            </a:r>
          </a:p>
          <a:p>
            <a:pPr>
              <a:buFont typeface="Arial" panose="020B0604020202020204" pitchFamily="34" charset="0"/>
              <a:buChar char="•"/>
            </a:pPr>
            <a:r>
              <a:rPr lang="en-US" b="1" dirty="0">
                <a:solidFill>
                  <a:schemeClr val="tx2"/>
                </a:solidFill>
              </a:rPr>
              <a:t>List Options</a:t>
            </a:r>
          </a:p>
          <a:p>
            <a:pPr>
              <a:buFont typeface="Arial" panose="020B0604020202020204" pitchFamily="34" charset="0"/>
              <a:buChar char="•"/>
            </a:pPr>
            <a:r>
              <a:rPr lang="en-US" b="1" dirty="0">
                <a:solidFill>
                  <a:schemeClr val="tx2"/>
                </a:solidFill>
              </a:rPr>
              <a:t>Visit Listing</a:t>
            </a:r>
          </a:p>
        </p:txBody>
      </p:sp>
      <p:pic>
        <p:nvPicPr>
          <p:cNvPr id="21" name="Picture 20">
            <a:extLst>
              <a:ext uri="{FF2B5EF4-FFF2-40B4-BE49-F238E27FC236}">
                <a16:creationId xmlns:a16="http://schemas.microsoft.com/office/drawing/2014/main" id="{3A523F35-7F61-714C-273D-9CCE4CE3633C}"/>
              </a:ext>
            </a:extLst>
          </p:cNvPr>
          <p:cNvPicPr>
            <a:picLocks noChangeAspect="1"/>
          </p:cNvPicPr>
          <p:nvPr/>
        </p:nvPicPr>
        <p:blipFill>
          <a:blip r:embed="rId2"/>
          <a:stretch>
            <a:fillRect/>
          </a:stretch>
        </p:blipFill>
        <p:spPr>
          <a:xfrm>
            <a:off x="5831426" y="0"/>
            <a:ext cx="3312574" cy="6409189"/>
          </a:xfrm>
          <a:prstGeom prst="rect">
            <a:avLst/>
          </a:prstGeom>
        </p:spPr>
      </p:pic>
      <p:sp>
        <p:nvSpPr>
          <p:cNvPr id="22" name="Content Placeholder 11">
            <a:extLst>
              <a:ext uri="{FF2B5EF4-FFF2-40B4-BE49-F238E27FC236}">
                <a16:creationId xmlns:a16="http://schemas.microsoft.com/office/drawing/2014/main" id="{5EFE3317-C3A2-4C45-EFDB-B182B4377501}"/>
              </a:ext>
            </a:extLst>
          </p:cNvPr>
          <p:cNvSpPr txBox="1">
            <a:spLocks/>
          </p:cNvSpPr>
          <p:nvPr/>
        </p:nvSpPr>
        <p:spPr>
          <a:xfrm>
            <a:off x="2697713" y="2388725"/>
            <a:ext cx="2902477" cy="2211977"/>
          </a:xfrm>
          <a:prstGeom prst="rect">
            <a:avLst/>
          </a:prstGeom>
          <a:solidFill>
            <a:schemeClr val="bg1"/>
          </a:solidFill>
        </p:spPr>
        <p:txBody>
          <a:bodyPr vert="horz" lIns="91440" tIns="45720" rIns="91440" bIns="45720" rtlCol="0">
            <a:no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2000" kern="1200">
                <a:solidFill>
                  <a:schemeClr val="tx1"/>
                </a:solidFill>
                <a:latin typeface="+mn-lt"/>
                <a:ea typeface="+mn-ea"/>
                <a:cs typeface="+mn-cs"/>
              </a:defRPr>
            </a:lvl9pPr>
          </a:lstStyle>
          <a:p>
            <a:r>
              <a:rPr lang="en-US" b="1" dirty="0">
                <a:solidFill>
                  <a:schemeClr val="tx2"/>
                </a:solidFill>
              </a:rPr>
              <a:t>Staff Listing</a:t>
            </a:r>
          </a:p>
          <a:p>
            <a:r>
              <a:rPr lang="en-US" b="1" dirty="0">
                <a:solidFill>
                  <a:schemeClr val="tx2"/>
                </a:solidFill>
              </a:rPr>
              <a:t>Student Listing</a:t>
            </a:r>
          </a:p>
          <a:p>
            <a:r>
              <a:rPr lang="en-US" b="1" dirty="0">
                <a:solidFill>
                  <a:schemeClr val="tx2"/>
                </a:solidFill>
              </a:rPr>
              <a:t>Appointment Listing</a:t>
            </a:r>
          </a:p>
          <a:p>
            <a:r>
              <a:rPr lang="en-US" b="1" dirty="0">
                <a:solidFill>
                  <a:schemeClr val="tx2"/>
                </a:solidFill>
              </a:rPr>
              <a:t>Registration Listings</a:t>
            </a:r>
          </a:p>
        </p:txBody>
      </p:sp>
      <p:pic>
        <p:nvPicPr>
          <p:cNvPr id="6" name="Picture 5">
            <a:extLst>
              <a:ext uri="{FF2B5EF4-FFF2-40B4-BE49-F238E27FC236}">
                <a16:creationId xmlns:a16="http://schemas.microsoft.com/office/drawing/2014/main" id="{8CDFCB85-8F71-17C1-CFF9-72018165E40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1677" y="4407769"/>
            <a:ext cx="2980837" cy="1738867"/>
          </a:xfrm>
          <a:prstGeom prst="rect">
            <a:avLst/>
          </a:prstGeom>
        </p:spPr>
      </p:pic>
    </p:spTree>
    <p:extLst>
      <p:ext uri="{BB962C8B-B14F-4D97-AF65-F5344CB8AC3E}">
        <p14:creationId xmlns:p14="http://schemas.microsoft.com/office/powerpoint/2010/main" val="148217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D818-2123-6C0D-5E7C-3081C60BBD7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5C44DAA-090F-C809-06A9-635409DC3B2C}"/>
              </a:ext>
            </a:extLst>
          </p:cNvPr>
          <p:cNvSpPr>
            <a:spLocks noGrp="1"/>
          </p:cNvSpPr>
          <p:nvPr>
            <p:ph type="title"/>
          </p:nvPr>
        </p:nvSpPr>
        <p:spPr/>
        <p:txBody>
          <a:bodyPr/>
          <a:lstStyle/>
          <a:p>
            <a:endParaRPr lang="en-US"/>
          </a:p>
        </p:txBody>
      </p:sp>
      <p:sp>
        <p:nvSpPr>
          <p:cNvPr id="8" name="TextBox 7">
            <a:extLst>
              <a:ext uri="{FF2B5EF4-FFF2-40B4-BE49-F238E27FC236}">
                <a16:creationId xmlns:a16="http://schemas.microsoft.com/office/drawing/2014/main" id="{255AC8E4-E75B-A773-3A69-AB6AB78F2930}"/>
              </a:ext>
            </a:extLst>
          </p:cNvPr>
          <p:cNvSpPr txBox="1"/>
          <p:nvPr/>
        </p:nvSpPr>
        <p:spPr>
          <a:xfrm>
            <a:off x="1270747" y="1585366"/>
            <a:ext cx="2626540" cy="584775"/>
          </a:xfrm>
          <a:prstGeom prst="rect">
            <a:avLst/>
          </a:prstGeom>
          <a:noFill/>
        </p:spPr>
        <p:txBody>
          <a:bodyPr wrap="square">
            <a:spAutoFit/>
          </a:bodyPr>
          <a:lstStyle/>
          <a:p>
            <a:r>
              <a:rPr lang="en-US" sz="3200" b="1" dirty="0">
                <a:solidFill>
                  <a:srgbClr val="8D182B"/>
                </a:solidFill>
              </a:rPr>
              <a:t>STATIC LISTS</a:t>
            </a:r>
          </a:p>
        </p:txBody>
      </p:sp>
      <p:sp>
        <p:nvSpPr>
          <p:cNvPr id="9" name="Content Placeholder 17">
            <a:extLst>
              <a:ext uri="{FF2B5EF4-FFF2-40B4-BE49-F238E27FC236}">
                <a16:creationId xmlns:a16="http://schemas.microsoft.com/office/drawing/2014/main" id="{44C8DD49-6F4B-C5E2-B6E6-2DE1505F5344}"/>
              </a:ext>
            </a:extLst>
          </p:cNvPr>
          <p:cNvSpPr>
            <a:spLocks noGrp="1"/>
          </p:cNvSpPr>
          <p:nvPr>
            <p:ph idx="1"/>
          </p:nvPr>
        </p:nvSpPr>
        <p:spPr>
          <a:xfrm>
            <a:off x="321626" y="2403086"/>
            <a:ext cx="5212920" cy="2759223"/>
          </a:xfrm>
        </p:spPr>
        <p:txBody>
          <a:bodyPr>
            <a:normAutofit/>
          </a:bodyPr>
          <a:lstStyle/>
          <a:p>
            <a:pPr marL="45719" indent="0">
              <a:buNone/>
            </a:pPr>
            <a:r>
              <a:rPr lang="en-US" dirty="0">
                <a:solidFill>
                  <a:schemeClr val="tx2"/>
                </a:solidFill>
              </a:rPr>
              <a:t>Static Lists are created and managed manually. Students can be added individually from their Student profile or in bulk from the Student Listing. Similarly, students can be removed in batches from a Static List via the Student Listing.</a:t>
            </a:r>
          </a:p>
        </p:txBody>
      </p:sp>
      <p:sp>
        <p:nvSpPr>
          <p:cNvPr id="10" name="Text Placeholder 23">
            <a:extLst>
              <a:ext uri="{FF2B5EF4-FFF2-40B4-BE49-F238E27FC236}">
                <a16:creationId xmlns:a16="http://schemas.microsoft.com/office/drawing/2014/main" id="{8BE4FBC3-E95C-8DAB-F48D-B9736C922803}"/>
              </a:ext>
            </a:extLst>
          </p:cNvPr>
          <p:cNvSpPr>
            <a:spLocks noGrp="1"/>
          </p:cNvSpPr>
          <p:nvPr>
            <p:ph type="body" sz="half" idx="2"/>
          </p:nvPr>
        </p:nvSpPr>
        <p:spPr>
          <a:xfrm>
            <a:off x="6172200" y="4343400"/>
            <a:ext cx="2606040" cy="1188720"/>
          </a:xfrm>
        </p:spPr>
        <p:txBody>
          <a:bodyPr/>
          <a:lstStyle/>
          <a:p>
            <a:endParaRPr lang="en-US"/>
          </a:p>
        </p:txBody>
      </p:sp>
      <p:pic>
        <p:nvPicPr>
          <p:cNvPr id="12" name="Picture 11">
            <a:extLst>
              <a:ext uri="{FF2B5EF4-FFF2-40B4-BE49-F238E27FC236}">
                <a16:creationId xmlns:a16="http://schemas.microsoft.com/office/drawing/2014/main" id="{AADF1589-15BE-4047-4D6E-F25A7832427C}"/>
              </a:ext>
            </a:extLst>
          </p:cNvPr>
          <p:cNvPicPr>
            <a:picLocks noChangeAspect="1"/>
          </p:cNvPicPr>
          <p:nvPr/>
        </p:nvPicPr>
        <p:blipFill>
          <a:blip r:embed="rId2"/>
          <a:stretch>
            <a:fillRect/>
          </a:stretch>
        </p:blipFill>
        <p:spPr>
          <a:xfrm>
            <a:off x="5831426" y="0"/>
            <a:ext cx="3312574" cy="6409189"/>
          </a:xfrm>
          <a:prstGeom prst="rect">
            <a:avLst/>
          </a:prstGeom>
        </p:spPr>
      </p:pic>
      <p:pic>
        <p:nvPicPr>
          <p:cNvPr id="3" name="Graphic 2" descr="Group of men">
            <a:extLst>
              <a:ext uri="{FF2B5EF4-FFF2-40B4-BE49-F238E27FC236}">
                <a16:creationId xmlns:a16="http://schemas.microsoft.com/office/drawing/2014/main" id="{4EF0E309-4464-2602-927F-DE22078795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9981" y="4293464"/>
            <a:ext cx="655429" cy="655429"/>
          </a:xfrm>
          <a:prstGeom prst="rect">
            <a:avLst/>
          </a:prstGeom>
        </p:spPr>
      </p:pic>
      <p:pic>
        <p:nvPicPr>
          <p:cNvPr id="18" name="Picture 17">
            <a:extLst>
              <a:ext uri="{FF2B5EF4-FFF2-40B4-BE49-F238E27FC236}">
                <a16:creationId xmlns:a16="http://schemas.microsoft.com/office/drawing/2014/main" id="{C87ABC62-F48F-49A0-8432-D6D0D7FB69E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8996" t="43640" r="13830" b="42762"/>
          <a:stretch/>
        </p:blipFill>
        <p:spPr>
          <a:xfrm>
            <a:off x="24746" y="4439593"/>
            <a:ext cx="2308106" cy="467238"/>
          </a:xfrm>
          <a:prstGeom prst="rect">
            <a:avLst/>
          </a:prstGeom>
        </p:spPr>
      </p:pic>
      <p:sp>
        <p:nvSpPr>
          <p:cNvPr id="21" name="TextBox 20">
            <a:extLst>
              <a:ext uri="{FF2B5EF4-FFF2-40B4-BE49-F238E27FC236}">
                <a16:creationId xmlns:a16="http://schemas.microsoft.com/office/drawing/2014/main" id="{8F20FC07-6688-847C-5092-2DA953326BC6}"/>
              </a:ext>
            </a:extLst>
          </p:cNvPr>
          <p:cNvSpPr txBox="1"/>
          <p:nvPr/>
        </p:nvSpPr>
        <p:spPr>
          <a:xfrm>
            <a:off x="157616" y="4482680"/>
            <a:ext cx="1787983" cy="276999"/>
          </a:xfrm>
          <a:prstGeom prst="rect">
            <a:avLst/>
          </a:prstGeom>
          <a:noFill/>
        </p:spPr>
        <p:txBody>
          <a:bodyPr wrap="square">
            <a:spAutoFit/>
          </a:bodyPr>
          <a:lstStyle/>
          <a:p>
            <a:r>
              <a:rPr lang="en-US" sz="1200" dirty="0" err="1"/>
              <a:t>Students.Major</a:t>
            </a:r>
            <a:r>
              <a:rPr lang="en-US" sz="1200" dirty="0"/>
              <a:t>=Math%</a:t>
            </a:r>
          </a:p>
        </p:txBody>
      </p:sp>
      <p:pic>
        <p:nvPicPr>
          <p:cNvPr id="22" name="Graphic 21" descr="Line arrow Straight">
            <a:extLst>
              <a:ext uri="{FF2B5EF4-FFF2-40B4-BE49-F238E27FC236}">
                <a16:creationId xmlns:a16="http://schemas.microsoft.com/office/drawing/2014/main" id="{77FA61DF-23BE-DE6F-8E69-A8CC1AB622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2135906" y="4419751"/>
            <a:ext cx="506922" cy="506922"/>
          </a:xfrm>
          <a:prstGeom prst="rect">
            <a:avLst/>
          </a:prstGeom>
        </p:spPr>
      </p:pic>
      <p:sp>
        <p:nvSpPr>
          <p:cNvPr id="24" name="TextBox 23">
            <a:extLst>
              <a:ext uri="{FF2B5EF4-FFF2-40B4-BE49-F238E27FC236}">
                <a16:creationId xmlns:a16="http://schemas.microsoft.com/office/drawing/2014/main" id="{44296927-669A-228D-D36B-AAE9346C7046}"/>
              </a:ext>
            </a:extLst>
          </p:cNvPr>
          <p:cNvSpPr txBox="1"/>
          <p:nvPr/>
        </p:nvSpPr>
        <p:spPr>
          <a:xfrm>
            <a:off x="3834338" y="4517225"/>
            <a:ext cx="1972102" cy="307777"/>
          </a:xfrm>
          <a:prstGeom prst="rect">
            <a:avLst/>
          </a:prstGeom>
          <a:noFill/>
        </p:spPr>
        <p:txBody>
          <a:bodyPr wrap="square">
            <a:spAutoFit/>
          </a:bodyPr>
          <a:lstStyle/>
          <a:p>
            <a:r>
              <a:rPr lang="en-US" sz="1400" dirty="0"/>
              <a:t>“Add to “Math List ‘25”</a:t>
            </a:r>
          </a:p>
        </p:txBody>
      </p:sp>
      <p:pic>
        <p:nvPicPr>
          <p:cNvPr id="26" name="Graphic 25" descr="Line arrow Straight">
            <a:extLst>
              <a:ext uri="{FF2B5EF4-FFF2-40B4-BE49-F238E27FC236}">
                <a16:creationId xmlns:a16="http://schemas.microsoft.com/office/drawing/2014/main" id="{894979D0-FD20-0702-90FF-65FCF590B3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3327416" y="4430838"/>
            <a:ext cx="506922" cy="506922"/>
          </a:xfrm>
          <a:prstGeom prst="rect">
            <a:avLst/>
          </a:prstGeom>
        </p:spPr>
      </p:pic>
      <p:pic>
        <p:nvPicPr>
          <p:cNvPr id="27" name="Graphic 26" descr="Man">
            <a:extLst>
              <a:ext uri="{FF2B5EF4-FFF2-40B4-BE49-F238E27FC236}">
                <a16:creationId xmlns:a16="http://schemas.microsoft.com/office/drawing/2014/main" id="{3766A442-24D0-04B7-1E3A-9B7CF244FC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91237" y="4356120"/>
            <a:ext cx="530116" cy="530116"/>
          </a:xfrm>
          <a:prstGeom prst="rect">
            <a:avLst/>
          </a:prstGeom>
        </p:spPr>
      </p:pic>
    </p:spTree>
    <p:extLst>
      <p:ext uri="{BB962C8B-B14F-4D97-AF65-F5344CB8AC3E}">
        <p14:creationId xmlns:p14="http://schemas.microsoft.com/office/powerpoint/2010/main" val="764967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1F9A3-37A6-6DDB-132C-D667BF0C65A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A0360FA-6BC3-1548-BBCF-1C77AA17CDF7}"/>
              </a:ext>
            </a:extLst>
          </p:cNvPr>
          <p:cNvSpPr>
            <a:spLocks noGrp="1"/>
          </p:cNvSpPr>
          <p:nvPr>
            <p:ph type="title"/>
          </p:nvPr>
        </p:nvSpPr>
        <p:spPr/>
        <p:txBody>
          <a:bodyPr/>
          <a:lstStyle/>
          <a:p>
            <a:endParaRPr lang="en-US"/>
          </a:p>
        </p:txBody>
      </p:sp>
      <p:sp>
        <p:nvSpPr>
          <p:cNvPr id="8" name="Text Placeholder 2">
            <a:extLst>
              <a:ext uri="{FF2B5EF4-FFF2-40B4-BE49-F238E27FC236}">
                <a16:creationId xmlns:a16="http://schemas.microsoft.com/office/drawing/2014/main" id="{32639161-4E4C-67F4-BB59-0A715BDCB918}"/>
              </a:ext>
            </a:extLst>
          </p:cNvPr>
          <p:cNvSpPr txBox="1">
            <a:spLocks/>
          </p:cNvSpPr>
          <p:nvPr/>
        </p:nvSpPr>
        <p:spPr>
          <a:xfrm>
            <a:off x="365759" y="2284486"/>
            <a:ext cx="4118567" cy="3535377"/>
          </a:xfrm>
          <a:prstGeom prst="rect">
            <a:avLst/>
          </a:prstGeom>
        </p:spPr>
        <p:txBody>
          <a:bodyPr vert="horz" lIns="91440" tIns="45720" rIns="91440" bIns="45720" rtlCol="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lang="en-US" sz="10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Tx/>
              <a:latin typeface="Roboto Light" charset="0"/>
              <a:ea typeface="Roboto Light" charset="0"/>
              <a:cs typeface="Roboto Light" charset="0"/>
            </a:endParaRPr>
          </a:p>
        </p:txBody>
      </p:sp>
      <p:sp>
        <p:nvSpPr>
          <p:cNvPr id="9" name="Title 1">
            <a:extLst>
              <a:ext uri="{FF2B5EF4-FFF2-40B4-BE49-F238E27FC236}">
                <a16:creationId xmlns:a16="http://schemas.microsoft.com/office/drawing/2014/main" id="{4CA6D5A1-1E29-5969-5640-A72A1B9966F7}"/>
              </a:ext>
            </a:extLst>
          </p:cNvPr>
          <p:cNvSpPr txBox="1">
            <a:spLocks/>
          </p:cNvSpPr>
          <p:nvPr/>
        </p:nvSpPr>
        <p:spPr>
          <a:xfrm>
            <a:off x="6172201" y="2514600"/>
            <a:ext cx="2606040" cy="1600200"/>
          </a:xfrm>
          <a:prstGeom prst="rect">
            <a:avLst/>
          </a:prstGeom>
        </p:spPr>
        <p:txBody>
          <a:bodyPr vert="horz" lIns="91440" tIns="45720" rIns="91440" bIns="45720" rtlCol="0" anchor="ctr">
            <a:noAutofit/>
          </a:bodyPr>
          <a:lstStyle>
            <a:lvl1pPr marL="0" marR="0" indent="0" algn="r" defTabSz="1218956" rtl="0" eaLnBrk="1" fontAlgn="auto" latinLnBrk="0" hangingPunct="1">
              <a:lnSpc>
                <a:spcPct val="100000"/>
              </a:lnSpc>
              <a:spcBef>
                <a:spcPct val="0"/>
              </a:spcBef>
              <a:spcAft>
                <a:spcPts val="0"/>
              </a:spcAft>
              <a:buClrTx/>
              <a:buSzTx/>
              <a:buFontTx/>
              <a:buNone/>
              <a:tabLst>
                <a:tab pos="1820408" algn="l"/>
              </a:tabLst>
              <a:defRPr lang="ru-RU" sz="2999" b="1" kern="1200" cap="all" baseline="0" dirty="0">
                <a:solidFill>
                  <a:schemeClr val="tx2"/>
                </a:solidFill>
                <a:effectLst>
                  <a:outerShdw blurRad="38100" dist="25400" dir="18900000" algn="bl" rotWithShape="0">
                    <a:schemeClr val="bg1">
                      <a:alpha val="80000"/>
                    </a:schemeClr>
                  </a:outerShdw>
                </a:effectLst>
                <a:latin typeface="Roboto Black" panose="02000000000000000000" pitchFamily="2" charset="0"/>
                <a:ea typeface="Roboto Black" panose="02000000000000000000" pitchFamily="2" charset="0"/>
                <a:cs typeface="Roboto Black" panose="02000000000000000000" pitchFamily="2" charset="0"/>
              </a:defRPr>
            </a:lvl1pPr>
          </a:lstStyle>
          <a:p>
            <a:r>
              <a:rPr lang="en-US" sz="3000">
                <a:solidFill>
                  <a:srgbClr val="8D182B"/>
                </a:solidFill>
                <a:latin typeface="+mj-lt"/>
              </a:rPr>
              <a:t>Dynamic Lists</a:t>
            </a:r>
          </a:p>
        </p:txBody>
      </p:sp>
      <p:sp>
        <p:nvSpPr>
          <p:cNvPr id="10" name="Content Placeholder 4">
            <a:extLst>
              <a:ext uri="{FF2B5EF4-FFF2-40B4-BE49-F238E27FC236}">
                <a16:creationId xmlns:a16="http://schemas.microsoft.com/office/drawing/2014/main" id="{49B12A44-C645-263E-76FE-F4186582DEBA}"/>
              </a:ext>
            </a:extLst>
          </p:cNvPr>
          <p:cNvSpPr>
            <a:spLocks noGrp="1"/>
          </p:cNvSpPr>
          <p:nvPr>
            <p:ph idx="1"/>
          </p:nvPr>
        </p:nvSpPr>
        <p:spPr>
          <a:xfrm>
            <a:off x="300920" y="1537535"/>
            <a:ext cx="5353772" cy="2957512"/>
          </a:xfrm>
        </p:spPr>
        <p:txBody>
          <a:bodyPr/>
          <a:lstStyle/>
          <a:p>
            <a:pPr marL="45719" indent="0">
              <a:buNone/>
            </a:pPr>
            <a:r>
              <a:rPr lang="en-US" dirty="0">
                <a:solidFill>
                  <a:schemeClr val="tx2"/>
                </a:solidFill>
              </a:rPr>
              <a:t>Dynamic Lists in </a:t>
            </a:r>
            <a:r>
              <a:rPr lang="en-US" dirty="0" err="1">
                <a:solidFill>
                  <a:schemeClr val="tx2"/>
                </a:solidFill>
              </a:rPr>
              <a:t>TracCloud</a:t>
            </a:r>
            <a:r>
              <a:rPr lang="en-US" dirty="0">
                <a:solidFill>
                  <a:schemeClr val="tx2"/>
                </a:solidFill>
              </a:rPr>
              <a:t> are automatically updated based on the criteria defined during their creation. These lists cannot be manually modified or managed. When used properly, Dynamic Lists serve as a powerful tool in </a:t>
            </a:r>
            <a:r>
              <a:rPr lang="en-US" dirty="0" err="1">
                <a:solidFill>
                  <a:schemeClr val="tx2"/>
                </a:solidFill>
              </a:rPr>
              <a:t>TracCloud</a:t>
            </a:r>
            <a:r>
              <a:rPr lang="en-US" dirty="0">
                <a:solidFill>
                  <a:schemeClr val="tx2"/>
                </a:solidFill>
              </a:rPr>
              <a:t>, automating various processes within your Trac System.</a:t>
            </a:r>
          </a:p>
        </p:txBody>
      </p:sp>
      <p:sp>
        <p:nvSpPr>
          <p:cNvPr id="11" name="Text Placeholder 5">
            <a:extLst>
              <a:ext uri="{FF2B5EF4-FFF2-40B4-BE49-F238E27FC236}">
                <a16:creationId xmlns:a16="http://schemas.microsoft.com/office/drawing/2014/main" id="{D3CEC787-3B30-AE1F-1DA4-0CA49340961A}"/>
              </a:ext>
            </a:extLst>
          </p:cNvPr>
          <p:cNvSpPr>
            <a:spLocks noGrp="1"/>
          </p:cNvSpPr>
          <p:nvPr>
            <p:ph type="body" sz="half" idx="2"/>
          </p:nvPr>
        </p:nvSpPr>
        <p:spPr>
          <a:xfrm>
            <a:off x="6172200" y="4343400"/>
            <a:ext cx="2606040" cy="1188720"/>
          </a:xfrm>
        </p:spPr>
        <p:txBody>
          <a:bodyPr/>
          <a:lstStyle/>
          <a:p>
            <a:endParaRPr lang="en-US"/>
          </a:p>
        </p:txBody>
      </p:sp>
      <p:pic>
        <p:nvPicPr>
          <p:cNvPr id="13" name="Picture 12">
            <a:extLst>
              <a:ext uri="{FF2B5EF4-FFF2-40B4-BE49-F238E27FC236}">
                <a16:creationId xmlns:a16="http://schemas.microsoft.com/office/drawing/2014/main" id="{8EF0A9DD-BAE7-D70B-E665-E15DBDDD2E0C}"/>
              </a:ext>
            </a:extLst>
          </p:cNvPr>
          <p:cNvPicPr>
            <a:picLocks noChangeAspect="1"/>
          </p:cNvPicPr>
          <p:nvPr/>
        </p:nvPicPr>
        <p:blipFill>
          <a:blip r:embed="rId2"/>
          <a:stretch>
            <a:fillRect/>
          </a:stretch>
        </p:blipFill>
        <p:spPr>
          <a:xfrm>
            <a:off x="5831426" y="0"/>
            <a:ext cx="3312574" cy="6409189"/>
          </a:xfrm>
          <a:prstGeom prst="rect">
            <a:avLst/>
          </a:prstGeom>
        </p:spPr>
      </p:pic>
      <p:sp>
        <p:nvSpPr>
          <p:cNvPr id="14" name="TextBox 13">
            <a:extLst>
              <a:ext uri="{FF2B5EF4-FFF2-40B4-BE49-F238E27FC236}">
                <a16:creationId xmlns:a16="http://schemas.microsoft.com/office/drawing/2014/main" id="{9BE29FD6-4EDA-DFEA-CD5C-092BA6308919}"/>
              </a:ext>
            </a:extLst>
          </p:cNvPr>
          <p:cNvSpPr txBox="1"/>
          <p:nvPr/>
        </p:nvSpPr>
        <p:spPr>
          <a:xfrm>
            <a:off x="1352723" y="971538"/>
            <a:ext cx="3473828" cy="584775"/>
          </a:xfrm>
          <a:prstGeom prst="rect">
            <a:avLst/>
          </a:prstGeom>
          <a:noFill/>
        </p:spPr>
        <p:txBody>
          <a:bodyPr wrap="square">
            <a:spAutoFit/>
          </a:bodyPr>
          <a:lstStyle/>
          <a:p>
            <a:r>
              <a:rPr lang="en-US" sz="3200" b="1" dirty="0">
                <a:solidFill>
                  <a:srgbClr val="8D182B"/>
                </a:solidFill>
              </a:rPr>
              <a:t>DYNAMIC LISTS</a:t>
            </a:r>
          </a:p>
        </p:txBody>
      </p:sp>
      <p:pic>
        <p:nvPicPr>
          <p:cNvPr id="2" name="Graphic 1" descr="Group of men">
            <a:extLst>
              <a:ext uri="{FF2B5EF4-FFF2-40B4-BE49-F238E27FC236}">
                <a16:creationId xmlns:a16="http://schemas.microsoft.com/office/drawing/2014/main" id="{7F6CE69F-A70E-946A-575B-A51C43E926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34485" y="3475234"/>
            <a:ext cx="655429" cy="655429"/>
          </a:xfrm>
          <a:prstGeom prst="rect">
            <a:avLst/>
          </a:prstGeom>
        </p:spPr>
      </p:pic>
      <p:pic>
        <p:nvPicPr>
          <p:cNvPr id="5" name="Graphic 4" descr="Line arrow Straight">
            <a:extLst>
              <a:ext uri="{FF2B5EF4-FFF2-40B4-BE49-F238E27FC236}">
                <a16:creationId xmlns:a16="http://schemas.microsoft.com/office/drawing/2014/main" id="{23A80948-D92B-EB68-0DA2-F3772DF7A0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404269" y="3656104"/>
            <a:ext cx="506922" cy="506922"/>
          </a:xfrm>
          <a:prstGeom prst="rect">
            <a:avLst/>
          </a:prstGeom>
        </p:spPr>
      </p:pic>
      <p:pic>
        <p:nvPicPr>
          <p:cNvPr id="23" name="Picture 22">
            <a:extLst>
              <a:ext uri="{FF2B5EF4-FFF2-40B4-BE49-F238E27FC236}">
                <a16:creationId xmlns:a16="http://schemas.microsoft.com/office/drawing/2014/main" id="{9FC5282F-0931-75C9-A411-9D55486BC84A}"/>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8996" t="43640" r="13830" b="42762"/>
          <a:stretch/>
        </p:blipFill>
        <p:spPr>
          <a:xfrm>
            <a:off x="226499" y="3675946"/>
            <a:ext cx="2308106" cy="467238"/>
          </a:xfrm>
          <a:prstGeom prst="rect">
            <a:avLst/>
          </a:prstGeom>
        </p:spPr>
      </p:pic>
      <p:sp>
        <p:nvSpPr>
          <p:cNvPr id="24" name="TextBox 23">
            <a:extLst>
              <a:ext uri="{FF2B5EF4-FFF2-40B4-BE49-F238E27FC236}">
                <a16:creationId xmlns:a16="http://schemas.microsoft.com/office/drawing/2014/main" id="{9A069B00-C842-96E1-DCB2-C2CD9C3184C6}"/>
              </a:ext>
            </a:extLst>
          </p:cNvPr>
          <p:cNvSpPr txBox="1"/>
          <p:nvPr/>
        </p:nvSpPr>
        <p:spPr>
          <a:xfrm>
            <a:off x="329337" y="3750563"/>
            <a:ext cx="1787983" cy="276999"/>
          </a:xfrm>
          <a:prstGeom prst="rect">
            <a:avLst/>
          </a:prstGeom>
          <a:noFill/>
        </p:spPr>
        <p:txBody>
          <a:bodyPr wrap="square">
            <a:spAutoFit/>
          </a:bodyPr>
          <a:lstStyle/>
          <a:p>
            <a:r>
              <a:rPr lang="en-US" sz="1200" dirty="0" err="1"/>
              <a:t>Students.Major</a:t>
            </a:r>
            <a:r>
              <a:rPr lang="en-US" sz="1200" dirty="0"/>
              <a:t>=Math%</a:t>
            </a:r>
          </a:p>
        </p:txBody>
      </p:sp>
      <p:pic>
        <p:nvPicPr>
          <p:cNvPr id="29" name="Graphic 28">
            <a:extLst>
              <a:ext uri="{FF2B5EF4-FFF2-40B4-BE49-F238E27FC236}">
                <a16:creationId xmlns:a16="http://schemas.microsoft.com/office/drawing/2014/main" id="{C5341DA7-391D-934A-FEFB-ACC4ED37749D}"/>
              </a:ext>
            </a:extLst>
          </p:cNvPr>
          <p:cNvPicPr>
            <a:picLocks noChangeAspect="1"/>
          </p:cNvPicPr>
          <p:nvPr/>
        </p:nvPicPr>
        <p:blipFill>
          <a:blip r:embed="rId9">
            <a:extLst>
              <a:ext uri="{96DAC541-7B7A-43D3-8B79-37D633B846F1}">
                <asvg:svgBlip xmlns:asvg="http://schemas.microsoft.com/office/drawing/2016/SVG/main" r:embed="rId10"/>
              </a:ext>
              <a:ext uri="{837473B0-CC2E-450A-ABE3-18F120FF3D39}">
                <a1611:picAttrSrcUrl xmlns:a1611="http://schemas.microsoft.com/office/drawing/2016/11/main" r:id="rId11"/>
              </a:ext>
            </a:extLst>
          </a:blip>
          <a:stretch>
            <a:fillRect/>
          </a:stretch>
        </p:blipFill>
        <p:spPr>
          <a:xfrm>
            <a:off x="4155128" y="3686924"/>
            <a:ext cx="504548" cy="506924"/>
          </a:xfrm>
          <a:prstGeom prst="rect">
            <a:avLst/>
          </a:prstGeom>
        </p:spPr>
      </p:pic>
      <p:pic>
        <p:nvPicPr>
          <p:cNvPr id="30" name="Graphic 29" descr="Line arrow Straight">
            <a:extLst>
              <a:ext uri="{FF2B5EF4-FFF2-40B4-BE49-F238E27FC236}">
                <a16:creationId xmlns:a16="http://schemas.microsoft.com/office/drawing/2014/main" id="{17EA3111-00D5-61B2-1E5D-A099BD68F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587032" y="3673022"/>
            <a:ext cx="506922" cy="506922"/>
          </a:xfrm>
          <a:prstGeom prst="rect">
            <a:avLst/>
          </a:prstGeom>
        </p:spPr>
      </p:pic>
      <p:pic>
        <p:nvPicPr>
          <p:cNvPr id="31" name="Picture 30">
            <a:extLst>
              <a:ext uri="{FF2B5EF4-FFF2-40B4-BE49-F238E27FC236}">
                <a16:creationId xmlns:a16="http://schemas.microsoft.com/office/drawing/2014/main" id="{B84FC267-36C3-EB71-6707-9D1B05208427}"/>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8996" t="43640" r="13830" b="42762"/>
          <a:stretch/>
        </p:blipFill>
        <p:spPr>
          <a:xfrm>
            <a:off x="212831" y="4179944"/>
            <a:ext cx="2308106" cy="467238"/>
          </a:xfrm>
          <a:prstGeom prst="rect">
            <a:avLst/>
          </a:prstGeom>
        </p:spPr>
      </p:pic>
      <p:sp>
        <p:nvSpPr>
          <p:cNvPr id="32" name="TextBox 31">
            <a:extLst>
              <a:ext uri="{FF2B5EF4-FFF2-40B4-BE49-F238E27FC236}">
                <a16:creationId xmlns:a16="http://schemas.microsoft.com/office/drawing/2014/main" id="{83EBDB6E-D31B-956F-AC90-EFB2ED394FEC}"/>
              </a:ext>
            </a:extLst>
          </p:cNvPr>
          <p:cNvSpPr txBox="1"/>
          <p:nvPr/>
        </p:nvSpPr>
        <p:spPr>
          <a:xfrm>
            <a:off x="339763" y="4235811"/>
            <a:ext cx="1787983" cy="276999"/>
          </a:xfrm>
          <a:prstGeom prst="rect">
            <a:avLst/>
          </a:prstGeom>
          <a:noFill/>
        </p:spPr>
        <p:txBody>
          <a:bodyPr wrap="square">
            <a:spAutoFit/>
          </a:bodyPr>
          <a:lstStyle/>
          <a:p>
            <a:r>
              <a:rPr lang="en-US" sz="1200" dirty="0" err="1"/>
              <a:t>Students.Major</a:t>
            </a:r>
            <a:r>
              <a:rPr lang="en-US" sz="1200" dirty="0"/>
              <a:t>=Math%</a:t>
            </a:r>
          </a:p>
        </p:txBody>
      </p:sp>
      <p:pic>
        <p:nvPicPr>
          <p:cNvPr id="33" name="Graphic 32" descr="Line arrow Straight">
            <a:extLst>
              <a:ext uri="{FF2B5EF4-FFF2-40B4-BE49-F238E27FC236}">
                <a16:creationId xmlns:a16="http://schemas.microsoft.com/office/drawing/2014/main" id="{3894905A-6D18-10BB-932E-E8B01A658B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785922" y="3661236"/>
            <a:ext cx="506922" cy="506922"/>
          </a:xfrm>
          <a:prstGeom prst="rect">
            <a:avLst/>
          </a:prstGeom>
        </p:spPr>
      </p:pic>
      <p:pic>
        <p:nvPicPr>
          <p:cNvPr id="34" name="Graphic 33" descr="Line arrow Straight">
            <a:extLst>
              <a:ext uri="{FF2B5EF4-FFF2-40B4-BE49-F238E27FC236}">
                <a16:creationId xmlns:a16="http://schemas.microsoft.com/office/drawing/2014/main" id="{C1035F2C-8B4D-EA51-6C0B-AD0C8778C0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355852" y="4161025"/>
            <a:ext cx="506922" cy="506922"/>
          </a:xfrm>
          <a:prstGeom prst="rect">
            <a:avLst/>
          </a:prstGeom>
        </p:spPr>
      </p:pic>
      <p:pic>
        <p:nvPicPr>
          <p:cNvPr id="36" name="Graphic 35" descr="Man">
            <a:extLst>
              <a:ext uri="{FF2B5EF4-FFF2-40B4-BE49-F238E27FC236}">
                <a16:creationId xmlns:a16="http://schemas.microsoft.com/office/drawing/2014/main" id="{24E8424A-EB9A-B4AF-84BE-E40B3C522E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59252" y="3530511"/>
            <a:ext cx="530116" cy="530116"/>
          </a:xfrm>
          <a:prstGeom prst="rect">
            <a:avLst/>
          </a:prstGeom>
        </p:spPr>
      </p:pic>
      <p:pic>
        <p:nvPicPr>
          <p:cNvPr id="38" name="Graphic 37" descr="Line arrow Straight">
            <a:extLst>
              <a:ext uri="{FF2B5EF4-FFF2-40B4-BE49-F238E27FC236}">
                <a16:creationId xmlns:a16="http://schemas.microsoft.com/office/drawing/2014/main" id="{F9A6B000-5DE8-5815-FCE3-1774B43FED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142217">
            <a:off x="2529140" y="4697003"/>
            <a:ext cx="506922" cy="506922"/>
          </a:xfrm>
          <a:prstGeom prst="rect">
            <a:avLst/>
          </a:prstGeom>
        </p:spPr>
      </p:pic>
      <p:pic>
        <p:nvPicPr>
          <p:cNvPr id="39" name="Graphic 38" descr="Man">
            <a:extLst>
              <a:ext uri="{FF2B5EF4-FFF2-40B4-BE49-F238E27FC236}">
                <a16:creationId xmlns:a16="http://schemas.microsoft.com/office/drawing/2014/main" id="{0B18712B-C1F1-7AF1-51DD-5D29413F51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36624" y="4657258"/>
            <a:ext cx="456766" cy="456766"/>
          </a:xfrm>
          <a:prstGeom prst="rect">
            <a:avLst/>
          </a:prstGeom>
        </p:spPr>
      </p:pic>
      <p:pic>
        <p:nvPicPr>
          <p:cNvPr id="40" name="Graphic 39" descr="Group of men">
            <a:extLst>
              <a:ext uri="{FF2B5EF4-FFF2-40B4-BE49-F238E27FC236}">
                <a16:creationId xmlns:a16="http://schemas.microsoft.com/office/drawing/2014/main" id="{BC19C982-7318-6D8E-7310-F4DDECCB6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7195" y="4177831"/>
            <a:ext cx="655429" cy="655429"/>
          </a:xfrm>
          <a:prstGeom prst="rect">
            <a:avLst/>
          </a:prstGeom>
        </p:spPr>
      </p:pic>
      <p:sp>
        <p:nvSpPr>
          <p:cNvPr id="44" name="TextBox 43">
            <a:extLst>
              <a:ext uri="{FF2B5EF4-FFF2-40B4-BE49-F238E27FC236}">
                <a16:creationId xmlns:a16="http://schemas.microsoft.com/office/drawing/2014/main" id="{865333D6-4DE8-9643-90A6-7AFCDBC89F8B}"/>
              </a:ext>
            </a:extLst>
          </p:cNvPr>
          <p:cNvSpPr txBox="1"/>
          <p:nvPr/>
        </p:nvSpPr>
        <p:spPr>
          <a:xfrm>
            <a:off x="-67913" y="5750263"/>
            <a:ext cx="1493193" cy="523220"/>
          </a:xfrm>
          <a:prstGeom prst="rect">
            <a:avLst/>
          </a:prstGeom>
          <a:noFill/>
        </p:spPr>
        <p:txBody>
          <a:bodyPr wrap="square">
            <a:spAutoFit/>
          </a:bodyPr>
          <a:lstStyle/>
          <a:p>
            <a:r>
              <a:rPr lang="en-US" sz="1400" dirty="0"/>
              <a:t>“Remove from “Math List ‘25”</a:t>
            </a:r>
          </a:p>
        </p:txBody>
      </p:sp>
      <p:pic>
        <p:nvPicPr>
          <p:cNvPr id="47" name="Graphic 46" descr="Line arrow Straight">
            <a:extLst>
              <a:ext uri="{FF2B5EF4-FFF2-40B4-BE49-F238E27FC236}">
                <a16:creationId xmlns:a16="http://schemas.microsoft.com/office/drawing/2014/main" id="{8F72E531-A347-6B43-2B63-DE09BD4780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142217">
            <a:off x="475092" y="5350387"/>
            <a:ext cx="506922" cy="506922"/>
          </a:xfrm>
          <a:prstGeom prst="rect">
            <a:avLst/>
          </a:prstGeom>
        </p:spPr>
      </p:pic>
      <p:pic>
        <p:nvPicPr>
          <p:cNvPr id="48" name="Picture 47">
            <a:extLst>
              <a:ext uri="{FF2B5EF4-FFF2-40B4-BE49-F238E27FC236}">
                <a16:creationId xmlns:a16="http://schemas.microsoft.com/office/drawing/2014/main" id="{3D65F1BD-813F-C7C2-5254-E4545E69D75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8996" t="43640" r="13830" b="42762"/>
          <a:stretch/>
        </p:blipFill>
        <p:spPr>
          <a:xfrm>
            <a:off x="562986" y="5031201"/>
            <a:ext cx="2204042" cy="446172"/>
          </a:xfrm>
          <a:prstGeom prst="rect">
            <a:avLst/>
          </a:prstGeom>
        </p:spPr>
      </p:pic>
      <p:sp>
        <p:nvSpPr>
          <p:cNvPr id="49" name="TextBox 48">
            <a:extLst>
              <a:ext uri="{FF2B5EF4-FFF2-40B4-BE49-F238E27FC236}">
                <a16:creationId xmlns:a16="http://schemas.microsoft.com/office/drawing/2014/main" id="{CCBC2AD5-81DA-451F-A170-DD3658047099}"/>
              </a:ext>
            </a:extLst>
          </p:cNvPr>
          <p:cNvSpPr txBox="1"/>
          <p:nvPr/>
        </p:nvSpPr>
        <p:spPr>
          <a:xfrm>
            <a:off x="678684" y="5050367"/>
            <a:ext cx="1787983" cy="276999"/>
          </a:xfrm>
          <a:prstGeom prst="rect">
            <a:avLst/>
          </a:prstGeom>
          <a:noFill/>
        </p:spPr>
        <p:txBody>
          <a:bodyPr wrap="square">
            <a:spAutoFit/>
          </a:bodyPr>
          <a:lstStyle/>
          <a:p>
            <a:r>
              <a:rPr lang="en-US" sz="1200" dirty="0" err="1"/>
              <a:t>Students.Major</a:t>
            </a:r>
            <a:r>
              <a:rPr lang="en-US" sz="1200" dirty="0"/>
              <a:t>=Nur%</a:t>
            </a:r>
          </a:p>
        </p:txBody>
      </p:sp>
      <p:sp>
        <p:nvSpPr>
          <p:cNvPr id="50" name="TextBox 49">
            <a:extLst>
              <a:ext uri="{FF2B5EF4-FFF2-40B4-BE49-F238E27FC236}">
                <a16:creationId xmlns:a16="http://schemas.microsoft.com/office/drawing/2014/main" id="{071337A9-A85E-023A-4D92-5F3A39B7BA58}"/>
              </a:ext>
            </a:extLst>
          </p:cNvPr>
          <p:cNvSpPr txBox="1"/>
          <p:nvPr/>
        </p:nvSpPr>
        <p:spPr>
          <a:xfrm>
            <a:off x="4145035" y="4229980"/>
            <a:ext cx="1597789" cy="523220"/>
          </a:xfrm>
          <a:prstGeom prst="rect">
            <a:avLst/>
          </a:prstGeom>
          <a:noFill/>
        </p:spPr>
        <p:txBody>
          <a:bodyPr wrap="square">
            <a:spAutoFit/>
          </a:bodyPr>
          <a:lstStyle/>
          <a:p>
            <a:r>
              <a:rPr lang="en-US" sz="1400" dirty="0"/>
              <a:t>“Keep in “Math List ‘25”</a:t>
            </a:r>
          </a:p>
        </p:txBody>
      </p:sp>
      <p:pic>
        <p:nvPicPr>
          <p:cNvPr id="51" name="Graphic 50" descr="Line arrow Straight">
            <a:extLst>
              <a:ext uri="{FF2B5EF4-FFF2-40B4-BE49-F238E27FC236}">
                <a16:creationId xmlns:a16="http://schemas.microsoft.com/office/drawing/2014/main" id="{B3B3DB9A-5DD8-540B-7C09-C38E9DF611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618620" y="4168159"/>
            <a:ext cx="506922" cy="506922"/>
          </a:xfrm>
          <a:prstGeom prst="rect">
            <a:avLst/>
          </a:prstGeom>
        </p:spPr>
      </p:pic>
    </p:spTree>
    <p:extLst>
      <p:ext uri="{BB962C8B-B14F-4D97-AF65-F5344CB8AC3E}">
        <p14:creationId xmlns:p14="http://schemas.microsoft.com/office/powerpoint/2010/main" val="15024501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B863256F-EB32-D381-C176-B1B0CD74D156}"/>
              </a:ext>
            </a:extLst>
          </p:cNvPr>
          <p:cNvSpPr txBox="1">
            <a:spLocks/>
          </p:cNvSpPr>
          <p:nvPr/>
        </p:nvSpPr>
        <p:spPr>
          <a:xfrm>
            <a:off x="418012" y="4048607"/>
            <a:ext cx="3842158" cy="3254930"/>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endParaRPr lang="en-US" sz="1800" dirty="0">
              <a:solidFill>
                <a:schemeClr val="tx2"/>
              </a:solidFill>
            </a:endParaRPr>
          </a:p>
        </p:txBody>
      </p:sp>
      <p:sp>
        <p:nvSpPr>
          <p:cNvPr id="23" name="Title 1">
            <a:extLst>
              <a:ext uri="{FF2B5EF4-FFF2-40B4-BE49-F238E27FC236}">
                <a16:creationId xmlns:a16="http://schemas.microsoft.com/office/drawing/2014/main" id="{F42977D3-FE8C-FF16-CC73-1A723C2A9BFA}"/>
              </a:ext>
            </a:extLst>
          </p:cNvPr>
          <p:cNvSpPr txBox="1">
            <a:spLocks/>
          </p:cNvSpPr>
          <p:nvPr/>
        </p:nvSpPr>
        <p:spPr>
          <a:xfrm>
            <a:off x="1065072" y="791384"/>
            <a:ext cx="3506928" cy="563662"/>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r>
              <a:rPr lang="en-US" sz="2800" dirty="0"/>
              <a:t>Student Listing</a:t>
            </a:r>
          </a:p>
        </p:txBody>
      </p:sp>
      <p:pic>
        <p:nvPicPr>
          <p:cNvPr id="25" name="Picture 24">
            <a:extLst>
              <a:ext uri="{FF2B5EF4-FFF2-40B4-BE49-F238E27FC236}">
                <a16:creationId xmlns:a16="http://schemas.microsoft.com/office/drawing/2014/main" id="{C397DC08-B2A0-CA60-54EB-09C28D670BF0}"/>
              </a:ext>
            </a:extLst>
          </p:cNvPr>
          <p:cNvPicPr>
            <a:picLocks noChangeAspect="1"/>
          </p:cNvPicPr>
          <p:nvPr/>
        </p:nvPicPr>
        <p:blipFill>
          <a:blip r:embed="rId2"/>
          <a:stretch>
            <a:fillRect/>
          </a:stretch>
        </p:blipFill>
        <p:spPr>
          <a:xfrm>
            <a:off x="5831426" y="-1"/>
            <a:ext cx="3312574" cy="6409189"/>
          </a:xfrm>
          <a:prstGeom prst="rect">
            <a:avLst/>
          </a:prstGeom>
        </p:spPr>
      </p:pic>
      <p:sp>
        <p:nvSpPr>
          <p:cNvPr id="26" name="Content Placeholder 4">
            <a:extLst>
              <a:ext uri="{FF2B5EF4-FFF2-40B4-BE49-F238E27FC236}">
                <a16:creationId xmlns:a16="http://schemas.microsoft.com/office/drawing/2014/main" id="{35B4B73B-80D1-C82C-9895-EA6FD9638F91}"/>
              </a:ext>
            </a:extLst>
          </p:cNvPr>
          <p:cNvSpPr txBox="1">
            <a:spLocks/>
          </p:cNvSpPr>
          <p:nvPr/>
        </p:nvSpPr>
        <p:spPr>
          <a:xfrm>
            <a:off x="-31569" y="3857897"/>
            <a:ext cx="4882243" cy="2770249"/>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endParaRPr lang="en-US" dirty="0">
              <a:solidFill>
                <a:schemeClr val="tx2"/>
              </a:solidFill>
            </a:endParaRPr>
          </a:p>
        </p:txBody>
      </p:sp>
      <p:sp>
        <p:nvSpPr>
          <p:cNvPr id="27" name="Rectangle 4">
            <a:extLst>
              <a:ext uri="{FF2B5EF4-FFF2-40B4-BE49-F238E27FC236}">
                <a16:creationId xmlns:a16="http://schemas.microsoft.com/office/drawing/2014/main" id="{C4A4D99D-837B-14EC-662A-6568FBD51A34}"/>
              </a:ext>
            </a:extLst>
          </p:cNvPr>
          <p:cNvSpPr>
            <a:spLocks noGrp="1" noChangeArrowheads="1"/>
          </p:cNvSpPr>
          <p:nvPr>
            <p:ph type="title"/>
          </p:nvPr>
        </p:nvSpPr>
        <p:spPr bwMode="auto">
          <a:xfrm>
            <a:off x="0" y="1584900"/>
            <a:ext cx="5831425" cy="2092881"/>
          </a:xfrm>
          <a:custGeom>
            <a:avLst/>
            <a:gdLst>
              <a:gd name="connsiteX0" fmla="*/ 0 w 5274131"/>
              <a:gd name="connsiteY0" fmla="*/ 0 h 2585323"/>
              <a:gd name="connsiteX1" fmla="*/ 5274131 w 5274131"/>
              <a:gd name="connsiteY1" fmla="*/ 0 h 2585323"/>
              <a:gd name="connsiteX2" fmla="*/ 5274131 w 5274131"/>
              <a:gd name="connsiteY2" fmla="*/ 2585323 h 2585323"/>
              <a:gd name="connsiteX3" fmla="*/ 0 w 5274131"/>
              <a:gd name="connsiteY3" fmla="*/ 2585323 h 2585323"/>
              <a:gd name="connsiteX4" fmla="*/ 0 w 5274131"/>
              <a:gd name="connsiteY4" fmla="*/ 0 h 2585323"/>
              <a:gd name="connsiteX0" fmla="*/ 0 w 5561514"/>
              <a:gd name="connsiteY0" fmla="*/ 0 h 3142672"/>
              <a:gd name="connsiteX1" fmla="*/ 5274131 w 5561514"/>
              <a:gd name="connsiteY1" fmla="*/ 0 h 3142672"/>
              <a:gd name="connsiteX2" fmla="*/ 5561514 w 5561514"/>
              <a:gd name="connsiteY2" fmla="*/ 3142672 h 3142672"/>
              <a:gd name="connsiteX3" fmla="*/ 0 w 5561514"/>
              <a:gd name="connsiteY3" fmla="*/ 2585323 h 3142672"/>
              <a:gd name="connsiteX4" fmla="*/ 0 w 5561514"/>
              <a:gd name="connsiteY4" fmla="*/ 0 h 3142672"/>
              <a:gd name="connsiteX0" fmla="*/ 0 w 5561514"/>
              <a:gd name="connsiteY0" fmla="*/ 0 h 3142672"/>
              <a:gd name="connsiteX1" fmla="*/ 5274131 w 5561514"/>
              <a:gd name="connsiteY1" fmla="*/ 0 h 3142672"/>
              <a:gd name="connsiteX2" fmla="*/ 5561514 w 5561514"/>
              <a:gd name="connsiteY2" fmla="*/ 3142672 h 3142672"/>
              <a:gd name="connsiteX3" fmla="*/ 0 w 5561514"/>
              <a:gd name="connsiteY3" fmla="*/ 3046877 h 3142672"/>
              <a:gd name="connsiteX4" fmla="*/ 0 w 5561514"/>
              <a:gd name="connsiteY4" fmla="*/ 0 h 3142672"/>
              <a:gd name="connsiteX0" fmla="*/ 0 w 5274131"/>
              <a:gd name="connsiteY0" fmla="*/ 0 h 3160089"/>
              <a:gd name="connsiteX1" fmla="*/ 5274131 w 5274131"/>
              <a:gd name="connsiteY1" fmla="*/ 0 h 3160089"/>
              <a:gd name="connsiteX2" fmla="*/ 5143503 w 5274131"/>
              <a:gd name="connsiteY2" fmla="*/ 3160089 h 3160089"/>
              <a:gd name="connsiteX3" fmla="*/ 0 w 5274131"/>
              <a:gd name="connsiteY3" fmla="*/ 3046877 h 3160089"/>
              <a:gd name="connsiteX4" fmla="*/ 0 w 5274131"/>
              <a:gd name="connsiteY4" fmla="*/ 0 h 316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4131" h="3160089">
                <a:moveTo>
                  <a:pt x="0" y="0"/>
                </a:moveTo>
                <a:lnTo>
                  <a:pt x="5274131" y="0"/>
                </a:lnTo>
                <a:lnTo>
                  <a:pt x="5143503" y="3160089"/>
                </a:lnTo>
                <a:lnTo>
                  <a:pt x="0" y="3046877"/>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2"/>
                </a:solidFill>
                <a:effectLst/>
                <a:latin typeface="Arial" panose="020B0604020202020204" pitchFamily="34" charset="0"/>
              </a:rPr>
              <a:t>Key Features:</a:t>
            </a:r>
            <a:endParaRPr kumimoji="0" lang="en-US" altLang="en-US" sz="16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2"/>
                </a:solidFill>
                <a:effectLst/>
                <a:latin typeface="Arial" panose="020B0604020202020204" pitchFamily="34" charset="0"/>
              </a:rPr>
              <a:t>Display of all student records uploaded to </a:t>
            </a:r>
            <a:r>
              <a:rPr lang="en-US" altLang="en-US" sz="1600" b="0" cap="none" dirty="0">
                <a:solidFill>
                  <a:schemeClr val="tx2"/>
                </a:solidFill>
                <a:effectLst/>
                <a:latin typeface="Arial" panose="020B0604020202020204" pitchFamily="34" charset="0"/>
              </a:rPr>
              <a:t>y</a:t>
            </a:r>
            <a:r>
              <a:rPr kumimoji="0" lang="en-US" altLang="en-US" sz="1600" b="0" i="0" u="none" strike="noStrike" cap="none" normalizeH="0" baseline="0" dirty="0">
                <a:ln>
                  <a:noFill/>
                </a:ln>
                <a:solidFill>
                  <a:schemeClr val="tx2"/>
                </a:solidFill>
                <a:effectLst/>
                <a:latin typeface="Arial" panose="020B0604020202020204" pitchFamily="34" charset="0"/>
              </a:rPr>
              <a:t>our Trac System.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2"/>
                </a:solidFill>
                <a:effectLst/>
                <a:latin typeface="Arial" panose="020B0604020202020204" pitchFamily="34" charset="0"/>
              </a:rPr>
              <a:t>Ability to manage student data in bulk.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2"/>
                </a:solidFill>
                <a:effectLst/>
                <a:latin typeface="Arial" panose="020B0604020202020204" pitchFamily="34" charset="0"/>
              </a:rPr>
              <a:t>Actions include creating lists, sending emails, and submitting </a:t>
            </a:r>
            <a:r>
              <a:rPr kumimoji="0" lang="en-US" altLang="en-US" sz="1600" i="0" u="none" strike="noStrike" cap="none" normalizeH="0" baseline="0" dirty="0">
                <a:ln>
                  <a:noFill/>
                </a:ln>
                <a:solidFill>
                  <a:schemeClr val="tx2"/>
                </a:solidFill>
                <a:effectLst/>
                <a:latin typeface="Arial" panose="020B0604020202020204" pitchFamily="34" charset="0"/>
              </a:rPr>
              <a:t>SAGE referrals.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2"/>
                </a:solidFill>
                <a:effectLst/>
                <a:latin typeface="Arial" panose="020B0604020202020204" pitchFamily="34" charset="0"/>
              </a:rPr>
              <a:t>Individual student profiles can be accessed for detailed management.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Box 27">
            <a:extLst>
              <a:ext uri="{FF2B5EF4-FFF2-40B4-BE49-F238E27FC236}">
                <a16:creationId xmlns:a16="http://schemas.microsoft.com/office/drawing/2014/main" id="{F4884930-1143-C489-ADC2-0CAFD5EFCB82}"/>
              </a:ext>
            </a:extLst>
          </p:cNvPr>
          <p:cNvSpPr txBox="1"/>
          <p:nvPr/>
        </p:nvSpPr>
        <p:spPr>
          <a:xfrm>
            <a:off x="-31569" y="3450602"/>
            <a:ext cx="5831426" cy="2800767"/>
          </a:xfrm>
          <a:prstGeom prst="rect">
            <a:avLst/>
          </a:prstGeom>
          <a:noFill/>
        </p:spPr>
        <p:txBody>
          <a:bodyPr wrap="square">
            <a:spAutoFit/>
          </a:bodyPr>
          <a:lstStyle/>
          <a:p>
            <a:r>
              <a:rPr lang="en-US" sz="1600" b="1" dirty="0">
                <a:solidFill>
                  <a:schemeClr val="tx2"/>
                </a:solidFill>
              </a:rPr>
              <a:t>Search Bar:</a:t>
            </a:r>
            <a:endParaRPr lang="en-US" sz="1600" dirty="0">
              <a:solidFill>
                <a:schemeClr val="tx2"/>
              </a:solidFill>
            </a:endParaRPr>
          </a:p>
          <a:p>
            <a:pPr>
              <a:buFont typeface="Arial" panose="020B0604020202020204" pitchFamily="34" charset="0"/>
              <a:buChar char="•"/>
            </a:pPr>
            <a:r>
              <a:rPr lang="en-US" sz="1600" dirty="0">
                <a:solidFill>
                  <a:schemeClr val="tx2"/>
                </a:solidFill>
              </a:rPr>
              <a:t>Quick search functionality for finding specific students.</a:t>
            </a:r>
          </a:p>
          <a:p>
            <a:pPr>
              <a:buFont typeface="Arial" panose="020B0604020202020204" pitchFamily="34" charset="0"/>
              <a:buChar char="•"/>
            </a:pPr>
            <a:r>
              <a:rPr lang="en-US" sz="1600" dirty="0">
                <a:solidFill>
                  <a:schemeClr val="tx2"/>
                </a:solidFill>
              </a:rPr>
              <a:t>Right-click in the search bar to access a list of available student fields.</a:t>
            </a:r>
          </a:p>
          <a:p>
            <a:r>
              <a:rPr lang="en-US" sz="1600" b="1" dirty="0">
                <a:solidFill>
                  <a:schemeClr val="tx2"/>
                </a:solidFill>
              </a:rPr>
              <a:t>Example Searches:</a:t>
            </a:r>
          </a:p>
          <a:p>
            <a:r>
              <a:rPr lang="en-US" sz="1600" dirty="0">
                <a:solidFill>
                  <a:schemeClr val="tx2"/>
                </a:solidFill>
              </a:rPr>
              <a:t>       </a:t>
            </a:r>
            <a:r>
              <a:rPr lang="en-US" sz="1600" b="1" dirty="0">
                <a:solidFill>
                  <a:schemeClr val="tx2"/>
                </a:solidFill>
              </a:rPr>
              <a:t>Search by ID: </a:t>
            </a:r>
            <a:r>
              <a:rPr lang="en-US" sz="1600" dirty="0">
                <a:solidFill>
                  <a:schemeClr val="tx2"/>
                </a:solidFill>
              </a:rPr>
              <a:t>Students.ID=1931</a:t>
            </a:r>
          </a:p>
          <a:p>
            <a:r>
              <a:rPr lang="en-US" sz="1600" dirty="0">
                <a:solidFill>
                  <a:schemeClr val="tx2"/>
                </a:solidFill>
              </a:rPr>
              <a:t>        </a:t>
            </a:r>
            <a:r>
              <a:rPr lang="en-US" sz="1600" b="1" dirty="0">
                <a:solidFill>
                  <a:schemeClr val="tx2"/>
                </a:solidFill>
              </a:rPr>
              <a:t>Search by name: </a:t>
            </a:r>
            <a:r>
              <a:rPr lang="en-US" sz="1600" dirty="0">
                <a:solidFill>
                  <a:schemeClr val="tx2"/>
                </a:solidFill>
              </a:rPr>
              <a:t>Day, Rob</a:t>
            </a:r>
          </a:p>
          <a:p>
            <a:r>
              <a:rPr lang="en-US" sz="1600" dirty="0">
                <a:solidFill>
                  <a:schemeClr val="tx2"/>
                </a:solidFill>
              </a:rPr>
              <a:t>        </a:t>
            </a:r>
            <a:r>
              <a:rPr lang="en-US" sz="1600" b="1" dirty="0">
                <a:solidFill>
                  <a:schemeClr val="tx2"/>
                </a:solidFill>
              </a:rPr>
              <a:t>Multiple field search: </a:t>
            </a:r>
            <a:br>
              <a:rPr lang="en-US" sz="1600" dirty="0">
                <a:solidFill>
                  <a:schemeClr val="tx2"/>
                </a:solidFill>
              </a:rPr>
            </a:br>
            <a:r>
              <a:rPr lang="en-US" sz="1600" dirty="0">
                <a:solidFill>
                  <a:schemeClr val="tx2"/>
                </a:solidFill>
              </a:rPr>
              <a:t>        </a:t>
            </a:r>
            <a:r>
              <a:rPr lang="en-US" sz="1600" dirty="0" err="1">
                <a:solidFill>
                  <a:schemeClr val="tx2"/>
                </a:solidFill>
              </a:rPr>
              <a:t>Students.Major</a:t>
            </a:r>
            <a:r>
              <a:rPr lang="en-US" sz="1600" dirty="0">
                <a:solidFill>
                  <a:schemeClr val="tx2"/>
                </a:solidFill>
              </a:rPr>
              <a:t>=Mathematics </a:t>
            </a:r>
            <a:r>
              <a:rPr lang="en-US" sz="1600" dirty="0" err="1">
                <a:solidFill>
                  <a:schemeClr val="tx2"/>
                </a:solidFill>
              </a:rPr>
              <a:t>Students.Class</a:t>
            </a:r>
            <a:r>
              <a:rPr lang="en-US" sz="1600" dirty="0">
                <a:solidFill>
                  <a:schemeClr val="tx2"/>
                </a:solidFill>
              </a:rPr>
              <a:t>=Sophomore</a:t>
            </a:r>
          </a:p>
          <a:p>
            <a:r>
              <a:rPr lang="en-US" sz="1600" dirty="0">
                <a:solidFill>
                  <a:schemeClr val="tx2"/>
                </a:solidFill>
              </a:rPr>
              <a:t>        </a:t>
            </a:r>
            <a:r>
              <a:rPr lang="en-US" sz="1600" b="1" dirty="0">
                <a:solidFill>
                  <a:schemeClr val="tx2"/>
                </a:solidFill>
              </a:rPr>
              <a:t>Custom field search: </a:t>
            </a:r>
            <a:r>
              <a:rPr lang="en-US" sz="1600" dirty="0">
                <a:solidFill>
                  <a:schemeClr val="tx2"/>
                </a:solidFill>
              </a:rPr>
              <a:t>#sql:InState#=Yes</a:t>
            </a:r>
          </a:p>
          <a:p>
            <a:r>
              <a:rPr lang="en-US" sz="1600" dirty="0">
                <a:solidFill>
                  <a:schemeClr val="tx2"/>
                </a:solidFill>
              </a:rPr>
              <a:t>        </a:t>
            </a:r>
            <a:r>
              <a:rPr lang="en-US" sz="1600" b="1" dirty="0">
                <a:solidFill>
                  <a:schemeClr val="tx2"/>
                </a:solidFill>
              </a:rPr>
              <a:t>Date search: </a:t>
            </a:r>
            <a:r>
              <a:rPr lang="en-US" sz="1600" dirty="0" err="1">
                <a:solidFill>
                  <a:schemeClr val="tx2"/>
                </a:solidFill>
              </a:rPr>
              <a:t>Students.BirthDate</a:t>
            </a:r>
            <a:r>
              <a:rPr lang="en-US" sz="1600" dirty="0">
                <a:solidFill>
                  <a:schemeClr val="tx2"/>
                </a:solidFill>
              </a:rPr>
              <a:t>=1993-07-16</a:t>
            </a:r>
          </a:p>
        </p:txBody>
      </p:sp>
      <p:pic>
        <p:nvPicPr>
          <p:cNvPr id="8" name="Graphic 7" descr="Diploma roll">
            <a:extLst>
              <a:ext uri="{FF2B5EF4-FFF2-40B4-BE49-F238E27FC236}">
                <a16:creationId xmlns:a16="http://schemas.microsoft.com/office/drawing/2014/main" id="{C9568E67-7276-8329-7F5C-BB349C3A6F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26604">
            <a:off x="4153704" y="790880"/>
            <a:ext cx="521241" cy="521241"/>
          </a:xfrm>
          <a:prstGeom prst="rect">
            <a:avLst/>
          </a:prstGeom>
        </p:spPr>
      </p:pic>
    </p:spTree>
    <p:extLst>
      <p:ext uri="{BB962C8B-B14F-4D97-AF65-F5344CB8AC3E}">
        <p14:creationId xmlns:p14="http://schemas.microsoft.com/office/powerpoint/2010/main" val="14246204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8B0AE865-62C3-A6BC-05CF-A837CA05A15C}"/>
              </a:ext>
            </a:extLst>
          </p:cNvPr>
          <p:cNvSpPr txBox="1">
            <a:spLocks/>
          </p:cNvSpPr>
          <p:nvPr/>
        </p:nvSpPr>
        <p:spPr>
          <a:xfrm>
            <a:off x="3017518" y="482415"/>
            <a:ext cx="3108963" cy="653789"/>
          </a:xfrm>
          <a:prstGeom prst="rect">
            <a:avLst/>
          </a:prstGeom>
        </p:spPr>
        <p:txBody>
          <a:bodyPr vert="horz" lIns="91440" tIns="45720" rIns="91440" bIns="45720" rtlCol="0" anchor="b">
            <a:noAutofit/>
          </a:bodyPr>
          <a:lstStyle>
            <a:lvl1pPr marL="0" marR="0" indent="0" algn="l" defTabSz="1218956" rtl="0" eaLnBrk="1" fontAlgn="auto" latinLnBrk="0" hangingPunct="1">
              <a:lnSpc>
                <a:spcPct val="100000"/>
              </a:lnSpc>
              <a:spcBef>
                <a:spcPct val="0"/>
              </a:spcBef>
              <a:spcAft>
                <a:spcPts val="0"/>
              </a:spcAft>
              <a:buClrTx/>
              <a:buSzTx/>
              <a:buFontTx/>
              <a:buNone/>
              <a:tabLst>
                <a:tab pos="1820408" algn="l"/>
              </a:tabLst>
              <a:defRPr sz="2999" b="1" kern="1200" cap="all" baseline="0">
                <a:solidFill>
                  <a:schemeClr val="tx2"/>
                </a:solidFill>
                <a:effectLst>
                  <a:outerShdw blurRad="38100" dist="25400" dir="18900000" algn="bl" rotWithShape="0">
                    <a:schemeClr val="bg1">
                      <a:alpha val="80000"/>
                    </a:schemeClr>
                  </a:outerShdw>
                </a:effectLst>
                <a:latin typeface="Roboto Black" panose="02000000000000000000" pitchFamily="2" charset="0"/>
                <a:ea typeface="Roboto Black" panose="02000000000000000000" pitchFamily="2" charset="0"/>
                <a:cs typeface="Roboto Black" panose="02000000000000000000" pitchFamily="2" charset="0"/>
              </a:defRPr>
            </a:lvl1pPr>
          </a:lstStyle>
          <a:p>
            <a:r>
              <a:rPr lang="en-US" sz="2800" dirty="0">
                <a:solidFill>
                  <a:srgbClr val="8D182B"/>
                </a:solidFill>
              </a:rPr>
              <a:t>Visit Listing</a:t>
            </a:r>
            <a:endParaRPr lang="ru-RU" sz="2800" dirty="0">
              <a:solidFill>
                <a:srgbClr val="8D182B"/>
              </a:solidFill>
            </a:endParaRPr>
          </a:p>
        </p:txBody>
      </p:sp>
      <p:sp>
        <p:nvSpPr>
          <p:cNvPr id="8" name="Content Placeholder 1">
            <a:extLst>
              <a:ext uri="{FF2B5EF4-FFF2-40B4-BE49-F238E27FC236}">
                <a16:creationId xmlns:a16="http://schemas.microsoft.com/office/drawing/2014/main" id="{800C3C8C-7418-A757-33AA-D25F3527B54A}"/>
              </a:ext>
            </a:extLst>
          </p:cNvPr>
          <p:cNvSpPr txBox="1">
            <a:spLocks noChangeArrowheads="1"/>
          </p:cNvSpPr>
          <p:nvPr/>
        </p:nvSpPr>
        <p:spPr bwMode="auto">
          <a:xfrm>
            <a:off x="257319" y="1158913"/>
            <a:ext cx="5986727"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0" indent="0" defTabSz="914400" eaLnBrk="0" fontAlgn="base" hangingPunct="0">
              <a:lnSpc>
                <a:spcPct val="100000"/>
              </a:lnSpc>
              <a:spcBef>
                <a:spcPct val="0"/>
              </a:spcBef>
              <a:spcAft>
                <a:spcPct val="0"/>
              </a:spcAft>
              <a:buClrTx/>
              <a:buFontTx/>
              <a:buChar char="•"/>
            </a:pPr>
            <a:r>
              <a:rPr lang="en-US" altLang="en-US" sz="1200" b="1" dirty="0">
                <a:solidFill>
                  <a:schemeClr val="tx2"/>
                </a:solidFill>
                <a:latin typeface="Arial" panose="020B0604020202020204" pitchFamily="34" charset="0"/>
              </a:rPr>
              <a:t>Overview:</a:t>
            </a:r>
            <a:endParaRPr lang="en-US" altLang="en-US" sz="1200" dirty="0">
              <a:solidFill>
                <a:schemeClr val="tx2"/>
              </a:solidFill>
              <a:latin typeface="Arial" panose="020B0604020202020204" pitchFamily="34" charset="0"/>
            </a:endParaRPr>
          </a:p>
          <a:p>
            <a:pPr marL="0" indent="0" defTabSz="914400" eaLnBrk="0" fontAlgn="base" hangingPunct="0">
              <a:lnSpc>
                <a:spcPct val="100000"/>
              </a:lnSpc>
              <a:spcBef>
                <a:spcPct val="0"/>
              </a:spcBef>
              <a:spcAft>
                <a:spcPct val="0"/>
              </a:spcAft>
              <a:buClrTx/>
              <a:buFontTx/>
              <a:buChar char="•"/>
            </a:pPr>
            <a:r>
              <a:rPr lang="en-US" altLang="en-US" sz="1200" dirty="0">
                <a:solidFill>
                  <a:schemeClr val="tx2"/>
                </a:solidFill>
                <a:latin typeface="Arial" panose="020B0604020202020204" pitchFamily="34" charset="0"/>
              </a:rPr>
              <a:t>The Attendance Listing in your Trac System tracks every visit made by students or staff to your center.</a:t>
            </a:r>
          </a:p>
          <a:p>
            <a:pPr marL="0" indent="0" defTabSz="914400" eaLnBrk="0" fontAlgn="base" hangingPunct="0">
              <a:lnSpc>
                <a:spcPct val="100000"/>
              </a:lnSpc>
              <a:spcBef>
                <a:spcPct val="0"/>
              </a:spcBef>
              <a:spcAft>
                <a:spcPct val="0"/>
              </a:spcAft>
              <a:buClrTx/>
              <a:buFontTx/>
              <a:buChar char="•"/>
            </a:pPr>
            <a:r>
              <a:rPr lang="en-US" altLang="en-US" sz="1200" dirty="0">
                <a:solidFill>
                  <a:schemeClr val="tx2"/>
                </a:solidFill>
                <a:latin typeface="Arial" panose="020B0604020202020204" pitchFamily="34" charset="0"/>
              </a:rPr>
              <a:t>A visit is distinct from an appointment, representing the actual presence of the student or staff member at a specific time and for a particular reason.</a:t>
            </a:r>
          </a:p>
          <a:p>
            <a:pPr marL="0" indent="0" defTabSz="914400" eaLnBrk="0" fontAlgn="base" hangingPunct="0">
              <a:lnSpc>
                <a:spcPct val="100000"/>
              </a:lnSpc>
              <a:spcBef>
                <a:spcPct val="0"/>
              </a:spcBef>
              <a:spcAft>
                <a:spcPct val="0"/>
              </a:spcAft>
              <a:buClrTx/>
              <a:buFontTx/>
              <a:buNone/>
            </a:pPr>
            <a:r>
              <a:rPr lang="en-US" altLang="en-US" sz="1200" dirty="0">
                <a:solidFill>
                  <a:schemeClr val="tx2"/>
                </a:solidFill>
                <a:latin typeface="Arial" panose="020B0604020202020204" pitchFamily="34" charset="0"/>
              </a:rPr>
              <a:t>- Include an illustration or screenshot of the Attendance Listing interface.</a:t>
            </a:r>
          </a:p>
          <a:p>
            <a:pPr marL="0" indent="0" defTabSz="914400" eaLnBrk="0" fontAlgn="base" hangingPunct="0">
              <a:lnSpc>
                <a:spcPct val="100000"/>
              </a:lnSpc>
              <a:spcBef>
                <a:spcPct val="0"/>
              </a:spcBef>
              <a:spcAft>
                <a:spcPct val="0"/>
              </a:spcAft>
              <a:buClrTx/>
              <a:buFontTx/>
              <a:buChar char="•"/>
            </a:pPr>
            <a:r>
              <a:rPr lang="en-US" altLang="en-US" sz="1200" dirty="0">
                <a:solidFill>
                  <a:schemeClr val="tx2"/>
                </a:solidFill>
                <a:latin typeface="Arial" panose="020B0604020202020204" pitchFamily="34" charset="0"/>
              </a:rPr>
              <a:t>Located under the Attendance tab &gt; Attendance Listing.</a:t>
            </a:r>
          </a:p>
          <a:p>
            <a:pPr marL="0" indent="0" defTabSz="914400" eaLnBrk="0" fontAlgn="base" hangingPunct="0">
              <a:lnSpc>
                <a:spcPct val="100000"/>
              </a:lnSpc>
              <a:spcBef>
                <a:spcPct val="0"/>
              </a:spcBef>
              <a:spcAft>
                <a:spcPct val="0"/>
              </a:spcAft>
              <a:buClrTx/>
              <a:buFontTx/>
              <a:buChar char="•"/>
            </a:pPr>
            <a:r>
              <a:rPr lang="en-US" altLang="en-US" sz="1200" dirty="0">
                <a:solidFill>
                  <a:schemeClr val="tx2"/>
                </a:solidFill>
                <a:latin typeface="Arial" panose="020B0604020202020204" pitchFamily="34" charset="0"/>
              </a:rPr>
              <a:t>Provides a comprehensive view of all visits, where they can be viewed, created, or edited.</a:t>
            </a:r>
            <a:br>
              <a:rPr lang="en-US" altLang="en-US" sz="1200" dirty="0">
                <a:solidFill>
                  <a:schemeClr val="tx2"/>
                </a:solidFill>
                <a:latin typeface="Arial" panose="020B0604020202020204" pitchFamily="34" charset="0"/>
              </a:rPr>
            </a:br>
            <a:endParaRPr lang="en-US" altLang="en-US" sz="1200" dirty="0">
              <a:solidFill>
                <a:schemeClr val="tx2"/>
              </a:solidFill>
              <a:latin typeface="Arial" panose="020B0604020202020204" pitchFamily="34" charset="0"/>
            </a:endParaRPr>
          </a:p>
          <a:p>
            <a:pPr marL="0" indent="0" defTabSz="914400" eaLnBrk="0" fontAlgn="base" hangingPunct="0">
              <a:lnSpc>
                <a:spcPct val="100000"/>
              </a:lnSpc>
              <a:spcBef>
                <a:spcPct val="0"/>
              </a:spcBef>
              <a:spcAft>
                <a:spcPct val="0"/>
              </a:spcAft>
              <a:buClrTx/>
              <a:buFontTx/>
              <a:buChar char="•"/>
            </a:pPr>
            <a:r>
              <a:rPr lang="en-US" altLang="en-US" sz="1200" b="1" dirty="0">
                <a:solidFill>
                  <a:schemeClr val="tx2"/>
                </a:solidFill>
                <a:latin typeface="Arial" panose="020B0604020202020204" pitchFamily="34" charset="0"/>
              </a:rPr>
              <a:t>Search Functionality:</a:t>
            </a:r>
            <a:endParaRPr lang="en-US" altLang="en-US" sz="1200" dirty="0">
              <a:solidFill>
                <a:schemeClr val="tx2"/>
              </a:solidFill>
              <a:latin typeface="Arial" panose="020B0604020202020204" pitchFamily="34" charset="0"/>
            </a:endParaRPr>
          </a:p>
          <a:p>
            <a:pPr marL="0" indent="0" defTabSz="914400" eaLnBrk="0" fontAlgn="base" hangingPunct="0">
              <a:lnSpc>
                <a:spcPct val="100000"/>
              </a:lnSpc>
              <a:spcBef>
                <a:spcPct val="0"/>
              </a:spcBef>
              <a:spcAft>
                <a:spcPct val="0"/>
              </a:spcAft>
              <a:buClrTx/>
              <a:buFontTx/>
              <a:buChar char="•"/>
            </a:pPr>
            <a:r>
              <a:rPr lang="en-US" altLang="en-US" sz="1200" dirty="0">
                <a:solidFill>
                  <a:schemeClr val="tx2"/>
                </a:solidFill>
                <a:latin typeface="Arial" panose="020B0604020202020204" pitchFamily="34" charset="0"/>
              </a:rPr>
              <a:t>Use the Search Bar for quick searches of specific visits.</a:t>
            </a:r>
          </a:p>
          <a:p>
            <a:pPr marL="0" indent="0" defTabSz="914400" eaLnBrk="0" fontAlgn="base" hangingPunct="0">
              <a:lnSpc>
                <a:spcPct val="100000"/>
              </a:lnSpc>
              <a:spcBef>
                <a:spcPct val="0"/>
              </a:spcBef>
              <a:spcAft>
                <a:spcPct val="0"/>
              </a:spcAft>
              <a:buClrTx/>
              <a:buFontTx/>
              <a:buChar char="•"/>
            </a:pPr>
            <a:r>
              <a:rPr lang="en-US" altLang="en-US" sz="1200" dirty="0">
                <a:solidFill>
                  <a:schemeClr val="tx2"/>
                </a:solidFill>
                <a:latin typeface="Arial" panose="020B0604020202020204" pitchFamily="34" charset="0"/>
              </a:rPr>
              <a:t>Right-click in the search bar to access a list of available visit fields.</a:t>
            </a:r>
          </a:p>
          <a:p>
            <a:pPr marL="0" indent="0" defTabSz="914400" eaLnBrk="0" fontAlgn="base" hangingPunct="0">
              <a:lnSpc>
                <a:spcPct val="100000"/>
              </a:lnSpc>
              <a:spcBef>
                <a:spcPct val="0"/>
              </a:spcBef>
              <a:spcAft>
                <a:spcPct val="0"/>
              </a:spcAft>
              <a:buClrTx/>
              <a:buFontTx/>
              <a:buNone/>
            </a:pPr>
            <a:r>
              <a:rPr lang="en-US" altLang="en-US" sz="1200" dirty="0">
                <a:solidFill>
                  <a:schemeClr val="tx2"/>
                </a:solidFill>
                <a:latin typeface="Arial" panose="020B0604020202020204" pitchFamily="34" charset="0"/>
              </a:rPr>
              <a:t>- Image illustrating the search bar.</a:t>
            </a:r>
            <a:br>
              <a:rPr lang="en-US" altLang="en-US" sz="1600" dirty="0">
                <a:solidFill>
                  <a:schemeClr val="tx2"/>
                </a:solidFill>
                <a:latin typeface="Arial" panose="020B0604020202020204" pitchFamily="34" charset="0"/>
              </a:rPr>
            </a:br>
            <a:br>
              <a:rPr lang="en-US" altLang="en-US" sz="1600" dirty="0">
                <a:solidFill>
                  <a:schemeClr val="tx2"/>
                </a:solidFill>
                <a:latin typeface="Arial" panose="020B0604020202020204" pitchFamily="34" charset="0"/>
              </a:rPr>
            </a:br>
            <a:br>
              <a:rPr lang="en-US" altLang="en-US" sz="1600" dirty="0">
                <a:solidFill>
                  <a:schemeClr val="tx2"/>
                </a:solidFill>
                <a:latin typeface="Arial" panose="020B0604020202020204" pitchFamily="34" charset="0"/>
              </a:rPr>
            </a:br>
            <a:br>
              <a:rPr lang="en-US" altLang="en-US" sz="1600" dirty="0">
                <a:solidFill>
                  <a:schemeClr val="tx2"/>
                </a:solidFill>
                <a:latin typeface="Arial" panose="020B0604020202020204" pitchFamily="34" charset="0"/>
              </a:rPr>
            </a:br>
            <a:endParaRPr lang="en-US" altLang="en-US" sz="1600" dirty="0">
              <a:solidFill>
                <a:schemeClr val="tx2"/>
              </a:solidFill>
              <a:latin typeface="Arial" panose="020B0604020202020204" pitchFamily="34" charset="0"/>
            </a:endParaRPr>
          </a:p>
          <a:p>
            <a:pPr marL="0" indent="0" defTabSz="914400" eaLnBrk="0" fontAlgn="base" hangingPunct="0">
              <a:lnSpc>
                <a:spcPct val="100000"/>
              </a:lnSpc>
              <a:spcBef>
                <a:spcPct val="0"/>
              </a:spcBef>
              <a:spcAft>
                <a:spcPct val="0"/>
              </a:spcAft>
              <a:buClrTx/>
              <a:buFontTx/>
              <a:buNone/>
            </a:pPr>
            <a:endParaRPr lang="en-US" altLang="en-US" sz="1800" dirty="0">
              <a:latin typeface="Arial" panose="020B0604020202020204" pitchFamily="34" charset="0"/>
            </a:endParaRPr>
          </a:p>
        </p:txBody>
      </p:sp>
      <p:sp>
        <p:nvSpPr>
          <p:cNvPr id="9" name="Rectangle 8">
            <a:extLst>
              <a:ext uri="{FF2B5EF4-FFF2-40B4-BE49-F238E27FC236}">
                <a16:creationId xmlns:a16="http://schemas.microsoft.com/office/drawing/2014/main" id="{EB3C5536-7838-D12E-69C6-88B22EC76B42}"/>
              </a:ext>
            </a:extLst>
          </p:cNvPr>
          <p:cNvSpPr>
            <a:spLocks noChangeArrowheads="1"/>
          </p:cNvSpPr>
          <p:nvPr/>
        </p:nvSpPr>
        <p:spPr bwMode="auto">
          <a:xfrm>
            <a:off x="365758" y="3964818"/>
            <a:ext cx="818605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panose="020B0604020202020204" pitchFamily="34" charset="0"/>
              </a:rPr>
              <a:t>Example Searches: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Find a visit by Student ID: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Unicode MS"/>
              </a:rPr>
              <a:t>Students.ID=1931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Search by Center Name:</a:t>
            </a:r>
            <a:endParaRPr kumimoji="0" lang="en-US" altLang="en-US" sz="1200" b="1" i="0" u="none" strike="noStrike" cap="none" normalizeH="0" baseline="0" dirty="0">
              <a:ln>
                <a:noFill/>
              </a:ln>
              <a:solidFill>
                <a:schemeClr val="tx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Unicode MS"/>
              </a:rPr>
              <a:t>Learning Center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Multiple field search:</a:t>
            </a:r>
            <a:endParaRPr kumimoji="0" lang="en-US" altLang="en-US" sz="1200" b="1" i="0" u="none" strike="noStrike" cap="none" normalizeH="0" baseline="0" dirty="0">
              <a:ln>
                <a:noFill/>
              </a:ln>
              <a:solidFill>
                <a:schemeClr val="tx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Unicode MS"/>
              </a:rPr>
              <a:t>Students.ID=1931 </a:t>
            </a:r>
            <a:r>
              <a:rPr kumimoji="0" lang="en-US" altLang="en-US" sz="1200" b="0" i="0" u="none" strike="noStrike" cap="none" normalizeH="0" baseline="0" dirty="0" err="1">
                <a:ln>
                  <a:noFill/>
                </a:ln>
                <a:solidFill>
                  <a:schemeClr val="tx2"/>
                </a:solidFill>
                <a:effectLst/>
                <a:latin typeface="Arial Unicode MS"/>
              </a:rPr>
              <a:t>Centers.Name</a:t>
            </a:r>
            <a:r>
              <a:rPr kumimoji="0" lang="en-US" altLang="en-US" sz="1200" b="0" i="0" u="none" strike="noStrike" cap="none" normalizeH="0" baseline="0" dirty="0">
                <a:ln>
                  <a:noFill/>
                </a:ln>
                <a:solidFill>
                  <a:schemeClr val="tx2"/>
                </a:solidFill>
                <a:effectLst/>
                <a:latin typeface="Arial Unicode MS"/>
              </a:rPr>
              <a:t>=Writing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Search in Custom Fields: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Unicode MS"/>
              </a:rPr>
              <a:t>#sql:Student_Remarks#=Great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Date searches </a:t>
            </a:r>
            <a:r>
              <a:rPr kumimoji="0" lang="en-US" altLang="en-US" sz="1200" b="0" i="0" u="none" strike="noStrike" cap="none" normalizeH="0" baseline="0" dirty="0">
                <a:ln>
                  <a:noFill/>
                </a:ln>
                <a:solidFill>
                  <a:schemeClr val="tx2"/>
                </a:solidFill>
                <a:effectLst/>
              </a:rPr>
              <a:t>(formatted as YYYY-MM-DD):</a:t>
            </a:r>
            <a:endParaRPr kumimoji="0" lang="en-US" altLang="en-US" sz="1200" b="0" i="0" u="none" strike="noStrike" cap="none" normalizeH="0" baseline="0" dirty="0">
              <a:ln>
                <a:noFill/>
              </a:ln>
              <a:solidFill>
                <a:schemeClr val="tx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err="1">
                <a:ln>
                  <a:noFill/>
                </a:ln>
                <a:solidFill>
                  <a:schemeClr val="tx2"/>
                </a:solidFill>
                <a:effectLst/>
                <a:latin typeface="Arial Unicode MS"/>
              </a:rPr>
              <a:t>Visits.TimeIn</a:t>
            </a:r>
            <a:r>
              <a:rPr kumimoji="0" lang="en-US" altLang="en-US" sz="1200" b="0" i="0" u="none" strike="noStrike" cap="none" normalizeH="0" baseline="0" dirty="0">
                <a:ln>
                  <a:noFill/>
                </a:ln>
                <a:solidFill>
                  <a:schemeClr val="tx2"/>
                </a:solidFill>
                <a:effectLst/>
                <a:latin typeface="Arial Unicode MS"/>
              </a:rPr>
              <a:t>=2024-03-15 </a:t>
            </a:r>
            <a:endParaRPr kumimoji="0" lang="en-US" altLang="en-US" sz="1200" b="0" i="0" u="none" strike="noStrike" cap="none" normalizeH="0" baseline="0" dirty="0">
              <a:ln>
                <a:noFill/>
              </a:ln>
              <a:solidFill>
                <a:schemeClr val="tx2"/>
              </a:solidFill>
              <a:effectLst/>
            </a:endParaRPr>
          </a:p>
        </p:txBody>
      </p:sp>
      <p:sp>
        <p:nvSpPr>
          <p:cNvPr id="10" name="Rectangle 9">
            <a:extLst>
              <a:ext uri="{FF2B5EF4-FFF2-40B4-BE49-F238E27FC236}">
                <a16:creationId xmlns:a16="http://schemas.microsoft.com/office/drawing/2014/main" id="{8BF61090-1550-5746-FEAF-F4D4E6DB1309}"/>
              </a:ext>
            </a:extLst>
          </p:cNvPr>
          <p:cNvSpPr>
            <a:spLocks noChangeArrowheads="1"/>
          </p:cNvSpPr>
          <p:nvPr/>
        </p:nvSpPr>
        <p:spPr bwMode="auto">
          <a:xfrm>
            <a:off x="3781794" y="4358535"/>
            <a:ext cx="372499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Date ranges:</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Unicode MS"/>
              </a:rPr>
              <a:t>2024-01-01...2024-04-01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Exact time: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i="0" u="none" strike="noStrike" cap="none" normalizeH="0" baseline="0" dirty="0" err="1">
                <a:ln>
                  <a:noFill/>
                </a:ln>
                <a:solidFill>
                  <a:schemeClr val="tx2"/>
                </a:solidFill>
                <a:effectLst/>
                <a:latin typeface="Arial Unicode MS"/>
              </a:rPr>
              <a:t>Visits.TimeIn</a:t>
            </a:r>
            <a:r>
              <a:rPr kumimoji="0" lang="en-US" altLang="en-US" sz="1200" i="0" u="none" strike="noStrike" cap="none" normalizeH="0" baseline="0" dirty="0">
                <a:ln>
                  <a:noFill/>
                </a:ln>
                <a:solidFill>
                  <a:schemeClr val="tx2"/>
                </a:solidFill>
                <a:effectLst/>
                <a:latin typeface="Arial Unicode MS"/>
              </a:rPr>
              <a:t>="</a:t>
            </a:r>
            <a:r>
              <a:rPr kumimoji="0" lang="en-US" altLang="en-US" sz="1200" b="0" i="0" u="none" strike="noStrike" cap="none" normalizeH="0" baseline="0" dirty="0">
                <a:ln>
                  <a:noFill/>
                </a:ln>
                <a:solidFill>
                  <a:schemeClr val="tx2"/>
                </a:solidFill>
                <a:effectLst/>
                <a:latin typeface="Arial Unicode MS"/>
              </a:rPr>
              <a:t>2024-0</a:t>
            </a:r>
            <a:r>
              <a:rPr lang="en-US" altLang="en-US" sz="1200" dirty="0">
                <a:solidFill>
                  <a:schemeClr val="tx2"/>
                </a:solidFill>
                <a:latin typeface="Arial Unicode MS"/>
              </a:rPr>
              <a:t>3</a:t>
            </a:r>
            <a:r>
              <a:rPr kumimoji="0" lang="en-US" altLang="en-US" sz="1200" b="0" i="0" u="none" strike="noStrike" cap="none" normalizeH="0" baseline="0" dirty="0">
                <a:ln>
                  <a:noFill/>
                </a:ln>
                <a:solidFill>
                  <a:schemeClr val="tx2"/>
                </a:solidFill>
                <a:effectLst/>
                <a:latin typeface="Arial Unicode MS"/>
              </a:rPr>
              <a:t>-15 15:30:00"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True or False value search:</a:t>
            </a:r>
            <a:endParaRPr kumimoji="0" lang="en-US" altLang="en-US" sz="1200" b="1" i="0" u="none" strike="noStrike" cap="none" normalizeH="0" baseline="0" dirty="0">
              <a:ln>
                <a:noFill/>
              </a:ln>
              <a:solidFill>
                <a:schemeClr val="tx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err="1">
                <a:ln>
                  <a:noFill/>
                </a:ln>
                <a:solidFill>
                  <a:schemeClr val="tx2"/>
                </a:solidFill>
                <a:effectLst/>
                <a:latin typeface="Arial Unicode MS"/>
              </a:rPr>
              <a:t>Visits.IsWork</a:t>
            </a:r>
            <a:r>
              <a:rPr kumimoji="0" lang="en-US" altLang="en-US" sz="1200" b="0" i="0" u="none" strike="noStrike" cap="none" normalizeH="0" baseline="0" dirty="0">
                <a:ln>
                  <a:noFill/>
                </a:ln>
                <a:solidFill>
                  <a:schemeClr val="tx2"/>
                </a:solidFill>
                <a:effectLst/>
                <a:latin typeface="Arial Unicode MS"/>
              </a:rPr>
              <a:t>=1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Find visits that conflict with a student's section schedule:</a:t>
            </a:r>
            <a:endParaRPr kumimoji="0" lang="en-US" altLang="en-US" sz="1200" b="1" i="0" u="none" strike="noStrike" cap="none" normalizeH="0" baseline="0" dirty="0">
              <a:ln>
                <a:noFill/>
              </a:ln>
              <a:solidFill>
                <a:schemeClr val="tx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2"/>
                </a:solidFill>
                <a:effectLst/>
                <a:latin typeface="Arial Unicode MS"/>
              </a:rPr>
              <a:t>Visits.CustomData</a:t>
            </a:r>
            <a:r>
              <a:rPr kumimoji="0" lang="en-US" altLang="en-US" sz="1200" b="0" i="0" u="none" strike="noStrike" cap="none" normalizeH="0" baseline="0" dirty="0">
                <a:ln>
                  <a:noFill/>
                </a:ln>
                <a:solidFill>
                  <a:schemeClr val="tx2"/>
                </a:solidFill>
                <a:effectLst/>
                <a:latin typeface="Arial Unicode MS"/>
              </a:rPr>
              <a:t>/</a:t>
            </a:r>
            <a:r>
              <a:rPr kumimoji="0" lang="en-US" altLang="en-US" sz="1200" b="0" i="0" u="none" strike="noStrike" cap="none" normalizeH="0" baseline="0" dirty="0" err="1">
                <a:ln>
                  <a:noFill/>
                </a:ln>
                <a:solidFill>
                  <a:schemeClr val="tx2"/>
                </a:solidFill>
                <a:effectLst/>
                <a:latin typeface="Arial Unicode MS"/>
              </a:rPr>
              <a:t>isLoggedDuringClass</a:t>
            </a:r>
            <a:r>
              <a:rPr kumimoji="0" lang="en-US" altLang="en-US" sz="1200" b="0" i="0" u="none" strike="noStrike" cap="none" normalizeH="0" baseline="0" dirty="0">
                <a:ln>
                  <a:noFill/>
                </a:ln>
                <a:solidFill>
                  <a:schemeClr val="tx2"/>
                </a:solidFill>
                <a:effectLst/>
                <a:latin typeface="Arial Unicode MS"/>
              </a:rPr>
              <a:t>=1</a:t>
            </a:r>
            <a:r>
              <a:rPr kumimoji="0" lang="en-US" altLang="en-US" sz="1200" b="0" i="0" u="none" strike="noStrike" cap="none" normalizeH="0" baseline="0" dirty="0">
                <a:ln>
                  <a:noFill/>
                </a:ln>
                <a:solidFill>
                  <a:schemeClr val="tx2"/>
                </a:solidFill>
                <a:effectLst/>
              </a:rPr>
              <a:t> </a:t>
            </a:r>
            <a:endParaRPr kumimoji="0" lang="en-US" altLang="en-US" sz="1200" b="0" i="0" u="none" strike="noStrike" cap="none" normalizeH="0" baseline="0" dirty="0">
              <a:ln>
                <a:noFill/>
              </a:ln>
              <a:solidFill>
                <a:schemeClr val="tx2"/>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B9A1EC59-1C8F-CCB5-0726-C201A57ED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698" y="1158913"/>
            <a:ext cx="1835544" cy="4224972"/>
          </a:xfrm>
          <a:prstGeom prst="rect">
            <a:avLst/>
          </a:prstGeom>
        </p:spPr>
      </p:pic>
      <p:pic>
        <p:nvPicPr>
          <p:cNvPr id="3" name="Picture 2">
            <a:extLst>
              <a:ext uri="{FF2B5EF4-FFF2-40B4-BE49-F238E27FC236}">
                <a16:creationId xmlns:a16="http://schemas.microsoft.com/office/drawing/2014/main" id="{F2DE4CE5-7402-9F91-BB50-A3C14D74434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61290" y="3183846"/>
            <a:ext cx="1163334" cy="1163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992087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E9968B86-63C3-FC73-51F0-0ACBEAEB1402}"/>
              </a:ext>
            </a:extLst>
          </p:cNvPr>
          <p:cNvSpPr>
            <a:spLocks noGrp="1"/>
          </p:cNvSpPr>
          <p:nvPr>
            <p:ph type="title"/>
          </p:nvPr>
        </p:nvSpPr>
        <p:spPr/>
        <p:txBody>
          <a:bodyPr>
            <a:normAutofit/>
          </a:bodyPr>
          <a:lstStyle/>
          <a:p>
            <a:r>
              <a:rPr lang="en-US" dirty="0"/>
              <a:t>TracCloud Reporting With Lists </a:t>
            </a:r>
          </a:p>
        </p:txBody>
      </p:sp>
      <p:sp>
        <p:nvSpPr>
          <p:cNvPr id="12" name="Text Placeholder 2">
            <a:extLst>
              <a:ext uri="{FF2B5EF4-FFF2-40B4-BE49-F238E27FC236}">
                <a16:creationId xmlns:a16="http://schemas.microsoft.com/office/drawing/2014/main" id="{8ACBC066-300E-4FE0-E2DD-C11A6A74A012}"/>
              </a:ext>
            </a:extLst>
          </p:cNvPr>
          <p:cNvSpPr txBox="1">
            <a:spLocks/>
          </p:cNvSpPr>
          <p:nvPr/>
        </p:nvSpPr>
        <p:spPr>
          <a:xfrm>
            <a:off x="5395628" y="1565269"/>
            <a:ext cx="3622537" cy="4303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0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mj-lt"/>
            </a:endParaRPr>
          </a:p>
        </p:txBody>
      </p:sp>
      <p:sp>
        <p:nvSpPr>
          <p:cNvPr id="15" name="Content Placeholder 17">
            <a:extLst>
              <a:ext uri="{FF2B5EF4-FFF2-40B4-BE49-F238E27FC236}">
                <a16:creationId xmlns:a16="http://schemas.microsoft.com/office/drawing/2014/main" id="{5BDE4BCD-CD6F-14B9-E203-2E4B0B5EB26B}"/>
              </a:ext>
            </a:extLst>
          </p:cNvPr>
          <p:cNvSpPr txBox="1">
            <a:spLocks/>
          </p:cNvSpPr>
          <p:nvPr/>
        </p:nvSpPr>
        <p:spPr>
          <a:xfrm>
            <a:off x="1296099" y="2053291"/>
            <a:ext cx="6551802" cy="3523839"/>
          </a:xfrm>
          <a:prstGeom prst="rect">
            <a:avLst/>
          </a:prstGeom>
        </p:spPr>
        <p:txBody>
          <a:bodyPr>
            <a:normAutofit fontScale="92500" lnSpcReduction="1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dirty="0">
                <a:solidFill>
                  <a:schemeClr val="tx2"/>
                </a:solidFill>
              </a:rPr>
              <a:t>TracCloud offers three distinct options for generating reports on lists, providing flexibility and efficiency in data retrieval:</a:t>
            </a:r>
          </a:p>
          <a:p>
            <a:pPr>
              <a:buFont typeface="+mj-lt"/>
              <a:buAutoNum type="arabicPeriod"/>
            </a:pPr>
            <a:r>
              <a:rPr lang="en-US" b="1" dirty="0">
                <a:solidFill>
                  <a:schemeClr val="tx2"/>
                </a:solidFill>
              </a:rPr>
              <a:t>Utilize Current list of Student Records :</a:t>
            </a:r>
            <a:r>
              <a:rPr lang="en-US" dirty="0">
                <a:solidFill>
                  <a:schemeClr val="tx2"/>
                </a:solidFill>
              </a:rPr>
              <a:t> Retrieve information based on a pre-existing list of student records.</a:t>
            </a:r>
          </a:p>
          <a:p>
            <a:pPr>
              <a:buFont typeface="+mj-lt"/>
              <a:buAutoNum type="arabicPeriod"/>
            </a:pPr>
            <a:r>
              <a:rPr lang="en-US" b="1" dirty="0">
                <a:solidFill>
                  <a:schemeClr val="tx2"/>
                </a:solidFill>
              </a:rPr>
              <a:t>Utilize Current list of Visit Records:</a:t>
            </a:r>
            <a:r>
              <a:rPr lang="en-US" dirty="0">
                <a:solidFill>
                  <a:schemeClr val="tx2"/>
                </a:solidFill>
              </a:rPr>
              <a:t> Access data from a previously created list of visit records.</a:t>
            </a:r>
          </a:p>
          <a:p>
            <a:pPr>
              <a:buFont typeface="+mj-lt"/>
              <a:buAutoNum type="arabicPeriod"/>
            </a:pPr>
            <a:r>
              <a:rPr lang="en-US" b="1" dirty="0">
                <a:solidFill>
                  <a:schemeClr val="tx2"/>
                </a:solidFill>
              </a:rPr>
              <a:t>Select a Custom Saved List:</a:t>
            </a:r>
            <a:r>
              <a:rPr lang="en-US" dirty="0">
                <a:solidFill>
                  <a:schemeClr val="tx2"/>
                </a:solidFill>
              </a:rPr>
              <a:t> Choose a personalized list that you have created and saved within the system.</a:t>
            </a:r>
          </a:p>
          <a:p>
            <a:pPr marL="45719" indent="0">
              <a:buNone/>
            </a:pPr>
            <a:r>
              <a:rPr lang="en-US" dirty="0">
                <a:solidFill>
                  <a:schemeClr val="tx2"/>
                </a:solidFill>
              </a:rPr>
              <a:t>These options prove particularly useful when seeking visit and/or student data specific to a particular list of students.</a:t>
            </a:r>
          </a:p>
        </p:txBody>
      </p:sp>
      <p:pic>
        <p:nvPicPr>
          <p:cNvPr id="5" name="Picture 4">
            <a:extLst>
              <a:ext uri="{FF2B5EF4-FFF2-40B4-BE49-F238E27FC236}">
                <a16:creationId xmlns:a16="http://schemas.microsoft.com/office/drawing/2014/main" id="{5E649710-BA9E-20A7-1BAD-66DE5C9CCAC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8731" y="4940432"/>
            <a:ext cx="1565269" cy="1565269"/>
          </a:xfrm>
          <a:prstGeom prst="rect">
            <a:avLst/>
          </a:prstGeom>
        </p:spPr>
      </p:pic>
    </p:spTree>
    <p:extLst>
      <p:ext uri="{BB962C8B-B14F-4D97-AF65-F5344CB8AC3E}">
        <p14:creationId xmlns:p14="http://schemas.microsoft.com/office/powerpoint/2010/main" val="1181435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2D8A53-8AA3-AAD9-BD84-BA4BF95989E4}"/>
              </a:ext>
            </a:extLst>
          </p:cNvPr>
          <p:cNvPicPr>
            <a:picLocks noChangeAspect="1"/>
          </p:cNvPicPr>
          <p:nvPr/>
        </p:nvPicPr>
        <p:blipFill>
          <a:blip r:embed="rId2"/>
          <a:stretch>
            <a:fillRect/>
          </a:stretch>
        </p:blipFill>
        <p:spPr>
          <a:xfrm>
            <a:off x="221718" y="1365925"/>
            <a:ext cx="2580035" cy="236694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6959BAA8-B5AE-009D-B869-703CB8073245}"/>
              </a:ext>
            </a:extLst>
          </p:cNvPr>
          <p:cNvPicPr>
            <a:picLocks noChangeAspect="1"/>
          </p:cNvPicPr>
          <p:nvPr/>
        </p:nvPicPr>
        <p:blipFill>
          <a:blip r:embed="rId3"/>
          <a:stretch>
            <a:fillRect/>
          </a:stretch>
        </p:blipFill>
        <p:spPr>
          <a:xfrm>
            <a:off x="3019382" y="1365925"/>
            <a:ext cx="2746014" cy="236695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E1ED3C2B-2D70-197F-82D9-C977AA332D48}"/>
              </a:ext>
            </a:extLst>
          </p:cNvPr>
          <p:cNvPicPr>
            <a:picLocks noChangeAspect="1"/>
          </p:cNvPicPr>
          <p:nvPr/>
        </p:nvPicPr>
        <p:blipFill>
          <a:blip r:embed="rId4"/>
          <a:stretch>
            <a:fillRect/>
          </a:stretch>
        </p:blipFill>
        <p:spPr>
          <a:xfrm>
            <a:off x="221718" y="4009938"/>
            <a:ext cx="5568845" cy="255083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04BA2828-955B-94F2-E6A3-4C9295B6E7C4}"/>
              </a:ext>
            </a:extLst>
          </p:cNvPr>
          <p:cNvPicPr>
            <a:picLocks noChangeAspect="1"/>
          </p:cNvPicPr>
          <p:nvPr/>
        </p:nvPicPr>
        <p:blipFill>
          <a:blip r:embed="rId5"/>
          <a:stretch>
            <a:fillRect/>
          </a:stretch>
        </p:blipFill>
        <p:spPr>
          <a:xfrm>
            <a:off x="6008192" y="1412515"/>
            <a:ext cx="2937290" cy="519484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73029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1759</TotalTime>
  <Words>713</Words>
  <Application>Microsoft Office PowerPoint</Application>
  <PresentationFormat>On-screen Show (4:3)</PresentationFormat>
  <Paragraphs>82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Unicode MS</vt:lpstr>
      <vt:lpstr>Cambria</vt:lpstr>
      <vt:lpstr>Roboto Light</vt:lpstr>
      <vt:lpstr>Red Line Business 16x9</vt:lpstr>
      <vt:lpstr>PowerPoint Presentation</vt:lpstr>
      <vt:lpstr>PowerPoint Presentation</vt:lpstr>
      <vt:lpstr>   </vt:lpstr>
      <vt:lpstr>PowerPoint Presentation</vt:lpstr>
      <vt:lpstr>PowerPoint Presentation</vt:lpstr>
      <vt:lpstr>Key Features: Display of all student records uploaded to your Trac System. Ability to manage student data in bulk. Actions include creating lists, sending emails, and submitting SAGE referrals. Individual student profiles can be accessed for detailed management. </vt:lpstr>
      <vt:lpstr>PowerPoint Presentation</vt:lpstr>
      <vt:lpstr>TracCloud Reporting With Lists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Luis Frias</cp:lastModifiedBy>
  <cp:revision>28</cp:revision>
  <dcterms:created xsi:type="dcterms:W3CDTF">2021-11-08T16:00:51Z</dcterms:created>
  <dcterms:modified xsi:type="dcterms:W3CDTF">2025-03-27T20:32:41Z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