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handoutMasterIdLst>
    <p:handoutMasterId r:id="rId16"/>
  </p:handoutMasterIdLst>
  <p:sldIdLst>
    <p:sldId id="277" r:id="rId2"/>
    <p:sldId id="292" r:id="rId3"/>
    <p:sldId id="267" r:id="rId4"/>
    <p:sldId id="271" r:id="rId5"/>
    <p:sldId id="283" r:id="rId6"/>
    <p:sldId id="284" r:id="rId7"/>
    <p:sldId id="287" r:id="rId8"/>
    <p:sldId id="286" r:id="rId9"/>
    <p:sldId id="285" r:id="rId10"/>
    <p:sldId id="280" r:id="rId11"/>
    <p:sldId id="282" r:id="rId12"/>
    <p:sldId id="290"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120" d="100"/>
          <a:sy n="120" d="100"/>
        </p:scale>
        <p:origin x="1158" y="84"/>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612EC44B-2118-CC75-3F48-1A08998088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29892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
        <p:nvSpPr>
          <p:cNvPr id="5" name="Date Placeholder 4"/>
          <p:cNvSpPr>
            <a:spLocks noGrp="1"/>
          </p:cNvSpPr>
          <p:nvPr>
            <p:ph type="dt" sz="half" idx="10"/>
          </p:nvPr>
        </p:nvSpPr>
        <p:spPr/>
        <p:txBody>
          <a:bodyPr/>
          <a:lstStyle/>
          <a:p>
            <a:fld id="{601E0B12-F9DE-47EF-A076-CF602073F1B2}"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a:extLst>
              <a:ext uri="{FF2B5EF4-FFF2-40B4-BE49-F238E27FC236}">
                <a16:creationId xmlns:a16="http://schemas.microsoft.com/office/drawing/2014/main" id="{5AE0E668-81E3-320F-59AB-209C9EBF9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13851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4/1/2025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9252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4/1/2025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087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4/1/2025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3846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4/1/2025</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4/1/2025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08556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2025 Annual TracCloud Conference</a:t>
            </a:r>
          </a:p>
        </p:txBody>
      </p:sp>
      <p:pic>
        <p:nvPicPr>
          <p:cNvPr id="4" name="Picture 3">
            <a:extLst>
              <a:ext uri="{FF2B5EF4-FFF2-40B4-BE49-F238E27FC236}">
                <a16:creationId xmlns:a16="http://schemas.microsoft.com/office/drawing/2014/main" id="{423BFF40-A143-3806-DE78-1E1B18486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559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517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6532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4/1/2025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25454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4/1/2025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spTree>
    <p:extLst>
      <p:ext uri="{BB962C8B-B14F-4D97-AF65-F5344CB8AC3E}">
        <p14:creationId xmlns:p14="http://schemas.microsoft.com/office/powerpoint/2010/main" val="421669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4/1/2025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3" name="Picture 2">
            <a:extLst>
              <a:ext uri="{FF2B5EF4-FFF2-40B4-BE49-F238E27FC236}">
                <a16:creationId xmlns:a16="http://schemas.microsoft.com/office/drawing/2014/main" id="{22C59724-5F19-F47E-17D8-D8D21406A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9069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4/1/2025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2025 Annual TracCloud Conference</a:t>
            </a:r>
          </a:p>
        </p:txBody>
      </p:sp>
      <p:pic>
        <p:nvPicPr>
          <p:cNvPr id="6" name="Picture 5">
            <a:extLst>
              <a:ext uri="{FF2B5EF4-FFF2-40B4-BE49-F238E27FC236}">
                <a16:creationId xmlns:a16="http://schemas.microsoft.com/office/drawing/2014/main" id="{59F8B60F-267B-AFA5-AF4E-D04F30E72D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23675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2025 Annual TracCloud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4/1/2025</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5" name="Picture 4">
            <a:extLst>
              <a:ext uri="{FF2B5EF4-FFF2-40B4-BE49-F238E27FC236}">
                <a16:creationId xmlns:a16="http://schemas.microsoft.com/office/drawing/2014/main" id="{581D2970-86ED-C62A-75F1-95542766E7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336" y="171664"/>
            <a:ext cx="2284165" cy="588666"/>
          </a:xfrm>
          <a:prstGeom prst="rect">
            <a:avLst/>
          </a:prstGeom>
        </p:spPr>
      </p:pic>
    </p:spTree>
    <p:extLst>
      <p:ext uri="{BB962C8B-B14F-4D97-AF65-F5344CB8AC3E}">
        <p14:creationId xmlns:p14="http://schemas.microsoft.com/office/powerpoint/2010/main" val="3889549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014082"/>
            <a:ext cx="7543800" cy="1151389"/>
          </a:xfrm>
        </p:spPr>
        <p:txBody>
          <a:bodyPr/>
          <a:lstStyle/>
          <a:p>
            <a:r>
              <a:rPr lang="en-US" dirty="0"/>
              <a:t>Success plans</a:t>
            </a:r>
          </a:p>
        </p:txBody>
      </p:sp>
      <p:sp>
        <p:nvSpPr>
          <p:cNvPr id="3" name="Subtitle 2"/>
          <p:cNvSpPr>
            <a:spLocks noGrp="1"/>
          </p:cNvSpPr>
          <p:nvPr>
            <p:ph type="subTitle" idx="1"/>
          </p:nvPr>
        </p:nvSpPr>
        <p:spPr>
          <a:xfrm>
            <a:off x="800100" y="2154948"/>
            <a:ext cx="7543800" cy="365760"/>
          </a:xfrm>
        </p:spPr>
        <p:txBody>
          <a:bodyPr/>
          <a:lstStyle/>
          <a:p>
            <a:r>
              <a:rPr lang="en-US" dirty="0"/>
              <a:t>Create and manage success plans for your students</a:t>
            </a:r>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85C32E0-8759-45FD-6175-CD7BC247A2AD}"/>
              </a:ext>
            </a:extLst>
          </p:cNvPr>
          <p:cNvPicPr>
            <a:picLocks noChangeAspect="1"/>
          </p:cNvPicPr>
          <p:nvPr/>
        </p:nvPicPr>
        <p:blipFill>
          <a:blip r:embed="rId2"/>
          <a:stretch>
            <a:fillRect/>
          </a:stretch>
        </p:blipFill>
        <p:spPr>
          <a:xfrm>
            <a:off x="1333048" y="2748724"/>
            <a:ext cx="6477904" cy="2667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C62D462A-F892-712B-A9F1-3E0BFA9B5100}"/>
              </a:ext>
            </a:extLst>
          </p:cNvPr>
          <p:cNvSpPr txBox="1">
            <a:spLocks/>
          </p:cNvSpPr>
          <p:nvPr/>
        </p:nvSpPr>
        <p:spPr>
          <a:xfrm>
            <a:off x="3921491" y="5855385"/>
            <a:ext cx="1301014" cy="449898"/>
          </a:xfrm>
          <a:prstGeom prst="rect">
            <a:avLst/>
          </a:prstGeom>
        </p:spPr>
        <p:txBody>
          <a:bodyPr vert="horz" lIns="91440" tIns="45720" rIns="91440" bIns="45720" rtlCol="0" anchor="b">
            <a:noAutofit/>
          </a:bodyPr>
          <a:lstStyle>
            <a:lvl1pPr algn="l" defTabSz="914377"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n-US" sz="1200" dirty="0"/>
              <a:t>Aidan murray</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plans to students</a:t>
            </a:r>
          </a:p>
        </p:txBody>
      </p:sp>
      <p:sp>
        <p:nvSpPr>
          <p:cNvPr id="3" name="Text Placeholder 2"/>
          <p:cNvSpPr>
            <a:spLocks noGrp="1"/>
          </p:cNvSpPr>
          <p:nvPr>
            <p:ph type="body" idx="1"/>
          </p:nvPr>
        </p:nvSpPr>
        <p:spPr/>
        <p:txBody>
          <a:bodyPr>
            <a:normAutofit fontScale="62500" lnSpcReduction="20000"/>
          </a:bodyPr>
          <a:lstStyle/>
          <a:p>
            <a:r>
              <a:rPr lang="en-US" dirty="0"/>
              <a:t>Plans can be assigned to students individually or in a batch</a:t>
            </a:r>
          </a:p>
        </p:txBody>
      </p:sp>
      <p:pic>
        <p:nvPicPr>
          <p:cNvPr id="7" name="Picture 6">
            <a:extLst>
              <a:ext uri="{FF2B5EF4-FFF2-40B4-BE49-F238E27FC236}">
                <a16:creationId xmlns:a16="http://schemas.microsoft.com/office/drawing/2014/main" id="{BFE32FC2-081A-6CF2-5587-A2405890154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5804" r="23461"/>
          <a:stretch/>
        </p:blipFill>
        <p:spPr>
          <a:xfrm>
            <a:off x="5821362" y="0"/>
            <a:ext cx="3322638" cy="6400800"/>
          </a:xfrm>
          <a:prstGeom prst="rect">
            <a:avLst/>
          </a:prstGeom>
        </p:spPr>
      </p:pic>
    </p:spTree>
    <p:extLst>
      <p:ext uri="{BB962C8B-B14F-4D97-AF65-F5344CB8AC3E}">
        <p14:creationId xmlns:p14="http://schemas.microsoft.com/office/powerpoint/2010/main" val="15813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Plans report</a:t>
            </a:r>
          </a:p>
        </p:txBody>
      </p:sp>
      <p:pic>
        <p:nvPicPr>
          <p:cNvPr id="4" name="Picture 3">
            <a:extLst>
              <a:ext uri="{FF2B5EF4-FFF2-40B4-BE49-F238E27FC236}">
                <a16:creationId xmlns:a16="http://schemas.microsoft.com/office/drawing/2014/main" id="{024C3810-420B-B900-44E7-9687B8E487E1}"/>
              </a:ext>
            </a:extLst>
          </p:cNvPr>
          <p:cNvPicPr>
            <a:picLocks noChangeAspect="1"/>
          </p:cNvPicPr>
          <p:nvPr/>
        </p:nvPicPr>
        <p:blipFill>
          <a:blip r:embed="rId2"/>
          <a:stretch>
            <a:fillRect/>
          </a:stretch>
        </p:blipFill>
        <p:spPr>
          <a:xfrm>
            <a:off x="394704" y="2744475"/>
            <a:ext cx="8354591" cy="3086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790FE623-1D0B-4609-1ABB-C99BE61E2D44}"/>
              </a:ext>
            </a:extLst>
          </p:cNvPr>
          <p:cNvSpPr txBox="1">
            <a:spLocks/>
          </p:cNvSpPr>
          <p:nvPr/>
        </p:nvSpPr>
        <p:spPr>
          <a:xfrm>
            <a:off x="553361" y="1583288"/>
            <a:ext cx="8037278" cy="1112204"/>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The </a:t>
            </a:r>
            <a:r>
              <a:rPr lang="en-US" b="1" dirty="0"/>
              <a:t>Success Plans </a:t>
            </a:r>
            <a:r>
              <a:rPr lang="en-US" dirty="0"/>
              <a:t>report can be used to show information about current and past Plans and their overall completion. This report can be sorted by student or date (start, due, completion).</a:t>
            </a:r>
          </a:p>
        </p:txBody>
      </p:sp>
    </p:spTree>
    <p:extLst>
      <p:ext uri="{BB962C8B-B14F-4D97-AF65-F5344CB8AC3E}">
        <p14:creationId xmlns:p14="http://schemas.microsoft.com/office/powerpoint/2010/main" val="15040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DAEB-F97B-758E-93EC-9B2DCF89B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20555-C0B1-ED06-8B63-E4CA90436110}"/>
              </a:ext>
            </a:extLst>
          </p:cNvPr>
          <p:cNvSpPr>
            <a:spLocks noGrp="1"/>
          </p:cNvSpPr>
          <p:nvPr>
            <p:ph type="title"/>
          </p:nvPr>
        </p:nvSpPr>
        <p:spPr>
          <a:xfrm>
            <a:off x="971550" y="1192806"/>
            <a:ext cx="7200900" cy="588286"/>
          </a:xfrm>
        </p:spPr>
        <p:txBody>
          <a:bodyPr/>
          <a:lstStyle/>
          <a:p>
            <a:r>
              <a:rPr lang="en-US" dirty="0"/>
              <a:t>What are work plans?</a:t>
            </a:r>
          </a:p>
        </p:txBody>
      </p:sp>
      <p:sp>
        <p:nvSpPr>
          <p:cNvPr id="3" name="Content Placeholder 2">
            <a:extLst>
              <a:ext uri="{FF2B5EF4-FFF2-40B4-BE49-F238E27FC236}">
                <a16:creationId xmlns:a16="http://schemas.microsoft.com/office/drawing/2014/main" id="{217C8933-5BDB-2C36-45AD-09C9003BEED9}"/>
              </a:ext>
            </a:extLst>
          </p:cNvPr>
          <p:cNvSpPr>
            <a:spLocks noGrp="1"/>
          </p:cNvSpPr>
          <p:nvPr>
            <p:ph idx="1"/>
          </p:nvPr>
        </p:nvSpPr>
        <p:spPr>
          <a:xfrm>
            <a:off x="971549" y="1892410"/>
            <a:ext cx="5532617" cy="4114800"/>
          </a:xfrm>
        </p:spPr>
        <p:txBody>
          <a:bodyPr/>
          <a:lstStyle/>
          <a:p>
            <a:r>
              <a:rPr lang="en-US" dirty="0"/>
              <a:t>Work Plans are configured similarly to Success Plans, but are assigned to and completed by consultants instead.</a:t>
            </a:r>
          </a:p>
          <a:p>
            <a:r>
              <a:rPr lang="en-US" dirty="0"/>
              <a:t>Use Work Plans to track training and certification progress. </a:t>
            </a:r>
          </a:p>
          <a:p>
            <a:r>
              <a:rPr lang="en-US" dirty="0"/>
              <a:t>Steps can be based on work visit hours, visits with students, and more.</a:t>
            </a:r>
          </a:p>
          <a:p>
            <a:endParaRPr lang="en-US" dirty="0"/>
          </a:p>
          <a:p>
            <a:endParaRPr lang="en-US" dirty="0"/>
          </a:p>
        </p:txBody>
      </p:sp>
    </p:spTree>
    <p:extLst>
      <p:ext uri="{BB962C8B-B14F-4D97-AF65-F5344CB8AC3E}">
        <p14:creationId xmlns:p14="http://schemas.microsoft.com/office/powerpoint/2010/main" val="366430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00F1-B364-4F2E-28E2-9D8DE486B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83046-47A3-41D4-1719-4D03D0E95F38}"/>
              </a:ext>
            </a:extLst>
          </p:cNvPr>
          <p:cNvSpPr>
            <a:spLocks noGrp="1"/>
          </p:cNvSpPr>
          <p:nvPr>
            <p:ph type="title"/>
          </p:nvPr>
        </p:nvSpPr>
        <p:spPr/>
        <p:txBody>
          <a:bodyPr/>
          <a:lstStyle/>
          <a:p>
            <a:r>
              <a:rPr lang="en-US" dirty="0"/>
              <a:t>Work plans report</a:t>
            </a:r>
          </a:p>
        </p:txBody>
      </p:sp>
      <p:sp>
        <p:nvSpPr>
          <p:cNvPr id="5" name="Content Placeholder 2">
            <a:extLst>
              <a:ext uri="{FF2B5EF4-FFF2-40B4-BE49-F238E27FC236}">
                <a16:creationId xmlns:a16="http://schemas.microsoft.com/office/drawing/2014/main" id="{1837C0F1-1103-7A04-46F6-D8E2E1500C10}"/>
              </a:ext>
            </a:extLst>
          </p:cNvPr>
          <p:cNvSpPr txBox="1">
            <a:spLocks/>
          </p:cNvSpPr>
          <p:nvPr/>
        </p:nvSpPr>
        <p:spPr>
          <a:xfrm>
            <a:off x="553361" y="1583288"/>
            <a:ext cx="8037278" cy="1112204"/>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The </a:t>
            </a:r>
            <a:r>
              <a:rPr lang="en-US" b="1" dirty="0"/>
              <a:t>Work Plans </a:t>
            </a:r>
            <a:r>
              <a:rPr lang="en-US" dirty="0"/>
              <a:t>report can be used to show information about current and past Plans and their overall completion. This report can be sorted by consultant or date (start, due, completion).</a:t>
            </a:r>
          </a:p>
        </p:txBody>
      </p:sp>
      <p:pic>
        <p:nvPicPr>
          <p:cNvPr id="6" name="Picture 5">
            <a:extLst>
              <a:ext uri="{FF2B5EF4-FFF2-40B4-BE49-F238E27FC236}">
                <a16:creationId xmlns:a16="http://schemas.microsoft.com/office/drawing/2014/main" id="{8B54636A-EEAC-6C66-07F9-B91F414D9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71" y="2754780"/>
            <a:ext cx="7665057" cy="2990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518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0141-6E87-928C-E15A-0C690CC0F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795CB-00CC-CC68-05B9-D09CE170B478}"/>
              </a:ext>
            </a:extLst>
          </p:cNvPr>
          <p:cNvSpPr>
            <a:spLocks noGrp="1"/>
          </p:cNvSpPr>
          <p:nvPr>
            <p:ph type="title"/>
          </p:nvPr>
        </p:nvSpPr>
        <p:spPr>
          <a:xfrm>
            <a:off x="882888" y="874754"/>
            <a:ext cx="7512492" cy="588286"/>
          </a:xfrm>
        </p:spPr>
        <p:txBody>
          <a:bodyPr>
            <a:normAutofit fontScale="90000"/>
          </a:bodyPr>
          <a:lstStyle/>
          <a:p>
            <a:pPr algn="ctr"/>
            <a:r>
              <a:rPr lang="en-US" dirty="0"/>
              <a:t>What’s new in Success &amp; work plans?</a:t>
            </a:r>
          </a:p>
        </p:txBody>
      </p:sp>
      <p:sp>
        <p:nvSpPr>
          <p:cNvPr id="3" name="Content Placeholder 2">
            <a:extLst>
              <a:ext uri="{FF2B5EF4-FFF2-40B4-BE49-F238E27FC236}">
                <a16:creationId xmlns:a16="http://schemas.microsoft.com/office/drawing/2014/main" id="{D3DE3F5E-23BE-F921-59F7-AD0AD1E1BFE7}"/>
              </a:ext>
            </a:extLst>
          </p:cNvPr>
          <p:cNvSpPr>
            <a:spLocks noGrp="1"/>
          </p:cNvSpPr>
          <p:nvPr>
            <p:ph idx="1"/>
          </p:nvPr>
        </p:nvSpPr>
        <p:spPr>
          <a:xfrm>
            <a:off x="1451259" y="1709530"/>
            <a:ext cx="6241481" cy="4114800"/>
          </a:xfrm>
        </p:spPr>
        <p:txBody>
          <a:bodyPr/>
          <a:lstStyle/>
          <a:p>
            <a:pPr marL="45719" indent="0">
              <a:buNone/>
            </a:pPr>
            <a:r>
              <a:rPr lang="en-US" dirty="0"/>
              <a:t>• Success Plan visit steps can now require students visit with their assigned advisor.</a:t>
            </a:r>
          </a:p>
          <a:p>
            <a:pPr marL="45719" indent="0">
              <a:buNone/>
            </a:pPr>
            <a:r>
              <a:rPr lang="en-US" dirty="0"/>
              <a:t>• New Twig tag to show dashboard status of a Success Plan: </a:t>
            </a:r>
            <a:r>
              <a:rPr lang="en-US" b="0" i="1" dirty="0">
                <a:effectLst/>
                <a:latin typeface="Slack-Lato"/>
              </a:rPr>
              <a:t>{{</a:t>
            </a:r>
            <a:r>
              <a:rPr lang="en-US" b="0" i="1" dirty="0" err="1">
                <a:effectLst/>
                <a:latin typeface="Slack-Lato"/>
              </a:rPr>
              <a:t>SPAssigned.DashboardStatus|raw</a:t>
            </a:r>
            <a:r>
              <a:rPr lang="en-US" b="0" i="1" dirty="0">
                <a:effectLst/>
                <a:latin typeface="Slack-Lato"/>
              </a:rPr>
              <a:t>}}</a:t>
            </a:r>
          </a:p>
          <a:p>
            <a:pPr marL="45719" indent="0">
              <a:buNone/>
            </a:pPr>
            <a:r>
              <a:rPr lang="en-US" i="1" dirty="0">
                <a:latin typeface="Slack-Lato"/>
              </a:rPr>
              <a:t>•</a:t>
            </a:r>
            <a:r>
              <a:rPr lang="en-US" dirty="0">
                <a:latin typeface="Slack-Lato"/>
              </a:rPr>
              <a:t> Work Plans report can now be filtered </a:t>
            </a:r>
            <a:r>
              <a:rPr lang="en-US">
                <a:latin typeface="Slack-Lato"/>
              </a:rPr>
              <a:t>by center.</a:t>
            </a:r>
            <a:endParaRPr lang="en-US" i="1" dirty="0"/>
          </a:p>
        </p:txBody>
      </p:sp>
    </p:spTree>
    <p:extLst>
      <p:ext uri="{BB962C8B-B14F-4D97-AF65-F5344CB8AC3E}">
        <p14:creationId xmlns:p14="http://schemas.microsoft.com/office/powerpoint/2010/main" val="203400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88286"/>
          </a:xfrm>
        </p:spPr>
        <p:txBody>
          <a:bodyPr/>
          <a:lstStyle/>
          <a:p>
            <a:r>
              <a:rPr lang="en-US" dirty="0"/>
              <a:t>What are success plans?</a:t>
            </a:r>
          </a:p>
        </p:txBody>
      </p:sp>
      <p:sp>
        <p:nvSpPr>
          <p:cNvPr id="3" name="Content Placeholder 2"/>
          <p:cNvSpPr>
            <a:spLocks noGrp="1"/>
          </p:cNvSpPr>
          <p:nvPr>
            <p:ph idx="1"/>
          </p:nvPr>
        </p:nvSpPr>
        <p:spPr>
          <a:xfrm>
            <a:off x="573984" y="1709530"/>
            <a:ext cx="4363776" cy="4114800"/>
          </a:xfrm>
        </p:spPr>
        <p:txBody>
          <a:bodyPr/>
          <a:lstStyle/>
          <a:p>
            <a:r>
              <a:rPr lang="en-US" dirty="0"/>
              <a:t>Assign a Success Plan to the student and track their progress across your defined Steps.</a:t>
            </a:r>
          </a:p>
          <a:p>
            <a:r>
              <a:rPr lang="en-US" dirty="0"/>
              <a:t>Each Plan contains multiple Steps to complete. Visiting a center, responding to a survey, etc.</a:t>
            </a:r>
          </a:p>
          <a:p>
            <a:r>
              <a:rPr lang="en-US" dirty="0"/>
              <a:t>Once the Plan is completed, TracCloud can automatically initiate emails, surveys, referrals, and more. A second plan can also be assigned.</a:t>
            </a:r>
          </a:p>
        </p:txBody>
      </p:sp>
      <p:pic>
        <p:nvPicPr>
          <p:cNvPr id="7" name="Picture 6">
            <a:extLst>
              <a:ext uri="{FF2B5EF4-FFF2-40B4-BE49-F238E27FC236}">
                <a16:creationId xmlns:a16="http://schemas.microsoft.com/office/drawing/2014/main" id="{9030E789-7AE5-188C-5D46-0D78A9615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34" y="1033670"/>
            <a:ext cx="4641935" cy="6007210"/>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9" y="1565829"/>
            <a:ext cx="5033174" cy="3833107"/>
          </a:xfrm>
        </p:spPr>
        <p:txBody>
          <a:bodyPr/>
          <a:lstStyle/>
          <a:p>
            <a:r>
              <a:rPr lang="en-US" dirty="0"/>
              <a:t>Creating a success plan</a:t>
            </a:r>
          </a:p>
        </p:txBody>
      </p:sp>
      <p:sp>
        <p:nvSpPr>
          <p:cNvPr id="3" name="Text Placeholder 2"/>
          <p:cNvSpPr>
            <a:spLocks noGrp="1"/>
          </p:cNvSpPr>
          <p:nvPr>
            <p:ph type="body" idx="1"/>
          </p:nvPr>
        </p:nvSpPr>
        <p:spPr>
          <a:xfrm>
            <a:off x="596349" y="5398936"/>
            <a:ext cx="4661452" cy="693957"/>
          </a:xfrm>
        </p:spPr>
        <p:txBody>
          <a:bodyPr>
            <a:normAutofit fontScale="77500" lnSpcReduction="20000"/>
          </a:bodyPr>
          <a:lstStyle/>
          <a:p>
            <a:r>
              <a:rPr lang="en-US" dirty="0"/>
              <a:t>Define plan steps to track student progress, add follow-up emails, chain additional plans, and more.</a:t>
            </a:r>
          </a:p>
        </p:txBody>
      </p:sp>
      <p:pic>
        <p:nvPicPr>
          <p:cNvPr id="5" name="Picture 4">
            <a:extLst>
              <a:ext uri="{FF2B5EF4-FFF2-40B4-BE49-F238E27FC236}">
                <a16:creationId xmlns:a16="http://schemas.microsoft.com/office/drawing/2014/main" id="{6999A266-C505-769C-8E03-CA4BE196105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631" t="7728" r="-631" b="3920"/>
          <a:stretch/>
        </p:blipFill>
        <p:spPr>
          <a:xfrm>
            <a:off x="5837369" y="0"/>
            <a:ext cx="3306631" cy="6392849"/>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Steps</a:t>
            </a:r>
          </a:p>
        </p:txBody>
      </p:sp>
      <p:sp>
        <p:nvSpPr>
          <p:cNvPr id="3" name="Content Placeholder 2"/>
          <p:cNvSpPr>
            <a:spLocks noGrp="1"/>
          </p:cNvSpPr>
          <p:nvPr>
            <p:ph idx="1"/>
          </p:nvPr>
        </p:nvSpPr>
        <p:spPr>
          <a:xfrm>
            <a:off x="553361" y="1486893"/>
            <a:ext cx="8037278" cy="1208599"/>
          </a:xfrm>
        </p:spPr>
        <p:txBody>
          <a:bodyPr/>
          <a:lstStyle/>
          <a:p>
            <a:pPr marL="45719" indent="0">
              <a:buNone/>
            </a:pPr>
            <a:r>
              <a:rPr lang="en-US" dirty="0"/>
              <a:t>Each Step represents an action that the student must complete. TracCloud can automatically mark these Steps as </a:t>
            </a:r>
            <a:r>
              <a:rPr lang="en-US" i="1" dirty="0"/>
              <a:t>Completed </a:t>
            </a:r>
            <a:r>
              <a:rPr lang="en-US" dirty="0"/>
              <a:t>when that action takes place. The following records can be used as a basis for each step.</a:t>
            </a:r>
          </a:p>
        </p:txBody>
      </p:sp>
      <p:pic>
        <p:nvPicPr>
          <p:cNvPr id="5" name="Picture 4">
            <a:extLst>
              <a:ext uri="{FF2B5EF4-FFF2-40B4-BE49-F238E27FC236}">
                <a16:creationId xmlns:a16="http://schemas.microsoft.com/office/drawing/2014/main" id="{A1B9638E-AF52-1C27-22C8-86B6F769D9C9}"/>
              </a:ext>
            </a:extLst>
          </p:cNvPr>
          <p:cNvPicPr>
            <a:picLocks noChangeAspect="1"/>
          </p:cNvPicPr>
          <p:nvPr/>
        </p:nvPicPr>
        <p:blipFill>
          <a:blip r:embed="rId2"/>
          <a:stretch>
            <a:fillRect/>
          </a:stretch>
        </p:blipFill>
        <p:spPr>
          <a:xfrm>
            <a:off x="4265980" y="3029447"/>
            <a:ext cx="4679200" cy="267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Visits</a:t>
            </a:r>
          </a:p>
          <a:p>
            <a:r>
              <a:rPr lang="en-US" dirty="0"/>
              <a:t>Survey Response</a:t>
            </a:r>
          </a:p>
          <a:p>
            <a:r>
              <a:rPr lang="en-US" dirty="0"/>
              <a:t>Document Upload</a:t>
            </a:r>
          </a:p>
          <a:p>
            <a:r>
              <a:rPr lang="en-US" dirty="0"/>
              <a:t>Task Completion</a:t>
            </a:r>
          </a:p>
          <a:p>
            <a:r>
              <a:rPr lang="en-US" dirty="0"/>
              <a:t>Resource Checkout</a:t>
            </a:r>
          </a:p>
          <a:p>
            <a:r>
              <a:rPr lang="en-US" dirty="0"/>
              <a:t>Notification Acknowledgement</a:t>
            </a:r>
          </a:p>
          <a:p>
            <a:r>
              <a:rPr lang="en-US" dirty="0"/>
              <a:t>Prompt Confirmation</a:t>
            </a:r>
          </a:p>
        </p:txBody>
      </p:sp>
    </p:spTree>
    <p:extLst>
      <p:ext uri="{BB962C8B-B14F-4D97-AF65-F5344CB8AC3E}">
        <p14:creationId xmlns:p14="http://schemas.microsoft.com/office/powerpoint/2010/main" val="129397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0"/>
            <a:ext cx="7200900" cy="697727"/>
          </a:xfrm>
        </p:spPr>
        <p:txBody>
          <a:bodyPr/>
          <a:lstStyle/>
          <a:p>
            <a:r>
              <a:rPr lang="en-US" dirty="0"/>
              <a:t>Dashboard display</a:t>
            </a:r>
          </a:p>
        </p:txBody>
      </p:sp>
      <p:sp>
        <p:nvSpPr>
          <p:cNvPr id="3" name="Content Placeholder 2"/>
          <p:cNvSpPr>
            <a:spLocks noGrp="1"/>
          </p:cNvSpPr>
          <p:nvPr>
            <p:ph idx="1"/>
          </p:nvPr>
        </p:nvSpPr>
        <p:spPr>
          <a:xfrm>
            <a:off x="553361" y="1717481"/>
            <a:ext cx="8037278" cy="1296063"/>
          </a:xfrm>
        </p:spPr>
        <p:txBody>
          <a:bodyPr/>
          <a:lstStyle/>
          <a:p>
            <a:pPr marL="45719" indent="0">
              <a:buNone/>
            </a:pPr>
            <a:r>
              <a:rPr lang="en-US" dirty="0"/>
              <a:t>Your Dashboard Display determines how Success Plan progress is shown to students. The header, footer, and the individual steps/lines can be independently modified to ensure your students are viewing relevant information.</a:t>
            </a:r>
          </a:p>
        </p:txBody>
      </p:sp>
      <p:pic>
        <p:nvPicPr>
          <p:cNvPr id="6" name="Picture 5">
            <a:extLst>
              <a:ext uri="{FF2B5EF4-FFF2-40B4-BE49-F238E27FC236}">
                <a16:creationId xmlns:a16="http://schemas.microsoft.com/office/drawing/2014/main" id="{9A7F7984-B3D7-6973-C732-333F2A649398}"/>
              </a:ext>
            </a:extLst>
          </p:cNvPr>
          <p:cNvPicPr>
            <a:picLocks noChangeAspect="1"/>
          </p:cNvPicPr>
          <p:nvPr/>
        </p:nvPicPr>
        <p:blipFill>
          <a:blip r:embed="rId2"/>
          <a:stretch>
            <a:fillRect/>
          </a:stretch>
        </p:blipFill>
        <p:spPr>
          <a:xfrm>
            <a:off x="1641665" y="3345620"/>
            <a:ext cx="5860669" cy="2333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0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Emails</a:t>
            </a:r>
          </a:p>
        </p:txBody>
      </p:sp>
      <p:sp>
        <p:nvSpPr>
          <p:cNvPr id="3" name="Content Placeholder 2"/>
          <p:cNvSpPr>
            <a:spLocks noGrp="1"/>
          </p:cNvSpPr>
          <p:nvPr>
            <p:ph idx="1"/>
          </p:nvPr>
        </p:nvSpPr>
        <p:spPr>
          <a:xfrm>
            <a:off x="553361" y="1414959"/>
            <a:ext cx="8037278" cy="1235277"/>
          </a:xfrm>
        </p:spPr>
        <p:txBody>
          <a:bodyPr>
            <a:normAutofit fontScale="92500" lnSpcReduction="20000"/>
          </a:bodyPr>
          <a:lstStyle/>
          <a:p>
            <a:pPr marL="45719" indent="0">
              <a:buNone/>
            </a:pPr>
            <a:r>
              <a:rPr lang="en-US" dirty="0"/>
              <a:t>Emails can be automatically sent to students to update them on their Plan progress. Each email can further modify the Plan itself by changing the linked staff or faculty, or even initiating new Surveys or Referrals with Twig. Individual Steps and the overall Plan can be assigned emails independently of each other.</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219427" cy="3151604"/>
          </a:xfrm>
          <a:prstGeom prst="rect">
            <a:avLst/>
          </a:prstGeom>
        </p:spPr>
        <p:txBody>
          <a:bodyPr vert="horz" lIns="91440" tIns="45720" rIns="91440" bIns="45720" rtlCol="0">
            <a:normAutofit fontScale="85000" lnSpcReduction="2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Plan/Step Started</a:t>
            </a:r>
            <a:br>
              <a:rPr lang="en-US" b="1" dirty="0"/>
            </a:br>
            <a:r>
              <a:rPr lang="en-US" dirty="0"/>
              <a:t>This email is sent when a Plan is first assigned, or when a new Step is available to begin.</a:t>
            </a:r>
          </a:p>
          <a:p>
            <a:r>
              <a:rPr lang="en-US" b="1" dirty="0"/>
              <a:t>Plan/Step Reminder</a:t>
            </a:r>
            <a:br>
              <a:rPr lang="en-US" b="1" dirty="0"/>
            </a:br>
            <a:r>
              <a:rPr lang="en-US" dirty="0"/>
              <a:t>Up to 3 reminder emails can be sent for the overall Plan, and an additional 3 emails can be sent for each Step. </a:t>
            </a:r>
          </a:p>
          <a:p>
            <a:r>
              <a:rPr lang="en-US" b="1" dirty="0"/>
              <a:t>Plan/Step Complete</a:t>
            </a:r>
            <a:br>
              <a:rPr lang="en-US" b="1" dirty="0"/>
            </a:br>
            <a:r>
              <a:rPr lang="en-US" dirty="0"/>
              <a:t>This email is sent when a Step or the overall Plan is completed.</a:t>
            </a:r>
            <a:endParaRPr lang="en-US" b="1" dirty="0"/>
          </a:p>
        </p:txBody>
      </p:sp>
      <p:pic>
        <p:nvPicPr>
          <p:cNvPr id="6" name="Picture 5">
            <a:extLst>
              <a:ext uri="{FF2B5EF4-FFF2-40B4-BE49-F238E27FC236}">
                <a16:creationId xmlns:a16="http://schemas.microsoft.com/office/drawing/2014/main" id="{A5AE6C30-6FA3-7D7C-DF18-4411152DC573}"/>
              </a:ext>
            </a:extLst>
          </p:cNvPr>
          <p:cNvPicPr>
            <a:picLocks noChangeAspect="1"/>
          </p:cNvPicPr>
          <p:nvPr/>
        </p:nvPicPr>
        <p:blipFill rotWithShape="1">
          <a:blip r:embed="rId2"/>
          <a:srcRect r="10690"/>
          <a:stretch/>
        </p:blipFill>
        <p:spPr>
          <a:xfrm>
            <a:off x="3821785" y="2893375"/>
            <a:ext cx="5028017" cy="3076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7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90545"/>
            <a:ext cx="7200900" cy="564544"/>
          </a:xfrm>
        </p:spPr>
        <p:txBody>
          <a:bodyPr>
            <a:normAutofit/>
          </a:bodyPr>
          <a:lstStyle/>
          <a:p>
            <a:r>
              <a:rPr lang="en-US" dirty="0"/>
              <a:t>Chaining sub-plans</a:t>
            </a:r>
          </a:p>
        </p:txBody>
      </p:sp>
      <p:sp>
        <p:nvSpPr>
          <p:cNvPr id="3" name="Content Placeholder 2"/>
          <p:cNvSpPr>
            <a:spLocks noGrp="1"/>
          </p:cNvSpPr>
          <p:nvPr>
            <p:ph idx="1"/>
          </p:nvPr>
        </p:nvSpPr>
        <p:spPr>
          <a:xfrm>
            <a:off x="553361" y="1583288"/>
            <a:ext cx="8037278" cy="1112204"/>
          </a:xfrm>
        </p:spPr>
        <p:txBody>
          <a:bodyPr/>
          <a:lstStyle/>
          <a:p>
            <a:pPr marL="45719" indent="0">
              <a:buNone/>
            </a:pPr>
            <a:r>
              <a:rPr lang="en-US" dirty="0"/>
              <a:t>Upon Plan completion, TracCloud can initiate other processes, including assigning an additional Succuss Plan to the student.</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pic>
        <p:nvPicPr>
          <p:cNvPr id="6" name="Picture 5">
            <a:extLst>
              <a:ext uri="{FF2B5EF4-FFF2-40B4-BE49-F238E27FC236}">
                <a16:creationId xmlns:a16="http://schemas.microsoft.com/office/drawing/2014/main" id="{FA129862-0B82-8DD0-7438-CED486074C44}"/>
              </a:ext>
            </a:extLst>
          </p:cNvPr>
          <p:cNvPicPr>
            <a:picLocks noChangeAspect="1"/>
          </p:cNvPicPr>
          <p:nvPr/>
        </p:nvPicPr>
        <p:blipFill rotWithShape="1">
          <a:blip r:embed="rId2"/>
          <a:srcRect l="2718" t="2784" r="12068"/>
          <a:stretch/>
        </p:blipFill>
        <p:spPr>
          <a:xfrm>
            <a:off x="3925584" y="2695492"/>
            <a:ext cx="4931529" cy="290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a:extLst>
              <a:ext uri="{FF2B5EF4-FFF2-40B4-BE49-F238E27FC236}">
                <a16:creationId xmlns:a16="http://schemas.microsoft.com/office/drawing/2014/main" id="{BDC5E8CC-AFB6-82B7-935D-5832EF0CEBB0}"/>
              </a:ext>
            </a:extLst>
          </p:cNvPr>
          <p:cNvSpPr txBox="1">
            <a:spLocks/>
          </p:cNvSpPr>
          <p:nvPr/>
        </p:nvSpPr>
        <p:spPr>
          <a:xfrm>
            <a:off x="553361" y="2563524"/>
            <a:ext cx="3288840" cy="3481455"/>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Specific Sub Plan</a:t>
            </a:r>
            <a:br>
              <a:rPr lang="en-US" dirty="0"/>
            </a:br>
            <a:r>
              <a:rPr lang="en-US" dirty="0"/>
              <a:t>Choose a Plan that will automatically be assigned upon Plan completion.</a:t>
            </a:r>
          </a:p>
          <a:p>
            <a:r>
              <a:rPr lang="en-US" b="1" dirty="0"/>
              <a:t>Conditional Sub Plan</a:t>
            </a:r>
            <a:br>
              <a:rPr lang="en-US" dirty="0"/>
            </a:br>
            <a:r>
              <a:rPr lang="en-US" dirty="0"/>
              <a:t>Use Twig to add logic determining if a Plan needs to be created, and which Plan should be used.</a:t>
            </a:r>
          </a:p>
        </p:txBody>
      </p:sp>
    </p:spTree>
    <p:extLst>
      <p:ext uri="{BB962C8B-B14F-4D97-AF65-F5344CB8AC3E}">
        <p14:creationId xmlns:p14="http://schemas.microsoft.com/office/powerpoint/2010/main" val="7090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978010"/>
            <a:ext cx="7200900" cy="644056"/>
          </a:xfrm>
        </p:spPr>
        <p:txBody>
          <a:bodyPr/>
          <a:lstStyle/>
          <a:p>
            <a:r>
              <a:rPr lang="en-US" dirty="0"/>
              <a:t>Group permissions</a:t>
            </a:r>
          </a:p>
        </p:txBody>
      </p:sp>
      <p:sp>
        <p:nvSpPr>
          <p:cNvPr id="3" name="Content Placeholder 2"/>
          <p:cNvSpPr>
            <a:spLocks noGrp="1"/>
          </p:cNvSpPr>
          <p:nvPr>
            <p:ph idx="1"/>
          </p:nvPr>
        </p:nvSpPr>
        <p:spPr>
          <a:xfrm>
            <a:off x="553361" y="1796995"/>
            <a:ext cx="8037278" cy="1001864"/>
          </a:xfrm>
        </p:spPr>
        <p:txBody>
          <a:bodyPr>
            <a:normAutofit/>
          </a:bodyPr>
          <a:lstStyle/>
          <a:p>
            <a:pPr marL="45719" indent="0">
              <a:buNone/>
            </a:pPr>
            <a:r>
              <a:rPr lang="en-US" dirty="0"/>
              <a:t>To provide access to your users, you will need to assign Success Plans to their Permission Group’s Table Access. This is found under the </a:t>
            </a:r>
            <a:r>
              <a:rPr lang="en-US" i="1" dirty="0"/>
              <a:t>Admin / Modules</a:t>
            </a:r>
            <a:r>
              <a:rPr lang="en-US" dirty="0"/>
              <a:t> tab.</a:t>
            </a:r>
          </a:p>
        </p:txBody>
      </p:sp>
      <p:pic>
        <p:nvPicPr>
          <p:cNvPr id="6" name="Picture 5">
            <a:extLst>
              <a:ext uri="{FF2B5EF4-FFF2-40B4-BE49-F238E27FC236}">
                <a16:creationId xmlns:a16="http://schemas.microsoft.com/office/drawing/2014/main" id="{8E6E070C-36F4-F143-E805-AFC91D193819}"/>
              </a:ext>
            </a:extLst>
          </p:cNvPr>
          <p:cNvPicPr>
            <a:picLocks noChangeAspect="1"/>
          </p:cNvPicPr>
          <p:nvPr/>
        </p:nvPicPr>
        <p:blipFill>
          <a:blip r:embed="rId2"/>
          <a:stretch>
            <a:fillRect/>
          </a:stretch>
        </p:blipFill>
        <p:spPr>
          <a:xfrm>
            <a:off x="1069482" y="3034416"/>
            <a:ext cx="7005036" cy="237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13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618</Words>
  <Application>Microsoft Office PowerPoint</Application>
  <PresentationFormat>On-screen Show (4:3)</PresentationFormat>
  <Paragraphs>45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Cambria</vt:lpstr>
      <vt:lpstr>Slack-Lato</vt:lpstr>
      <vt:lpstr>1_Red Line Business 16x9</vt:lpstr>
      <vt:lpstr>Success plans</vt:lpstr>
      <vt:lpstr>What’s new in Success &amp; work plans?</vt:lpstr>
      <vt:lpstr>What are success plans?</vt:lpstr>
      <vt:lpstr>Creating a success plan</vt:lpstr>
      <vt:lpstr>Steps</vt:lpstr>
      <vt:lpstr>Dashboard display</vt:lpstr>
      <vt:lpstr>Emails</vt:lpstr>
      <vt:lpstr>Chaining sub-plans</vt:lpstr>
      <vt:lpstr>Group permissions</vt:lpstr>
      <vt:lpstr>Assigning plans to students</vt:lpstr>
      <vt:lpstr>Success Plans report</vt:lpstr>
      <vt:lpstr>What are work plans?</vt:lpstr>
      <vt:lpstr>Work plans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47</cp:revision>
  <dcterms:created xsi:type="dcterms:W3CDTF">2021-11-08T16:00:51Z</dcterms:created>
  <dcterms:modified xsi:type="dcterms:W3CDTF">2025-04-01T17:39:43Z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