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aleway"/>
      <p:regular r:id="rId27"/>
      <p:bold r:id="rId28"/>
      <p:italic r:id="rId29"/>
      <p:boldItalic r:id="rId30"/>
    </p:embeddedFont>
    <p:embeddedFont>
      <p:font typeface="La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aleway-bold.fntdata"/><Relationship Id="rId27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regular.fntdata"/><Relationship Id="rId3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33" Type="http://schemas.openxmlformats.org/officeDocument/2006/relationships/font" Target="fonts/Lato-italic.fntdata"/><Relationship Id="rId10" Type="http://schemas.openxmlformats.org/officeDocument/2006/relationships/slide" Target="slides/slide5.xml"/><Relationship Id="rId32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Lato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a3c89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a3c8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2c3aa96a2e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2c3aa96a2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318b30e838_0_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318b30e83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318b30e838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318b30e83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318b30e83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318b30e83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318b30e83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318b30e83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18b30e83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318b30e83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318b30e83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318b30e83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2c3aa96a2e_0_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2c3aa96a2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2c3aa96a2e_0_1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2c3aa96a2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38e7d2c155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38e7d2c1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c6fa3c898_0_6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c6fa3c89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c6fa3c898_0_7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c6fa3c89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a3c898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a3c89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fa3c898_0_2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fa3c89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6fa3c898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6fa3c89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2c3aa96a2e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2c3aa96a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318b30e83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318b30e8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6fa3c898_0_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6fa3c89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c3aa96a2e_0_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2c3aa96a2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hyperlink" Target="mailto:lnbowman@alaska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1628000" y="630225"/>
            <a:ext cx="7075200" cy="15420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Training,  Work Plans and Reporting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How we keep track of our consultants</a:t>
            </a:r>
            <a:endParaRPr sz="3000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Latrice Bowman • University of Alaska Fairbanks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Plans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Pros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Easily send out to all employees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Easy to keep track of 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Can run a report to see completion</a:t>
            </a:r>
            <a:endParaRPr sz="1600"/>
          </a:p>
        </p:txBody>
      </p:sp>
      <p:sp>
        <p:nvSpPr>
          <p:cNvPr id="127" name="Google Shape;127;p22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Cons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Some bugs to work out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uploading their documents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1200"/>
              </a:spcAft>
              <a:buSzPts val="1600"/>
              <a:buChar char="○"/>
            </a:pPr>
            <a:r>
              <a:rPr lang="en" sz="1600"/>
              <a:t>Would like some other options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Plans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400300" y="1602675"/>
            <a:ext cx="5370000" cy="24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Four types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New UA Employee Trainings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Recertification of Employee Trainings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New Semester Availability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Special Availabilities 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 Examples</a:t>
            </a:r>
            <a:endParaRPr/>
          </a:p>
        </p:txBody>
      </p:sp>
      <p:sp>
        <p:nvSpPr>
          <p:cNvPr id="139" name="Google Shape;139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UA Training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Schedule Availability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550" y="81650"/>
            <a:ext cx="755844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175" y="152400"/>
            <a:ext cx="723252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4363"/>
            <a:ext cx="8839200" cy="3954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07600"/>
            <a:ext cx="8839202" cy="3128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 Demos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Reporting: DMS/SSC</a:t>
            </a:r>
            <a:endParaRPr/>
          </a:p>
        </p:txBody>
      </p:sp>
      <p:sp>
        <p:nvSpPr>
          <p:cNvPr id="170" name="Google Shape;170;p30"/>
          <p:cNvSpPr txBox="1"/>
          <p:nvPr>
            <p:ph idx="1" type="body"/>
          </p:nvPr>
        </p:nvSpPr>
        <p:spPr>
          <a:xfrm>
            <a:off x="2508825" y="1132525"/>
            <a:ext cx="5906400" cy="35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What is needed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Day/time Information (</a:t>
            </a:r>
            <a:r>
              <a:rPr i="1" lang="en" sz="1400">
                <a:solidFill>
                  <a:schemeClr val="dk1"/>
                </a:solidFill>
              </a:rPr>
              <a:t>V</a:t>
            </a:r>
            <a:r>
              <a:rPr i="1" lang="en" sz="1400">
                <a:solidFill>
                  <a:schemeClr val="dk1"/>
                </a:solidFill>
              </a:rPr>
              <a:t>isits by week by center</a:t>
            </a:r>
            <a:r>
              <a:rPr lang="en" sz="1600"/>
              <a:t>)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Who is using (</a:t>
            </a:r>
            <a:r>
              <a:rPr i="1" lang="en" sz="1400">
                <a:solidFill>
                  <a:schemeClr val="dk1"/>
                </a:solidFill>
              </a:rPr>
              <a:t>Visits by/Appointments by?, Visits by Faculty/subject</a:t>
            </a:r>
            <a:r>
              <a:rPr lang="en" sz="1600"/>
              <a:t>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What is missing (</a:t>
            </a:r>
            <a:r>
              <a:rPr i="1" lang="en" sz="1400">
                <a:solidFill>
                  <a:schemeClr val="dk1"/>
                </a:solidFill>
              </a:rPr>
              <a:t>Outstanding appointment request</a:t>
            </a:r>
            <a:r>
              <a:rPr lang="en" sz="1600"/>
              <a:t>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Comparison to other semesters (</a:t>
            </a:r>
            <a:r>
              <a:rPr i="1" lang="en" sz="1400">
                <a:solidFill>
                  <a:schemeClr val="dk1"/>
                </a:solidFill>
              </a:rPr>
              <a:t>Appointment Utilization Comparison, Usage Snapshot-Date comparison</a:t>
            </a:r>
            <a:r>
              <a:rPr lang="en" sz="1600"/>
              <a:t>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Budgeting (</a:t>
            </a:r>
            <a:r>
              <a:rPr i="1" lang="en">
                <a:solidFill>
                  <a:schemeClr val="dk1"/>
                </a:solidFill>
              </a:rPr>
              <a:t>Payroll</a:t>
            </a:r>
            <a:r>
              <a:rPr lang="en" sz="1600"/>
              <a:t>)</a:t>
            </a:r>
            <a:endParaRPr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Reporting: For supervisors and other stakeholders</a:t>
            </a:r>
            <a:endParaRPr/>
          </a:p>
        </p:txBody>
      </p:sp>
      <p:sp>
        <p:nvSpPr>
          <p:cNvPr id="176" name="Google Shape;176;p31"/>
          <p:cNvSpPr txBox="1"/>
          <p:nvPr>
            <p:ph idx="1" type="body"/>
          </p:nvPr>
        </p:nvSpPr>
        <p:spPr>
          <a:xfrm>
            <a:off x="2493100" y="1864100"/>
            <a:ext cx="5363700" cy="25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Payroll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Training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Certifications/Documents/Work Plans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Person vs Online Appointments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Initial Visit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Center Usage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Some Changes Affecting our Usage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Our Employees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Training/Onboarding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Work Plans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Reporting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905975" y="347875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802200" y="865325"/>
            <a:ext cx="7919700" cy="39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Implementing Q2 Tables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Mostly for math/stat in-person drop-in center to track mini-visits but also to include online students in our drop-in center.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Improve Work Plans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Tutors cannot currently upload their certifications into a work plan, we have a work around using documents but this is still very manual for the supervisors.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Re-implement Student Success Plans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This was put on hold as we opened the SSC.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Better Utilization of Surveys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We have some that we are using but have areas where more input from students would be beneficial.</a:t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attending this presentation</a:t>
            </a:r>
            <a:endParaRPr/>
          </a:p>
        </p:txBody>
      </p:sp>
      <p:sp>
        <p:nvSpPr>
          <p:cNvPr id="188" name="Google Shape;188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Latrice Bowman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lnbowman@alaska.edu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University of Alaska Fairbanks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Dept Math and Stat to…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Student Success Center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00297" y="1602675"/>
            <a:ext cx="6282300" cy="30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Some early successes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Expanded tutoring and resources from math and stat to most of our undergraduate population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Doubled the number of student visits from Fall-to-Fall numbers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Improving collaboration between the different centers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Employees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Student Success Center “Consultants”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2400300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Tutors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Teaching Assistants (~35)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Undergraduates(~20)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Faculty (~10)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Professional (~5)</a:t>
            </a:r>
            <a:endParaRPr sz="1600"/>
          </a:p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Other Staff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Academic Coaches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Advisors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Supervisors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and Onboarding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and Onboarding</a:t>
            </a:r>
            <a:endParaRPr/>
          </a:p>
        </p:txBody>
      </p:sp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2400250" y="1129150"/>
            <a:ext cx="3071400" cy="33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Fall Training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through TracCloud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Set up profiles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Kiosks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Appointments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Logging Hours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Work Plans</a:t>
            </a:r>
            <a:endParaRPr b="1"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 student-side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5650450" y="1211350"/>
            <a:ext cx="3071400" cy="32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Center specifics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Specifics of Tutoring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In-person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online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UAF Trainings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Timesheets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Schedules/Time-off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and Onboarding</a:t>
            </a:r>
            <a:endParaRPr/>
          </a:p>
        </p:txBody>
      </p:sp>
      <p:sp>
        <p:nvSpPr>
          <p:cNvPr id="115" name="Google Shape;115;p20"/>
          <p:cNvSpPr txBox="1"/>
          <p:nvPr>
            <p:ph idx="2" type="body"/>
          </p:nvPr>
        </p:nvSpPr>
        <p:spPr>
          <a:xfrm>
            <a:off x="2400250" y="1153175"/>
            <a:ext cx="6147900" cy="32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Spring Training as needed for other hires</a:t>
            </a:r>
            <a:endParaRPr b="1" sz="21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 through specific  information in individual meetings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Kiosks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Appointments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Logging Hours</a:t>
            </a:r>
            <a:endParaRPr sz="1600"/>
          </a:p>
          <a:p>
            <a:pPr indent="-330200" lvl="1" marL="914400" rtl="0" algn="l">
              <a:spcBef>
                <a:spcPts val="120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Schedules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Timesheets/Time off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en" sz="1600"/>
              <a:t>Have some online modules in Canvas 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Plans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FFFFF"/>
      </a:dk1>
      <a:lt1>
        <a:srgbClr val="236192"/>
      </a:lt1>
      <a:dk2>
        <a:srgbClr val="FFCD00"/>
      </a:dk2>
      <a:lt2>
        <a:srgbClr val="111C4E"/>
      </a:lt2>
      <a:accent1>
        <a:srgbClr val="F45197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