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7" r:id="rId2"/>
    <p:sldId id="267" r:id="rId3"/>
    <p:sldId id="278" r:id="rId4"/>
    <p:sldId id="279" r:id="rId5"/>
    <p:sldId id="282" r:id="rId6"/>
    <p:sldId id="281" r:id="rId7"/>
    <p:sldId id="280" r:id="rId8"/>
    <p:sldId id="283" r:id="rId9"/>
    <p:sldId id="285" r:id="rId10"/>
    <p:sldId id="286" r:id="rId11"/>
    <p:sldId id="287" r:id="rId12"/>
    <p:sldId id="29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182B"/>
    <a:srgbClr val="610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4" autoAdjust="0"/>
  </p:normalViewPr>
  <p:slideViewPr>
    <p:cSldViewPr snapToGrid="0">
      <p:cViewPr varScale="1">
        <p:scale>
          <a:sx n="120" d="100"/>
          <a:sy n="120" d="100"/>
        </p:scale>
        <p:origin x="1326" y="54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6FCB2E6-13B1-4DDB-82FB-07C0E23B0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6505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2606040"/>
            <a:ext cx="75438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5360437"/>
            <a:ext cx="75438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1F0EBC-43C2-4BC4-B20D-8569343E633D}"/>
              </a:ext>
            </a:extLst>
          </p:cNvPr>
          <p:cNvSpPr/>
          <p:nvPr userDrawn="1"/>
        </p:nvSpPr>
        <p:spPr>
          <a:xfrm>
            <a:off x="-2504" y="6403451"/>
            <a:ext cx="9146505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623752-102A-438E-ADC6-A2BC88FDD0EF}"/>
              </a:ext>
            </a:extLst>
          </p:cNvPr>
          <p:cNvSpPr txBox="1"/>
          <p:nvPr userDrawn="1"/>
        </p:nvSpPr>
        <p:spPr>
          <a:xfrm>
            <a:off x="2284165" y="6448859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2024 Annual Redrock Conference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09F2AAA-5D8A-4D3D-8B4D-A045EAC7F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783778" y="0"/>
            <a:ext cx="34289" cy="641946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94C6F9D-FC5A-498A-B901-481556FEC8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521"/>
          <a:stretch/>
        </p:blipFill>
        <p:spPr>
          <a:xfrm rot="16200000">
            <a:off x="4055463" y="1769460"/>
            <a:ext cx="6858003" cy="3319075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CB876029-D515-4B7E-8C33-E0E9003D93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9" t="30505" r="50013"/>
          <a:stretch/>
        </p:blipFill>
        <p:spPr>
          <a:xfrm>
            <a:off x="0" y="1325880"/>
            <a:ext cx="5143500" cy="4237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2514600"/>
            <a:ext cx="2606040" cy="1600200"/>
          </a:xfrm>
        </p:spPr>
        <p:txBody>
          <a:bodyPr anchor="b"/>
          <a:lstStyle>
            <a:lvl1pPr>
              <a:defRPr sz="3200">
                <a:solidFill>
                  <a:srgbClr val="6102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57194"/>
            <a:ext cx="5143500" cy="4206240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B0AB30-AE7D-47EB-89F9-4F54E6C4CDBB}"/>
              </a:ext>
            </a:extLst>
          </p:cNvPr>
          <p:cNvSpPr/>
          <p:nvPr userDrawn="1"/>
        </p:nvSpPr>
        <p:spPr>
          <a:xfrm>
            <a:off x="0" y="6399334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57EF9E-69B1-466E-BD71-B44ADB916D02}"/>
              </a:ext>
            </a:extLst>
          </p:cNvPr>
          <p:cNvSpPr txBox="1"/>
          <p:nvPr userDrawn="1"/>
        </p:nvSpPr>
        <p:spPr>
          <a:xfrm>
            <a:off x="2285418" y="6444742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2023 Annual Redrock Conference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51D57EED-57A5-4DBC-89D0-A420DCAFD5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631769"/>
            <a:ext cx="1028700" cy="53118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631769"/>
            <a:ext cx="5897880" cy="53118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856CF-A2C3-4B88-A8BC-452BADF6F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98244-2B77-4D09-9C3D-1A0EEDF6D59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8B93266-8FB4-430B-8AE3-3A53F50E1A0B}" type="datetime1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B71F9-FFFE-4BC0-A214-72A3A26EF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4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0F0BC49B-3998-44C0-9D88-5D5C069F72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1" y="760330"/>
            <a:ext cx="9144001" cy="60976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29CC3FA-0A27-4400-B034-DD39E2B4795E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B2AEC1-F517-4748-99D4-1C188608040B}"/>
              </a:ext>
            </a:extLst>
          </p:cNvPr>
          <p:cNvSpPr txBox="1"/>
          <p:nvPr userDrawn="1"/>
        </p:nvSpPr>
        <p:spPr>
          <a:xfrm>
            <a:off x="2285418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2024 Annual Redrock Conference</a:t>
            </a:r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594133B-E342-44C7-B5D7-EB0C78700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1909" y="758899"/>
            <a:ext cx="9144001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65829"/>
            <a:ext cx="44577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rgbClr val="8D182B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1" y="5682346"/>
            <a:ext cx="44577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780313" y="0"/>
            <a:ext cx="39240" cy="639785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590BD77-AD8E-4C7B-8932-DBABE0320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-21"/>
          <a:stretch/>
        </p:blipFill>
        <p:spPr>
          <a:xfrm rot="16200000">
            <a:off x="4053734" y="1767731"/>
            <a:ext cx="6857999" cy="332253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4CAA88-498D-45D8-9BC7-9979FD1415A0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2023 Annual Redrock Conference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FCFB8938-2241-4569-8291-631FFA9E87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32B97CE-9014-47FA-9469-102A9DB9F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71550" y="6419462"/>
            <a:ext cx="3886200" cy="438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32B97CE-9014-47FA-9469-102A9DB9F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220FC6-88A2-4EEE-991B-2F110AF12BF6}"/>
              </a:ext>
            </a:extLst>
          </p:cNvPr>
          <p:cNvSpPr/>
          <p:nvPr userDrawn="1"/>
        </p:nvSpPr>
        <p:spPr>
          <a:xfrm>
            <a:off x="2504" y="6405709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E0E989-A902-4F7D-BA2A-FA111A97C9B3}"/>
              </a:ext>
            </a:extLst>
          </p:cNvPr>
          <p:cNvSpPr txBox="1"/>
          <p:nvPr userDrawn="1"/>
        </p:nvSpPr>
        <p:spPr>
          <a:xfrm>
            <a:off x="2342566" y="6451117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2023 Annual Redrock Conference</a:t>
            </a:r>
          </a:p>
        </p:txBody>
      </p:sp>
    </p:spTree>
    <p:extLst>
      <p:ext uri="{BB962C8B-B14F-4D97-AF65-F5344CB8AC3E}">
        <p14:creationId xmlns:p14="http://schemas.microsoft.com/office/powerpoint/2010/main" val="258140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1E24CFC4-405A-467D-9E08-5C4DFC7F3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EC7611E-B2FF-465A-8615-50CBE22E862F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721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6864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97B8FA-C7AA-421D-AF26-F166BBAB36A8}"/>
              </a:ext>
            </a:extLst>
          </p:cNvPr>
          <p:cNvSpPr txBox="1"/>
          <p:nvPr userDrawn="1"/>
        </p:nvSpPr>
        <p:spPr>
          <a:xfrm>
            <a:off x="2339139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2023 Annual Redrock Conference</a:t>
            </a:r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D541279-8A3B-417F-B843-F755CAAF3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BB8236-4E86-4536-B303-53C7F60B64DE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6F40C0-994F-49A0-A51F-15027EC1DE1E}"/>
              </a:ext>
            </a:extLst>
          </p:cNvPr>
          <p:cNvSpPr txBox="1"/>
          <p:nvPr userDrawn="1"/>
        </p:nvSpPr>
        <p:spPr>
          <a:xfrm>
            <a:off x="2282913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2023 Annual Redrock Conference</a:t>
            </a:r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A8BDA1-2913-451D-A921-1354C1504763}"/>
              </a:ext>
            </a:extLst>
          </p:cNvPr>
          <p:cNvSpPr/>
          <p:nvPr userDrawn="1"/>
        </p:nvSpPr>
        <p:spPr>
          <a:xfrm>
            <a:off x="0" y="6428290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A0B3F-7E55-46D7-98A7-9074B9F11702}"/>
              </a:ext>
            </a:extLst>
          </p:cNvPr>
          <p:cNvSpPr txBox="1"/>
          <p:nvPr userDrawn="1"/>
        </p:nvSpPr>
        <p:spPr>
          <a:xfrm>
            <a:off x="2285418" y="6473698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2023 Annual Redrock Conference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0F0E072-D666-4E14-808F-835AC581E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BF16F1B-6D74-4B8E-A030-6A5F72631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521"/>
          <a:stretch/>
        </p:blipFill>
        <p:spPr>
          <a:xfrm rot="16200000">
            <a:off x="4097448" y="1727472"/>
            <a:ext cx="6774030" cy="331907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ABE2AC4-3A1F-4C1F-B13B-47350FC056EB}"/>
              </a:ext>
            </a:extLst>
          </p:cNvPr>
          <p:cNvSpPr/>
          <p:nvPr userDrawn="1"/>
        </p:nvSpPr>
        <p:spPr>
          <a:xfrm>
            <a:off x="1" y="6397852"/>
            <a:ext cx="9158114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783777" y="0"/>
            <a:ext cx="41148" cy="639785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1" y="2514600"/>
            <a:ext cx="2606040" cy="1600200"/>
          </a:xfrm>
        </p:spPr>
        <p:txBody>
          <a:bodyPr anchor="b"/>
          <a:lstStyle>
            <a:lvl1pPr>
              <a:defRPr sz="3200"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727" y="685800"/>
            <a:ext cx="459486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41F374-095E-4234-9DE9-5A1F5AEB81DB}"/>
              </a:ext>
            </a:extLst>
          </p:cNvPr>
          <p:cNvSpPr txBox="1"/>
          <p:nvPr userDrawn="1"/>
        </p:nvSpPr>
        <p:spPr>
          <a:xfrm>
            <a:off x="2281919" y="6438838"/>
            <a:ext cx="4580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2023 Annual Redrock Conference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F7E7DC5E-A4FC-4413-BF35-9C5DFEC8F2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A858A82F-6FAE-4624-8CBA-79CF916EF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2505" y="760330"/>
            <a:ext cx="9144001" cy="60976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2AFFE69-30DE-4A76-A6C9-08432CE91D30}"/>
              </a:ext>
            </a:extLst>
          </p:cNvPr>
          <p:cNvSpPr/>
          <p:nvPr userDrawn="1"/>
        </p:nvSpPr>
        <p:spPr>
          <a:xfrm>
            <a:off x="2504" y="6408657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2023 Annual Redrock Conference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546100"/>
            <a:ext cx="7200900" cy="977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72009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7129" y="6419462"/>
            <a:ext cx="1013537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8770" y="6419462"/>
            <a:ext cx="52368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3E64982-22F2-46B9-8578-EBA7D1F32FC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rgbClr val="8D182B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13" indent="-228594" algn="l" defTabSz="91437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45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09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41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754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067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381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099" indent="0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803081"/>
            <a:ext cx="7543800" cy="991925"/>
          </a:xfrm>
        </p:spPr>
        <p:txBody>
          <a:bodyPr/>
          <a:lstStyle/>
          <a:p>
            <a:pPr algn="ctr"/>
            <a:r>
              <a:rPr lang="en-US" dirty="0"/>
              <a:t>ALL ABOUT STAFF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1803106"/>
            <a:ext cx="7543800" cy="36576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8D182B"/>
                </a:solidFill>
              </a:rPr>
              <a:t>Creating, managing, and editing staff accounts in your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001167-E694-E9E1-1E66-0820E0B3A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834" y="2224679"/>
            <a:ext cx="5762331" cy="3740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endPos="0" dir="5400000" sy="-100000" algn="bl" rotWithShape="0"/>
          </a:effec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2A6D3F9-E6D4-F2D5-493B-BB511ED64E5A}"/>
              </a:ext>
            </a:extLst>
          </p:cNvPr>
          <p:cNvSpPr txBox="1">
            <a:spLocks/>
          </p:cNvSpPr>
          <p:nvPr/>
        </p:nvSpPr>
        <p:spPr>
          <a:xfrm>
            <a:off x="3854395" y="6077093"/>
            <a:ext cx="1435210" cy="4045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8D182B"/>
                </a:solidFill>
              </a:rPr>
              <a:t>Bill Bennett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850900"/>
            <a:ext cx="7200900" cy="977900"/>
          </a:xfrm>
        </p:spPr>
        <p:txBody>
          <a:bodyPr/>
          <a:lstStyle/>
          <a:p>
            <a:pPr algn="ctr"/>
            <a:r>
              <a:rPr lang="en-US" dirty="0"/>
              <a:t>Log in as a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172" y="1844696"/>
            <a:ext cx="7200900" cy="4114800"/>
          </a:xfrm>
        </p:spPr>
        <p:txBody>
          <a:bodyPr/>
          <a:lstStyle/>
          <a:p>
            <a:pPr marL="45719" indent="0">
              <a:buNone/>
            </a:pPr>
            <a:r>
              <a:rPr lang="en-US" dirty="0"/>
              <a:t>Now that our staff is set up, we can verify that their permissions by utilizing the “log in as” feature.</a:t>
            </a:r>
          </a:p>
          <a:p>
            <a:pPr marL="45719" indent="0">
              <a:buNone/>
            </a:pPr>
            <a:r>
              <a:rPr lang="en-US" i="1" dirty="0">
                <a:solidFill>
                  <a:srgbClr val="8D182B"/>
                </a:solidFill>
              </a:rPr>
              <a:t>Other &gt; Log in as &gt; Enter Staff username</a:t>
            </a:r>
          </a:p>
          <a:p>
            <a:pPr marL="45719" indent="0">
              <a:buNone/>
            </a:pPr>
            <a:r>
              <a:rPr lang="en-US" dirty="0"/>
              <a:t>Check the staff dashboard, listings this staff has access to, and verify they can interact with the schedule as you intend.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C21848-377B-D58D-0D1E-E3543A2CD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860598"/>
            <a:ext cx="322028" cy="3220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359AD9-025D-0B25-8620-DC7BA6724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3942543"/>
            <a:ext cx="3074799" cy="2371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CDB87E-5013-BC34-D40C-1A9A06718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7739" y="3942543"/>
            <a:ext cx="4004534" cy="2239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BBEB16-CD74-8D3F-CAD3-B88DD065F6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2645106"/>
            <a:ext cx="322028" cy="3220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34B05A-CE89-051E-A100-B89BA347F4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142133"/>
            <a:ext cx="322028" cy="3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4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850900"/>
            <a:ext cx="7200900" cy="977900"/>
          </a:xfrm>
        </p:spPr>
        <p:txBody>
          <a:bodyPr/>
          <a:lstStyle/>
          <a:p>
            <a:pPr algn="ctr"/>
            <a:r>
              <a:rPr lang="en-US" dirty="0"/>
              <a:t>Staff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172" y="1844696"/>
            <a:ext cx="7200900" cy="4114800"/>
          </a:xfrm>
        </p:spPr>
        <p:txBody>
          <a:bodyPr/>
          <a:lstStyle/>
          <a:p>
            <a:pPr marL="45719" indent="0">
              <a:buNone/>
            </a:pPr>
            <a:r>
              <a:rPr lang="en-US" dirty="0"/>
              <a:t>We can run reports that allow us to get more information on all subjects/reasons our consultants can assist with, their availability, visits with students</a:t>
            </a:r>
            <a:r>
              <a:rPr lang="en-US"/>
              <a:t>, appointments, and </a:t>
            </a:r>
            <a:r>
              <a:rPr lang="en-US" dirty="0"/>
              <a:t>work visits.</a:t>
            </a:r>
          </a:p>
          <a:p>
            <a:pPr marL="45719" indent="0">
              <a:buNone/>
            </a:pPr>
            <a:r>
              <a:rPr lang="en-US" dirty="0"/>
              <a:t>Higher level staff such as </a:t>
            </a:r>
            <a:r>
              <a:rPr lang="en-US" dirty="0" err="1"/>
              <a:t>SysAdmins</a:t>
            </a:r>
            <a:r>
              <a:rPr lang="en-US" dirty="0"/>
              <a:t> and Profile Admins can run additional reports, such as payroll.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C21848-377B-D58D-0D1E-E3543A2CD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844696"/>
            <a:ext cx="322028" cy="3220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0627CD-FE82-000C-6C69-BEEC92DE4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100" y="5125520"/>
            <a:ext cx="3821798" cy="1220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998479-58BD-729E-3060-77E15D11E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1615" y="3694286"/>
            <a:ext cx="5060769" cy="1307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8EA1F9-09F1-7A08-4431-A87634DAFF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2911497"/>
            <a:ext cx="322028" cy="3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0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B3C43-02F3-0AAB-5755-040EC9128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8EEF1E-A10A-5E87-BCEB-5BD9050EA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367" y="2649794"/>
            <a:ext cx="7835265" cy="1558411"/>
          </a:xfrm>
        </p:spPr>
        <p:txBody>
          <a:bodyPr>
            <a:normAutofit fontScale="70000" lnSpcReduction="20000"/>
          </a:bodyPr>
          <a:lstStyle/>
          <a:p>
            <a:pPr marL="45719" indent="0" algn="ctr">
              <a:buNone/>
            </a:pPr>
            <a:r>
              <a:rPr lang="en-US" sz="6000" b="1" i="0" dirty="0">
                <a:solidFill>
                  <a:srgbClr val="8D182B"/>
                </a:solidFill>
                <a:effectLst/>
                <a:latin typeface="+mj-lt"/>
              </a:rPr>
              <a:t>10% off new modules and/or profiles if purchased before 5/15/2024</a:t>
            </a:r>
            <a:endParaRPr lang="en-US" sz="6000" b="1" dirty="0">
              <a:solidFill>
                <a:srgbClr val="8D182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545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850900"/>
            <a:ext cx="7200900" cy="977900"/>
          </a:xfrm>
        </p:spPr>
        <p:txBody>
          <a:bodyPr/>
          <a:lstStyle/>
          <a:p>
            <a:pPr algn="ctr"/>
            <a:r>
              <a:rPr lang="en-US" dirty="0"/>
              <a:t>Different staff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14" y="2019620"/>
            <a:ext cx="5705557" cy="4114800"/>
          </a:xfrm>
        </p:spPr>
        <p:txBody>
          <a:bodyPr/>
          <a:lstStyle/>
          <a:p>
            <a:pPr marL="45719" indent="0">
              <a:buNone/>
            </a:pPr>
            <a:r>
              <a:rPr lang="en-US" b="1" dirty="0"/>
              <a:t>Staff</a:t>
            </a:r>
            <a:r>
              <a:rPr lang="en-US" dirty="0"/>
              <a:t> accounts can have access to view different parts of the system, edit visit/appointment data, create availability/appointments, </a:t>
            </a:r>
            <a:r>
              <a:rPr lang="en-US" dirty="0" err="1"/>
              <a:t>etc</a:t>
            </a:r>
            <a:r>
              <a:rPr lang="en-US" dirty="0"/>
              <a:t>; however, they will not show on the schedule.</a:t>
            </a:r>
          </a:p>
          <a:p>
            <a:pPr marL="45719" indent="0">
              <a:buNone/>
            </a:pPr>
            <a:r>
              <a:rPr lang="en-US" b="1" dirty="0"/>
              <a:t>Consultants</a:t>
            </a:r>
            <a:r>
              <a:rPr lang="en-US" dirty="0"/>
              <a:t> can have all of the same permissions as a staff account, along with the ability to appear on the schedule for staff and students to book appointments with them.</a:t>
            </a:r>
          </a:p>
          <a:p>
            <a:pPr marL="45719" indent="0">
              <a:buNone/>
            </a:pPr>
            <a:r>
              <a:rPr lang="en-US" b="1" dirty="0"/>
              <a:t>Admin </a:t>
            </a:r>
            <a:r>
              <a:rPr lang="en-US" dirty="0"/>
              <a:t>accounts</a:t>
            </a:r>
            <a:r>
              <a:rPr lang="en-US" b="1" dirty="0"/>
              <a:t> </a:t>
            </a:r>
            <a:r>
              <a:rPr lang="en-US" dirty="0"/>
              <a:t>will have even more permissions than staff; Profile Admins will be able to edit profile and group settings. </a:t>
            </a:r>
            <a:r>
              <a:rPr lang="en-US" dirty="0" err="1"/>
              <a:t>SysAdmins</a:t>
            </a:r>
            <a:r>
              <a:rPr lang="en-US" dirty="0"/>
              <a:t> will be able to edit and view everything (including global settings) in the system.</a:t>
            </a:r>
          </a:p>
          <a:p>
            <a:pPr marL="45719" indent="0">
              <a:buNone/>
            </a:pPr>
            <a:endParaRPr lang="en-US" dirty="0"/>
          </a:p>
          <a:p>
            <a:pPr marL="45719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C21848-377B-D58D-0D1E-E3543A2CD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92" y="2019620"/>
            <a:ext cx="322028" cy="322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1BBA12-FAA8-DD9C-29B2-040BEA868E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92" y="3348812"/>
            <a:ext cx="322028" cy="3220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3C077D-7161-EF0D-17DC-EE667D410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92" y="4697885"/>
            <a:ext cx="322028" cy="3220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3E3FA2-1A1C-4968-6D92-6B121D9B2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311" y="2822713"/>
            <a:ext cx="2866427" cy="19109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76200" dir="4980000" sx="99000" sy="99000" rotWithShape="0">
              <a:srgbClr val="000000">
                <a:alpha val="53000"/>
              </a:srgbClr>
            </a:outerShdw>
            <a:softEdge rad="3175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850900"/>
            <a:ext cx="7200900" cy="977900"/>
          </a:xfrm>
        </p:spPr>
        <p:txBody>
          <a:bodyPr/>
          <a:lstStyle/>
          <a:p>
            <a:pPr algn="ctr"/>
            <a:r>
              <a:rPr lang="en-US" dirty="0"/>
              <a:t>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172" y="1844696"/>
            <a:ext cx="7200900" cy="4114800"/>
          </a:xfrm>
        </p:spPr>
        <p:txBody>
          <a:bodyPr/>
          <a:lstStyle/>
          <a:p>
            <a:pPr marL="45719" indent="0">
              <a:buNone/>
            </a:pPr>
            <a:r>
              <a:rPr lang="en-US" dirty="0"/>
              <a:t>Groups allow you to edit the permissions for a collective of staff accounts.</a:t>
            </a:r>
          </a:p>
          <a:p>
            <a:pPr marL="45719" indent="0">
              <a:buNone/>
            </a:pPr>
            <a:r>
              <a:rPr lang="en-US" dirty="0"/>
              <a:t>Choose the profile, centers, visits, student data, data tables, etc. that a staff member in this group can edit and view.</a:t>
            </a:r>
          </a:p>
          <a:p>
            <a:pPr marL="45719" indent="0">
              <a:buNone/>
            </a:pPr>
            <a:r>
              <a:rPr lang="en-US" dirty="0"/>
              <a:t>There is no limit to the amount of groups you can create, so feel free to create as many groups as needed for your institution.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C21848-377B-D58D-0D1E-E3543A2CD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844696"/>
            <a:ext cx="322028" cy="322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B46011-35E4-0A08-5776-95AEEE3816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07" y="2649112"/>
            <a:ext cx="322028" cy="3220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E8C408-0325-3CD4-3252-EDDC5BF418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07" y="3429000"/>
            <a:ext cx="322028" cy="3220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F11445-831F-5242-91A9-B72618570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553" y="4395083"/>
            <a:ext cx="2502894" cy="1877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239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850900"/>
            <a:ext cx="7200900" cy="977900"/>
          </a:xfrm>
        </p:spPr>
        <p:txBody>
          <a:bodyPr/>
          <a:lstStyle/>
          <a:p>
            <a:pPr algn="ctr"/>
            <a:r>
              <a:rPr lang="en-US" dirty="0"/>
              <a:t>Creating a staff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050" y="1844695"/>
            <a:ext cx="3272601" cy="4540201"/>
          </a:xfrm>
        </p:spPr>
        <p:txBody>
          <a:bodyPr>
            <a:normAutofit lnSpcReduction="10000"/>
          </a:bodyPr>
          <a:lstStyle/>
          <a:p>
            <a:pPr marL="45719" indent="0">
              <a:buNone/>
            </a:pPr>
            <a:r>
              <a:rPr lang="en-US" i="1" dirty="0">
                <a:solidFill>
                  <a:srgbClr val="8D182B"/>
                </a:solidFill>
              </a:rPr>
              <a:t>Other &gt; Listings… &gt; Staff &gt;   &gt; New Staff Member</a:t>
            </a:r>
          </a:p>
          <a:p>
            <a:pPr marL="45719" indent="0">
              <a:buNone/>
            </a:pPr>
            <a:r>
              <a:rPr lang="en-US" dirty="0"/>
              <a:t>Fill in the details for this staff member, then save to view more record options.</a:t>
            </a:r>
          </a:p>
          <a:p>
            <a:pPr marL="45719" indent="0">
              <a:buNone/>
            </a:pPr>
            <a:r>
              <a:rPr lang="en-US" dirty="0"/>
              <a:t>If this is a student staff worker, be sure to have the username match their student account.</a:t>
            </a:r>
          </a:p>
          <a:p>
            <a:pPr marL="45719" indent="0">
              <a:buNone/>
            </a:pPr>
            <a:r>
              <a:rPr lang="en-US" dirty="0"/>
              <a:t>If you want to display a name for this consultant without showing their name, create an alias and bio.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C21848-377B-D58D-0D1E-E3543A2CD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83" y="1836745"/>
            <a:ext cx="322028" cy="3220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015B17-AC5E-371D-9FDE-7377BD106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330" y="1907320"/>
            <a:ext cx="180878" cy="1808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3657EA-EC09-A9E2-AB81-3F61A4460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5651" y="1919345"/>
            <a:ext cx="4473545" cy="4111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F9B6F7-85A2-1D28-0807-6C3F02DF4E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83" y="2542410"/>
            <a:ext cx="322028" cy="3220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FAA5A8-0DE9-3ADA-C08E-151A4F7DDB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83" y="3517460"/>
            <a:ext cx="322028" cy="3220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D9ED1B-439B-368F-16C5-1D4A29DA83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02" y="4707173"/>
            <a:ext cx="322028" cy="3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0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850900"/>
            <a:ext cx="7200900" cy="977900"/>
          </a:xfrm>
        </p:spPr>
        <p:txBody>
          <a:bodyPr/>
          <a:lstStyle/>
          <a:p>
            <a:pPr algn="ctr"/>
            <a:r>
              <a:rPr lang="en-US" dirty="0"/>
              <a:t>Course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2059381"/>
            <a:ext cx="3169094" cy="4114800"/>
          </a:xfrm>
        </p:spPr>
        <p:txBody>
          <a:bodyPr/>
          <a:lstStyle/>
          <a:p>
            <a:pPr marL="45719" indent="0">
              <a:buNone/>
            </a:pPr>
            <a:r>
              <a:rPr lang="en-US" dirty="0"/>
              <a:t>Course Lists allow you to define what courses a consultant can and can not assist with. </a:t>
            </a:r>
          </a:p>
          <a:p>
            <a:pPr marL="45719" indent="0">
              <a:buNone/>
            </a:pPr>
            <a:r>
              <a:rPr lang="en-US" dirty="0"/>
              <a:t>We can use wildcards to broaden what a staff can assist with and to save time with creating the course list.</a:t>
            </a:r>
          </a:p>
          <a:p>
            <a:pPr marL="45719" indent="0">
              <a:buNone/>
            </a:pPr>
            <a:r>
              <a:rPr lang="en-US" dirty="0"/>
              <a:t>After saving a course list, we can scroll down to see all courses that the staff can assist with.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C21848-377B-D58D-0D1E-E3543A2CD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28" y="2059381"/>
            <a:ext cx="322028" cy="3220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458CE1-CBB6-5718-3D75-8FC48D3BB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410" y="2166724"/>
            <a:ext cx="4572000" cy="3251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B780EA-E113-D133-7231-A3683437AD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79" y="3404476"/>
            <a:ext cx="322028" cy="3220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BB72C5-12A9-ACC8-38CD-4118749A0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43" y="5023893"/>
            <a:ext cx="322028" cy="3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9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850900"/>
            <a:ext cx="7200900" cy="977900"/>
          </a:xfrm>
        </p:spPr>
        <p:txBody>
          <a:bodyPr/>
          <a:lstStyle/>
          <a:p>
            <a:pPr algn="ctr"/>
            <a:r>
              <a:rPr lang="en-US" dirty="0"/>
              <a:t>Reason Specialties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2083235"/>
            <a:ext cx="3266495" cy="4114800"/>
          </a:xfrm>
        </p:spPr>
        <p:txBody>
          <a:bodyPr>
            <a:normAutofit/>
          </a:bodyPr>
          <a:lstStyle/>
          <a:p>
            <a:pPr marL="45719" indent="0">
              <a:buNone/>
            </a:pPr>
            <a:r>
              <a:rPr lang="en-US" dirty="0"/>
              <a:t>Reasons allow staff to specify the services they specialize in.</a:t>
            </a:r>
          </a:p>
          <a:p>
            <a:pPr marL="45719" indent="0">
              <a:buNone/>
            </a:pPr>
            <a:r>
              <a:rPr lang="en-US" dirty="0"/>
              <a:t>The ‘reason specialties’ tab allows us to assign reasons to a staff member.</a:t>
            </a:r>
          </a:p>
          <a:p>
            <a:pPr marL="45719" indent="0">
              <a:buNone/>
            </a:pPr>
            <a:r>
              <a:rPr lang="en-US" dirty="0"/>
              <a:t>Reasons will work alongside the staff’s course list when a student searches for availability.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C21848-377B-D58D-0D1E-E3543A2CD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28" y="2107088"/>
            <a:ext cx="322028" cy="3220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60A0DA-8B0F-06EA-5E83-FBE05B34E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045" y="2405263"/>
            <a:ext cx="4678944" cy="2913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F9B935-DC9B-2B8C-FA34-2754E32279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28" y="3157986"/>
            <a:ext cx="322028" cy="3220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A5361B-CAB4-9FFE-6DAD-C59A357EF0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28" y="4226776"/>
            <a:ext cx="322028" cy="3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7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850900"/>
            <a:ext cx="7200900" cy="977900"/>
          </a:xfrm>
        </p:spPr>
        <p:txBody>
          <a:bodyPr/>
          <a:lstStyle/>
          <a:p>
            <a:pPr algn="ctr"/>
            <a:r>
              <a:rPr lang="en-US" dirty="0"/>
              <a:t>Certifications and work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172" y="1844696"/>
            <a:ext cx="7200900" cy="4114800"/>
          </a:xfrm>
        </p:spPr>
        <p:txBody>
          <a:bodyPr/>
          <a:lstStyle/>
          <a:p>
            <a:pPr marL="45719" indent="0">
              <a:buNone/>
            </a:pPr>
            <a:r>
              <a:rPr lang="en-US" dirty="0"/>
              <a:t>Assign certifications to staff, and if they are working towards a certification, track their progress by using a work plan.</a:t>
            </a:r>
          </a:p>
          <a:p>
            <a:pPr marL="45719" indent="0">
              <a:buNone/>
            </a:pPr>
            <a:r>
              <a:rPr lang="en-US" dirty="0"/>
              <a:t>Certifications allow you to track different certifications/credentials a staff has right into TracCloud.</a:t>
            </a:r>
          </a:p>
          <a:p>
            <a:pPr marL="45719" indent="0">
              <a:buNone/>
            </a:pPr>
            <a:r>
              <a:rPr lang="en-US" dirty="0"/>
              <a:t>Work plans are assignable multi-step plans that allow staff to track their progress towards a goal. Each step can be based off of visit time, number of appointments, tasks, and more!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C21848-377B-D58D-0D1E-E3543A2CD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868549"/>
            <a:ext cx="322028" cy="322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41BCA3-9C26-975F-C1FF-BCC66270C0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2641152"/>
            <a:ext cx="322028" cy="3220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E3E6C8-71F0-6A1B-38F6-AABCF15FD6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418386"/>
            <a:ext cx="322028" cy="3220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3F71B2-FFD2-0FA1-C907-42F153911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622" y="4741343"/>
            <a:ext cx="4202267" cy="1146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E69302-1F16-31E9-7A3B-040E5A6F5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01" y="4754887"/>
            <a:ext cx="4554110" cy="1124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057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850900"/>
            <a:ext cx="7200900" cy="977900"/>
          </a:xfrm>
        </p:spPr>
        <p:txBody>
          <a:bodyPr/>
          <a:lstStyle/>
          <a:p>
            <a:pPr algn="ctr"/>
            <a:r>
              <a:rPr lang="en-US" dirty="0"/>
              <a:t>Payroll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107" y="1836746"/>
            <a:ext cx="7961740" cy="2727303"/>
          </a:xfrm>
        </p:spPr>
        <p:txBody>
          <a:bodyPr>
            <a:normAutofit fontScale="92500" lnSpcReduction="10000"/>
          </a:bodyPr>
          <a:lstStyle/>
          <a:p>
            <a:pPr marL="45719" indent="0">
              <a:buNone/>
            </a:pPr>
            <a:r>
              <a:rPr lang="en-US" dirty="0">
                <a:solidFill>
                  <a:schemeClr val="tx1"/>
                </a:solidFill>
              </a:rPr>
              <a:t>Staff payroll can track hours and pay rates based on their pay codes, pay basis, and work type.</a:t>
            </a:r>
          </a:p>
          <a:p>
            <a:pPr marL="45719" indent="0">
              <a:buNone/>
            </a:pPr>
            <a:r>
              <a:rPr lang="en-US" dirty="0"/>
              <a:t>A </a:t>
            </a:r>
            <a:r>
              <a:rPr lang="en-US" b="1" dirty="0"/>
              <a:t>Pay Code </a:t>
            </a:r>
            <a:r>
              <a:rPr lang="en-US" dirty="0"/>
              <a:t>is assigned to a consultant to indicate pay for the different work they may do at your center.</a:t>
            </a:r>
          </a:p>
          <a:p>
            <a:pPr marL="45719" indent="0">
              <a:buNone/>
            </a:pPr>
            <a:r>
              <a:rPr lang="en-US" b="1" dirty="0"/>
              <a:t>Pay Basis </a:t>
            </a:r>
            <a:r>
              <a:rPr lang="en-US" dirty="0"/>
              <a:t>tracks how work hours are recorded for your staff. Hours can be tracked through availability, appointments, visits, or time ‘clocked’ in.</a:t>
            </a:r>
          </a:p>
          <a:p>
            <a:pPr marL="45719" indent="0">
              <a:buNone/>
            </a:pPr>
            <a:r>
              <a:rPr lang="en-US" b="1" dirty="0"/>
              <a:t>Work types </a:t>
            </a:r>
            <a:r>
              <a:rPr lang="en-US" dirty="0"/>
              <a:t>are used to assign a pay rate to your staff based on the center and work reason.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09B22F-25E8-99AF-D895-68B7F8698E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92" y="4571998"/>
            <a:ext cx="2571816" cy="1367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D980D9-A9AB-A564-AACD-69835210F0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199" y="4434887"/>
            <a:ext cx="1997071" cy="15044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491CD4-6B69-8BB4-5E00-AF348D3AE7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61" y="4434887"/>
            <a:ext cx="1926178" cy="15044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6BEC97-933F-E802-6352-9D87F5BA19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2" y="2434418"/>
            <a:ext cx="322028" cy="3220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592205-C40E-FB3D-74C0-B1BF048E41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2" y="3072513"/>
            <a:ext cx="322028" cy="3220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34D5D4-38EF-1CF1-6CC6-A8A6441709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2" y="3893820"/>
            <a:ext cx="322028" cy="3220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306A9E-EF00-ADE9-77A5-CF0CA358DDF0}"/>
              </a:ext>
            </a:extLst>
          </p:cNvPr>
          <p:cNvSpPr txBox="1"/>
          <p:nvPr/>
        </p:nvSpPr>
        <p:spPr>
          <a:xfrm>
            <a:off x="815008" y="6098427"/>
            <a:ext cx="7513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8D182B"/>
                </a:solidFill>
              </a:rPr>
              <a:t>If you would like a more in depth look at payroll, be sure to attend Aidan’s Payroll session!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88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850900"/>
            <a:ext cx="7200900" cy="977900"/>
          </a:xfrm>
        </p:spPr>
        <p:txBody>
          <a:bodyPr/>
          <a:lstStyle/>
          <a:p>
            <a:pPr algn="ctr"/>
            <a:r>
              <a:rPr lang="en-US" dirty="0"/>
              <a:t>Staff listing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172" y="1844696"/>
            <a:ext cx="7200900" cy="4114800"/>
          </a:xfrm>
        </p:spPr>
        <p:txBody>
          <a:bodyPr/>
          <a:lstStyle/>
          <a:p>
            <a:pPr marL="45719" indent="0">
              <a:buNone/>
            </a:pPr>
            <a:r>
              <a:rPr lang="en-US" dirty="0"/>
              <a:t>We can view staff information, search for staff, send batch emails, and much more on the staff listing.</a:t>
            </a:r>
          </a:p>
          <a:p>
            <a:pPr marL="45719" indent="0">
              <a:buNone/>
            </a:pPr>
            <a:r>
              <a:rPr lang="en-US" dirty="0"/>
              <a:t>If we want to view specific staff information on this page, we can change the view and even export it as a CSV!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C21848-377B-D58D-0D1E-E3543A2CD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844696"/>
            <a:ext cx="322028" cy="3220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6CC724-2B26-6726-99FF-F54E8DF0D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664" y="3373339"/>
            <a:ext cx="4572000" cy="2881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C11C6A-0B2E-E1C9-9149-373D98D6C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892" y="3355976"/>
            <a:ext cx="964098" cy="2916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D0867D-00A5-DEFC-E7F2-E460A71211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2633200"/>
            <a:ext cx="322028" cy="3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0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1004</TotalTime>
  <Words>747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Cambria</vt:lpstr>
      <vt:lpstr>Red Line Business 16x9</vt:lpstr>
      <vt:lpstr>ALL ABOUT STAFF</vt:lpstr>
      <vt:lpstr>Different staff accounts</vt:lpstr>
      <vt:lpstr>Groups</vt:lpstr>
      <vt:lpstr>Creating a staff account</vt:lpstr>
      <vt:lpstr>Course List</vt:lpstr>
      <vt:lpstr>Reason Specialties</vt:lpstr>
      <vt:lpstr>Certifications and work plans</vt:lpstr>
      <vt:lpstr>Payroll</vt:lpstr>
      <vt:lpstr>Staff listing</vt:lpstr>
      <vt:lpstr>Log in as a staff</vt:lpstr>
      <vt:lpstr>Staff Reports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iliana visser</dc:creator>
  <cp:lastModifiedBy>Billy Bennett</cp:lastModifiedBy>
  <cp:revision>56</cp:revision>
  <dcterms:created xsi:type="dcterms:W3CDTF">2021-11-08T16:00:51Z</dcterms:created>
  <dcterms:modified xsi:type="dcterms:W3CDTF">2024-03-29T17:04:10Z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