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8288000" cy="10287000"/>
  <p:notesSz cx="6858000" cy="9144000"/>
  <p:embeddedFontLst>
    <p:embeddedFont>
      <p:font typeface="Arimo" panose="020B0604020202020204" charset="0"/>
      <p:regular r:id="rId11"/>
    </p:embeddedFont>
    <p:embeddedFont>
      <p:font typeface="Arimo Bold" panose="020B0604020202020204" charset="0"/>
      <p:regular r:id="rId12"/>
    </p:embeddedFont>
    <p:embeddedFont>
      <p:font typeface="Montaser Arabic Bold" panose="020B0604020202020204" charset="-78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1DDD9-1243-4D38-9522-162766F682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84E17-CACB-4913-B6B1-67BFE5B1B0DF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Profile Settings – Center Bio</a:t>
          </a:r>
        </a:p>
      </dgm:t>
    </dgm:pt>
    <dgm:pt modelId="{39F55CBF-3BA5-4BEC-8C46-CF9180F25681}" type="parTrans" cxnId="{B42704B0-0263-4897-9249-3DEC07AB7930}">
      <dgm:prSet/>
      <dgm:spPr/>
      <dgm:t>
        <a:bodyPr/>
        <a:lstStyle/>
        <a:p>
          <a:endParaRPr lang="en-US"/>
        </a:p>
      </dgm:t>
    </dgm:pt>
    <dgm:pt modelId="{AFF63380-8BA4-434C-A9C4-B1A5F20764E8}" type="sibTrans" cxnId="{B42704B0-0263-4897-9249-3DEC07AB7930}">
      <dgm:prSet/>
      <dgm:spPr/>
      <dgm:t>
        <a:bodyPr/>
        <a:lstStyle/>
        <a:p>
          <a:endParaRPr lang="en-US"/>
        </a:p>
      </dgm:t>
    </dgm:pt>
    <dgm:pt modelId="{E35BC856-E7BB-4E4C-B1A2-94E767BB6FD4}">
      <dgm:prSet/>
      <dgm:spPr>
        <a:solidFill>
          <a:srgbClr val="610215"/>
        </a:solidFill>
      </dgm:spPr>
      <dgm:t>
        <a:bodyPr/>
        <a:lstStyle/>
        <a:p>
          <a:r>
            <a:rPr lang="en-US"/>
            <a:t>Group Access</a:t>
          </a:r>
        </a:p>
      </dgm:t>
    </dgm:pt>
    <dgm:pt modelId="{0A6F7FA8-C314-402B-BAD0-010CB655E207}" type="parTrans" cxnId="{E91EE2E7-E27A-4AF1-9FA8-4D418C7F332B}">
      <dgm:prSet/>
      <dgm:spPr/>
      <dgm:t>
        <a:bodyPr/>
        <a:lstStyle/>
        <a:p>
          <a:endParaRPr lang="en-US"/>
        </a:p>
      </dgm:t>
    </dgm:pt>
    <dgm:pt modelId="{B57853DB-5820-4BB9-A540-B4F85C33CB0B}" type="sibTrans" cxnId="{E91EE2E7-E27A-4AF1-9FA8-4D418C7F332B}">
      <dgm:prSet/>
      <dgm:spPr/>
      <dgm:t>
        <a:bodyPr/>
        <a:lstStyle/>
        <a:p>
          <a:endParaRPr lang="en-US"/>
        </a:p>
      </dgm:t>
    </dgm:pt>
    <dgm:pt modelId="{EB48D430-E25F-452F-B515-866E9C4E2BAB}">
      <dgm:prSet/>
      <dgm:spPr>
        <a:solidFill>
          <a:srgbClr val="610215"/>
        </a:solidFill>
      </dgm:spPr>
      <dgm:t>
        <a:bodyPr/>
        <a:lstStyle/>
        <a:p>
          <a:r>
            <a:rPr lang="en-US"/>
            <a:t>Profile Scheduling Rules</a:t>
          </a:r>
        </a:p>
      </dgm:t>
    </dgm:pt>
    <dgm:pt modelId="{91CF8851-FF9A-4C6B-A72D-C9C42A24CC31}" type="parTrans" cxnId="{A1189673-8D0F-4B36-9B0C-E7C0EEF27E72}">
      <dgm:prSet/>
      <dgm:spPr/>
      <dgm:t>
        <a:bodyPr/>
        <a:lstStyle/>
        <a:p>
          <a:endParaRPr lang="en-US"/>
        </a:p>
      </dgm:t>
    </dgm:pt>
    <dgm:pt modelId="{ABACB1A0-7372-4C81-9E0C-F3288A5112D6}" type="sibTrans" cxnId="{A1189673-8D0F-4B36-9B0C-E7C0EEF27E72}">
      <dgm:prSet/>
      <dgm:spPr/>
      <dgm:t>
        <a:bodyPr/>
        <a:lstStyle/>
        <a:p>
          <a:endParaRPr lang="en-US"/>
        </a:p>
      </dgm:t>
    </dgm:pt>
    <dgm:pt modelId="{5227B4A5-DE4B-455E-9FB6-97BAAEBE9A4C}">
      <dgm:prSet/>
      <dgm:spPr>
        <a:solidFill>
          <a:srgbClr val="610215"/>
        </a:solidFill>
      </dgm:spPr>
      <dgm:t>
        <a:bodyPr/>
        <a:lstStyle/>
        <a:p>
          <a:r>
            <a:rPr lang="en-US"/>
            <a:t>Search Availability Options (Global)</a:t>
          </a:r>
        </a:p>
      </dgm:t>
    </dgm:pt>
    <dgm:pt modelId="{375DD8FF-A759-4D96-95AE-8F5578B5CC3D}" type="parTrans" cxnId="{B395F3CA-2787-4B74-A149-D7A9BC8A30D1}">
      <dgm:prSet/>
      <dgm:spPr/>
      <dgm:t>
        <a:bodyPr/>
        <a:lstStyle/>
        <a:p>
          <a:endParaRPr lang="en-US"/>
        </a:p>
      </dgm:t>
    </dgm:pt>
    <dgm:pt modelId="{4BE9B8F0-2D4E-4287-99EB-67BD6A4F1BAB}" type="sibTrans" cxnId="{B395F3CA-2787-4B74-A149-D7A9BC8A30D1}">
      <dgm:prSet/>
      <dgm:spPr/>
      <dgm:t>
        <a:bodyPr/>
        <a:lstStyle/>
        <a:p>
          <a:endParaRPr lang="en-US"/>
        </a:p>
      </dgm:t>
    </dgm:pt>
    <dgm:pt modelId="{8693269B-E8A1-495B-904F-3F2457050AB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Report on Scheduling data</a:t>
          </a:r>
        </a:p>
      </dgm:t>
    </dgm:pt>
    <dgm:pt modelId="{A4E4EDEA-6B2F-4C9C-BBF4-371757C6E561}" type="parTrans" cxnId="{BB471932-372B-4EC1-93F8-0E8938DC121F}">
      <dgm:prSet/>
      <dgm:spPr/>
      <dgm:t>
        <a:bodyPr/>
        <a:lstStyle/>
        <a:p>
          <a:endParaRPr lang="en-US"/>
        </a:p>
      </dgm:t>
    </dgm:pt>
    <dgm:pt modelId="{90C5123B-AC96-496A-BFD8-A5BBFB3E2D15}" type="sibTrans" cxnId="{BB471932-372B-4EC1-93F8-0E8938DC121F}">
      <dgm:prSet/>
      <dgm:spPr/>
      <dgm:t>
        <a:bodyPr/>
        <a:lstStyle/>
        <a:p>
          <a:endParaRPr lang="en-US"/>
        </a:p>
      </dgm:t>
    </dgm:pt>
    <dgm:pt modelId="{BF1D49D9-F49F-478D-BC32-B66F58A72A82}" type="pres">
      <dgm:prSet presAssocID="{59D1DDD9-1243-4D38-9522-162766F682DA}" presName="linear" presStyleCnt="0">
        <dgm:presLayoutVars>
          <dgm:animLvl val="lvl"/>
          <dgm:resizeHandles val="exact"/>
        </dgm:presLayoutVars>
      </dgm:prSet>
      <dgm:spPr/>
    </dgm:pt>
    <dgm:pt modelId="{7A0A0ACD-B8CB-4A8B-B9CA-F94BE9560B30}" type="pres">
      <dgm:prSet presAssocID="{0E284E17-CACB-4913-B6B1-67BFE5B1B0D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752D29D-4A4F-4769-BC84-80BFC3CA7644}" type="pres">
      <dgm:prSet presAssocID="{AFF63380-8BA4-434C-A9C4-B1A5F20764E8}" presName="spacer" presStyleCnt="0"/>
      <dgm:spPr/>
    </dgm:pt>
    <dgm:pt modelId="{3377475F-FDE0-4DF9-AD81-7DCE2D827298}" type="pres">
      <dgm:prSet presAssocID="{E35BC856-E7BB-4E4C-B1A2-94E767BB6FD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66EDC00-09A2-41A5-A283-58F01229CEBE}" type="pres">
      <dgm:prSet presAssocID="{B57853DB-5820-4BB9-A540-B4F85C33CB0B}" presName="spacer" presStyleCnt="0"/>
      <dgm:spPr/>
    </dgm:pt>
    <dgm:pt modelId="{65E7F83E-3F6C-499D-9598-4B58D83461BF}" type="pres">
      <dgm:prSet presAssocID="{EB48D430-E25F-452F-B515-866E9C4E2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BB5B3A6-4CBB-45F5-82C8-FCF5275D2039}" type="pres">
      <dgm:prSet presAssocID="{ABACB1A0-7372-4C81-9E0C-F3288A5112D6}" presName="spacer" presStyleCnt="0"/>
      <dgm:spPr/>
    </dgm:pt>
    <dgm:pt modelId="{4E39941F-429B-4670-B19E-0177A2BB67E3}" type="pres">
      <dgm:prSet presAssocID="{5227B4A5-DE4B-455E-9FB6-97BAAEBE9A4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7C045DD-0230-4679-A73E-B4C7E325F012}" type="pres">
      <dgm:prSet presAssocID="{4BE9B8F0-2D4E-4287-99EB-67BD6A4F1BAB}" presName="spacer" presStyleCnt="0"/>
      <dgm:spPr/>
    </dgm:pt>
    <dgm:pt modelId="{C9BA6380-5863-470A-80D3-EA16A3E91CC1}" type="pres">
      <dgm:prSet presAssocID="{8693269B-E8A1-495B-904F-3F2457050A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638F120-6DB4-4D91-97BF-68B6EA4F9C50}" type="presOf" srcId="{E35BC856-E7BB-4E4C-B1A2-94E767BB6FD4}" destId="{3377475F-FDE0-4DF9-AD81-7DCE2D827298}" srcOrd="0" destOrd="0" presId="urn:microsoft.com/office/officeart/2005/8/layout/vList2"/>
    <dgm:cxn modelId="{BB471932-372B-4EC1-93F8-0E8938DC121F}" srcId="{59D1DDD9-1243-4D38-9522-162766F682DA}" destId="{8693269B-E8A1-495B-904F-3F2457050AB4}" srcOrd="4" destOrd="0" parTransId="{A4E4EDEA-6B2F-4C9C-BBF4-371757C6E561}" sibTransId="{90C5123B-AC96-496A-BFD8-A5BBFB3E2D15}"/>
    <dgm:cxn modelId="{9244D862-D87A-445F-853C-F79D5CBF0B21}" type="presOf" srcId="{59D1DDD9-1243-4D38-9522-162766F682DA}" destId="{BF1D49D9-F49F-478D-BC32-B66F58A72A82}" srcOrd="0" destOrd="0" presId="urn:microsoft.com/office/officeart/2005/8/layout/vList2"/>
    <dgm:cxn modelId="{AC2CE56B-55D6-4B3E-9C79-7E6DA18D2E54}" type="presOf" srcId="{5227B4A5-DE4B-455E-9FB6-97BAAEBE9A4C}" destId="{4E39941F-429B-4670-B19E-0177A2BB67E3}" srcOrd="0" destOrd="0" presId="urn:microsoft.com/office/officeart/2005/8/layout/vList2"/>
    <dgm:cxn modelId="{A1189673-8D0F-4B36-9B0C-E7C0EEF27E72}" srcId="{59D1DDD9-1243-4D38-9522-162766F682DA}" destId="{EB48D430-E25F-452F-B515-866E9C4E2BAB}" srcOrd="2" destOrd="0" parTransId="{91CF8851-FF9A-4C6B-A72D-C9C42A24CC31}" sibTransId="{ABACB1A0-7372-4C81-9E0C-F3288A5112D6}"/>
    <dgm:cxn modelId="{A1A3E29E-28AA-479B-943C-8A48787B77FB}" type="presOf" srcId="{0E284E17-CACB-4913-B6B1-67BFE5B1B0DF}" destId="{7A0A0ACD-B8CB-4A8B-B9CA-F94BE9560B30}" srcOrd="0" destOrd="0" presId="urn:microsoft.com/office/officeart/2005/8/layout/vList2"/>
    <dgm:cxn modelId="{B42704B0-0263-4897-9249-3DEC07AB7930}" srcId="{59D1DDD9-1243-4D38-9522-162766F682DA}" destId="{0E284E17-CACB-4913-B6B1-67BFE5B1B0DF}" srcOrd="0" destOrd="0" parTransId="{39F55CBF-3BA5-4BEC-8C46-CF9180F25681}" sibTransId="{AFF63380-8BA4-434C-A9C4-B1A5F20764E8}"/>
    <dgm:cxn modelId="{56E2BCC2-FBF5-4214-ADDB-D4D6BA4BCE8F}" type="presOf" srcId="{EB48D430-E25F-452F-B515-866E9C4E2BAB}" destId="{65E7F83E-3F6C-499D-9598-4B58D83461BF}" srcOrd="0" destOrd="0" presId="urn:microsoft.com/office/officeart/2005/8/layout/vList2"/>
    <dgm:cxn modelId="{B395F3CA-2787-4B74-A149-D7A9BC8A30D1}" srcId="{59D1DDD9-1243-4D38-9522-162766F682DA}" destId="{5227B4A5-DE4B-455E-9FB6-97BAAEBE9A4C}" srcOrd="3" destOrd="0" parTransId="{375DD8FF-A759-4D96-95AE-8F5578B5CC3D}" sibTransId="{4BE9B8F0-2D4E-4287-99EB-67BD6A4F1BAB}"/>
    <dgm:cxn modelId="{0E37B3D8-BA4B-43F3-84C0-EED83DCD7210}" type="presOf" srcId="{8693269B-E8A1-495B-904F-3F2457050AB4}" destId="{C9BA6380-5863-470A-80D3-EA16A3E91CC1}" srcOrd="0" destOrd="0" presId="urn:microsoft.com/office/officeart/2005/8/layout/vList2"/>
    <dgm:cxn modelId="{E91EE2E7-E27A-4AF1-9FA8-4D418C7F332B}" srcId="{59D1DDD9-1243-4D38-9522-162766F682DA}" destId="{E35BC856-E7BB-4E4C-B1A2-94E767BB6FD4}" srcOrd="1" destOrd="0" parTransId="{0A6F7FA8-C314-402B-BAD0-010CB655E207}" sibTransId="{B57853DB-5820-4BB9-A540-B4F85C33CB0B}"/>
    <dgm:cxn modelId="{86D2B256-CDF7-4CE9-9A6A-963B3802626B}" type="presParOf" srcId="{BF1D49D9-F49F-478D-BC32-B66F58A72A82}" destId="{7A0A0ACD-B8CB-4A8B-B9CA-F94BE9560B30}" srcOrd="0" destOrd="0" presId="urn:microsoft.com/office/officeart/2005/8/layout/vList2"/>
    <dgm:cxn modelId="{B7C1F4EA-232E-484D-9995-A9BA6B4BB758}" type="presParOf" srcId="{BF1D49D9-F49F-478D-BC32-B66F58A72A82}" destId="{7752D29D-4A4F-4769-BC84-80BFC3CA7644}" srcOrd="1" destOrd="0" presId="urn:microsoft.com/office/officeart/2005/8/layout/vList2"/>
    <dgm:cxn modelId="{7B862062-4046-4719-80D0-8721FE2F5ECF}" type="presParOf" srcId="{BF1D49D9-F49F-478D-BC32-B66F58A72A82}" destId="{3377475F-FDE0-4DF9-AD81-7DCE2D827298}" srcOrd="2" destOrd="0" presId="urn:microsoft.com/office/officeart/2005/8/layout/vList2"/>
    <dgm:cxn modelId="{98A75F4F-8697-4105-B1C5-326C0211EF51}" type="presParOf" srcId="{BF1D49D9-F49F-478D-BC32-B66F58A72A82}" destId="{866EDC00-09A2-41A5-A283-58F01229CEBE}" srcOrd="3" destOrd="0" presId="urn:microsoft.com/office/officeart/2005/8/layout/vList2"/>
    <dgm:cxn modelId="{9BF4C913-03A8-4599-AA0F-910B9DD8A432}" type="presParOf" srcId="{BF1D49D9-F49F-478D-BC32-B66F58A72A82}" destId="{65E7F83E-3F6C-499D-9598-4B58D83461BF}" srcOrd="4" destOrd="0" presId="urn:microsoft.com/office/officeart/2005/8/layout/vList2"/>
    <dgm:cxn modelId="{CA5F825D-B4F8-4A9A-8AE9-A3E2FF5E4CB5}" type="presParOf" srcId="{BF1D49D9-F49F-478D-BC32-B66F58A72A82}" destId="{5BB5B3A6-4CBB-45F5-82C8-FCF5275D2039}" srcOrd="5" destOrd="0" presId="urn:microsoft.com/office/officeart/2005/8/layout/vList2"/>
    <dgm:cxn modelId="{9ECD50E7-3808-47CA-ABE6-EF36EBB9BD17}" type="presParOf" srcId="{BF1D49D9-F49F-478D-BC32-B66F58A72A82}" destId="{4E39941F-429B-4670-B19E-0177A2BB67E3}" srcOrd="6" destOrd="0" presId="urn:microsoft.com/office/officeart/2005/8/layout/vList2"/>
    <dgm:cxn modelId="{C4F870CD-3EEC-4F25-8203-24FF08129268}" type="presParOf" srcId="{BF1D49D9-F49F-478D-BC32-B66F58A72A82}" destId="{E7C045DD-0230-4679-A73E-B4C7E325F012}" srcOrd="7" destOrd="0" presId="urn:microsoft.com/office/officeart/2005/8/layout/vList2"/>
    <dgm:cxn modelId="{D3AD0BE5-F4A2-43E9-9123-EEBDE4C7FD6B}" type="presParOf" srcId="{BF1D49D9-F49F-478D-BC32-B66F58A72A82}" destId="{C9BA6380-5863-470A-80D3-EA16A3E91CC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3415B-C63C-4503-9387-E603CBEE21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20FDD3-CEFB-4CB1-8807-8870CC7FB9D5}">
      <dgm:prSet custT="1"/>
      <dgm:spPr>
        <a:solidFill>
          <a:srgbClr val="610215"/>
        </a:solidFill>
      </dgm:spPr>
      <dgm:t>
        <a:bodyPr/>
        <a:lstStyle/>
        <a:p>
          <a:br>
            <a:rPr lang="en-US" sz="2000" dirty="0"/>
          </a:br>
          <a:br>
            <a:rPr lang="en-US" sz="2000" dirty="0"/>
          </a:br>
          <a:r>
            <a:rPr lang="en-US" sz="2800" dirty="0"/>
            <a:t>Create a Center BIO for each of your centers to provide additional details to your students such as location, hours of operation and  more! </a:t>
          </a:r>
          <a:br>
            <a:rPr lang="en-US" sz="2000" dirty="0"/>
          </a:br>
          <a:br>
            <a:rPr lang="en-US" sz="2000" dirty="0"/>
          </a:br>
          <a:endParaRPr lang="en-US" sz="2000" dirty="0"/>
        </a:p>
      </dgm:t>
    </dgm:pt>
    <dgm:pt modelId="{FC8B536B-9925-4752-88EC-4A312936F2BB}" type="parTrans" cxnId="{E99EB55F-8FAA-4DD3-A3E9-CCA1EC32010A}">
      <dgm:prSet/>
      <dgm:spPr/>
      <dgm:t>
        <a:bodyPr/>
        <a:lstStyle/>
        <a:p>
          <a:endParaRPr lang="en-US"/>
        </a:p>
      </dgm:t>
    </dgm:pt>
    <dgm:pt modelId="{A5CA3ACE-582F-41D4-863A-9ACE8FF344D4}" type="sibTrans" cxnId="{E99EB55F-8FAA-4DD3-A3E9-CCA1EC32010A}">
      <dgm:prSet/>
      <dgm:spPr/>
      <dgm:t>
        <a:bodyPr/>
        <a:lstStyle/>
        <a:p>
          <a:endParaRPr lang="en-US"/>
        </a:p>
      </dgm:t>
    </dgm:pt>
    <dgm:pt modelId="{333F56EF-41E5-4166-BFF0-F446A4A5DF25}" type="pres">
      <dgm:prSet presAssocID="{AB63415B-C63C-4503-9387-E603CBEE2158}" presName="linear" presStyleCnt="0">
        <dgm:presLayoutVars>
          <dgm:animLvl val="lvl"/>
          <dgm:resizeHandles val="exact"/>
        </dgm:presLayoutVars>
      </dgm:prSet>
      <dgm:spPr/>
    </dgm:pt>
    <dgm:pt modelId="{8470FB1E-889F-4452-897A-60B30AE2B863}" type="pres">
      <dgm:prSet presAssocID="{6720FDD3-CEFB-4CB1-8807-8870CC7FB9D5}" presName="parentText" presStyleLbl="node1" presStyleIdx="0" presStyleCnt="1" custScaleY="366704" custLinFactNeighborX="12487" custLinFactNeighborY="-17299">
        <dgm:presLayoutVars>
          <dgm:chMax val="0"/>
          <dgm:bulletEnabled val="1"/>
        </dgm:presLayoutVars>
      </dgm:prSet>
      <dgm:spPr/>
    </dgm:pt>
  </dgm:ptLst>
  <dgm:cxnLst>
    <dgm:cxn modelId="{FC0CF117-C774-4033-8464-BEE734A3F1DC}" type="presOf" srcId="{6720FDD3-CEFB-4CB1-8807-8870CC7FB9D5}" destId="{8470FB1E-889F-4452-897A-60B30AE2B863}" srcOrd="0" destOrd="0" presId="urn:microsoft.com/office/officeart/2005/8/layout/vList2"/>
    <dgm:cxn modelId="{E99EB55F-8FAA-4DD3-A3E9-CCA1EC32010A}" srcId="{AB63415B-C63C-4503-9387-E603CBEE2158}" destId="{6720FDD3-CEFB-4CB1-8807-8870CC7FB9D5}" srcOrd="0" destOrd="0" parTransId="{FC8B536B-9925-4752-88EC-4A312936F2BB}" sibTransId="{A5CA3ACE-582F-41D4-863A-9ACE8FF344D4}"/>
    <dgm:cxn modelId="{EE7659D6-E700-4141-ADCB-65689ED2FD2B}" type="presOf" srcId="{AB63415B-C63C-4503-9387-E603CBEE2158}" destId="{333F56EF-41E5-4166-BFF0-F446A4A5DF25}" srcOrd="0" destOrd="0" presId="urn:microsoft.com/office/officeart/2005/8/layout/vList2"/>
    <dgm:cxn modelId="{EDFA2073-189B-448D-B595-6320AA9A41D8}" type="presParOf" srcId="{333F56EF-41E5-4166-BFF0-F446A4A5DF25}" destId="{8470FB1E-889F-4452-897A-60B30AE2B8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FA978E-A2AF-4EB5-BCCB-4A08634D2C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150E2-93CF-4D02-BCF8-62ACA780B704}">
      <dgm:prSet custT="1"/>
      <dgm:spPr>
        <a:solidFill>
          <a:srgbClr val="610215"/>
        </a:solidFill>
      </dgm:spPr>
      <dgm:t>
        <a:bodyPr/>
        <a:lstStyle/>
        <a:p>
          <a:r>
            <a:rPr lang="en-US" sz="2800" b="1" dirty="0"/>
            <a:t>Time Restrictions </a:t>
          </a:r>
          <a:r>
            <a:rPr lang="en-US" sz="2800" dirty="0"/>
            <a:t>is used to control how soon or how late an appointment may be booked or cancelled</a:t>
          </a:r>
        </a:p>
      </dgm:t>
    </dgm:pt>
    <dgm:pt modelId="{5E1FAC6C-E749-4ABB-980F-E497EC1727F3}" type="parTrans" cxnId="{A25265CB-55BA-4026-81C3-10CC99B78302}">
      <dgm:prSet/>
      <dgm:spPr/>
      <dgm:t>
        <a:bodyPr/>
        <a:lstStyle/>
        <a:p>
          <a:endParaRPr lang="en-US"/>
        </a:p>
      </dgm:t>
    </dgm:pt>
    <dgm:pt modelId="{6577324A-7D55-4B57-8494-1B30C3DA48B4}" type="sibTrans" cxnId="{A25265CB-55BA-4026-81C3-10CC99B78302}">
      <dgm:prSet/>
      <dgm:spPr/>
      <dgm:t>
        <a:bodyPr/>
        <a:lstStyle/>
        <a:p>
          <a:endParaRPr lang="en-US"/>
        </a:p>
      </dgm:t>
    </dgm:pt>
    <dgm:pt modelId="{7BE2ACB7-837B-4913-8DC0-927E0B9C132A}">
      <dgm:prSet custT="1"/>
      <dgm:spPr>
        <a:solidFill>
          <a:srgbClr val="610215"/>
        </a:solidFill>
      </dgm:spPr>
      <dgm:t>
        <a:bodyPr/>
        <a:lstStyle/>
        <a:p>
          <a:r>
            <a:rPr lang="en-US" sz="2800" b="1" dirty="0"/>
            <a:t>Special Fields </a:t>
          </a:r>
          <a:r>
            <a:rPr lang="en-US" sz="2800" dirty="0"/>
            <a:t>is used to control which of the certain fields will be available for entry in Availabilities and Appointments for all centers linked to this profile</a:t>
          </a:r>
        </a:p>
      </dgm:t>
    </dgm:pt>
    <dgm:pt modelId="{82BBCB47-1841-4844-948B-1016A198FAE5}" type="parTrans" cxnId="{B0AEF8C5-ED9F-4F5B-BFFD-A68AC6F3625F}">
      <dgm:prSet/>
      <dgm:spPr/>
      <dgm:t>
        <a:bodyPr/>
        <a:lstStyle/>
        <a:p>
          <a:endParaRPr lang="en-US"/>
        </a:p>
      </dgm:t>
    </dgm:pt>
    <dgm:pt modelId="{09570B41-ADDE-4020-B1AE-3B8960EBCC44}" type="sibTrans" cxnId="{B0AEF8C5-ED9F-4F5B-BFFD-A68AC6F3625F}">
      <dgm:prSet/>
      <dgm:spPr/>
      <dgm:t>
        <a:bodyPr/>
        <a:lstStyle/>
        <a:p>
          <a:endParaRPr lang="en-US"/>
        </a:p>
      </dgm:t>
    </dgm:pt>
    <dgm:pt modelId="{3D7E50EF-1186-4363-8AD1-4E0ADA4582E5}">
      <dgm:prSet custT="1"/>
      <dgm:spPr>
        <a:solidFill>
          <a:srgbClr val="610215"/>
        </a:solidFill>
      </dgm:spPr>
      <dgm:t>
        <a:bodyPr/>
        <a:lstStyle/>
        <a:p>
          <a:r>
            <a:rPr lang="en-US" sz="2800" b="1" dirty="0"/>
            <a:t>Other Schedule Options </a:t>
          </a:r>
          <a:r>
            <a:rPr lang="en-US" sz="2800" dirty="0"/>
            <a:t>is used to control certain additional access restrictions to appointment scheduling functionalities</a:t>
          </a:r>
        </a:p>
      </dgm:t>
    </dgm:pt>
    <dgm:pt modelId="{1E5D9F27-9202-42BF-9C9E-C29BAF80195B}" type="parTrans" cxnId="{63AF5593-954E-4D53-8D8D-7D1CEEE261D5}">
      <dgm:prSet/>
      <dgm:spPr/>
      <dgm:t>
        <a:bodyPr/>
        <a:lstStyle/>
        <a:p>
          <a:endParaRPr lang="en-US"/>
        </a:p>
      </dgm:t>
    </dgm:pt>
    <dgm:pt modelId="{6118DF0B-E783-438E-9565-8C2CA9CC7152}" type="sibTrans" cxnId="{63AF5593-954E-4D53-8D8D-7D1CEEE261D5}">
      <dgm:prSet/>
      <dgm:spPr/>
      <dgm:t>
        <a:bodyPr/>
        <a:lstStyle/>
        <a:p>
          <a:endParaRPr lang="en-US"/>
        </a:p>
      </dgm:t>
    </dgm:pt>
    <dgm:pt modelId="{7B3122A1-1471-4376-8A6E-DE597DBABD45}" type="pres">
      <dgm:prSet presAssocID="{9AFA978E-A2AF-4EB5-BCCB-4A08634D2CD4}" presName="linear" presStyleCnt="0">
        <dgm:presLayoutVars>
          <dgm:animLvl val="lvl"/>
          <dgm:resizeHandles val="exact"/>
        </dgm:presLayoutVars>
      </dgm:prSet>
      <dgm:spPr/>
    </dgm:pt>
    <dgm:pt modelId="{464CAA75-6E02-49C8-890A-A31069B52C96}" type="pres">
      <dgm:prSet presAssocID="{62C150E2-93CF-4D02-BCF8-62ACA780B704}" presName="parentText" presStyleLbl="node1" presStyleIdx="0" presStyleCnt="3" custScaleY="130759" custLinFactNeighborY="87979">
        <dgm:presLayoutVars>
          <dgm:chMax val="0"/>
          <dgm:bulletEnabled val="1"/>
        </dgm:presLayoutVars>
      </dgm:prSet>
      <dgm:spPr/>
    </dgm:pt>
    <dgm:pt modelId="{EB5ABEA9-042F-45AA-9E05-5B2CB3D87B05}" type="pres">
      <dgm:prSet presAssocID="{6577324A-7D55-4B57-8494-1B30C3DA48B4}" presName="spacer" presStyleCnt="0"/>
      <dgm:spPr/>
    </dgm:pt>
    <dgm:pt modelId="{F4075C36-F0E1-4855-9BB5-0D1188CBA146}" type="pres">
      <dgm:prSet presAssocID="{7BE2ACB7-837B-4913-8DC0-927E0B9C132A}" presName="parentText" presStyleLbl="node1" presStyleIdx="1" presStyleCnt="3" custScaleY="126560" custLinFactNeighborX="-413" custLinFactNeighborY="57530">
        <dgm:presLayoutVars>
          <dgm:chMax val="0"/>
          <dgm:bulletEnabled val="1"/>
        </dgm:presLayoutVars>
      </dgm:prSet>
      <dgm:spPr/>
    </dgm:pt>
    <dgm:pt modelId="{12990148-52EF-4701-88FB-A679A3B41959}" type="pres">
      <dgm:prSet presAssocID="{09570B41-ADDE-4020-B1AE-3B8960EBCC44}" presName="spacer" presStyleCnt="0"/>
      <dgm:spPr/>
    </dgm:pt>
    <dgm:pt modelId="{B37A9D32-39AA-4432-8857-E1C84B39AB30}" type="pres">
      <dgm:prSet presAssocID="{3D7E50EF-1186-4363-8AD1-4E0ADA4582E5}" presName="parentText" presStyleLbl="node1" presStyleIdx="2" presStyleCnt="3" custScaleY="114918">
        <dgm:presLayoutVars>
          <dgm:chMax val="0"/>
          <dgm:bulletEnabled val="1"/>
        </dgm:presLayoutVars>
      </dgm:prSet>
      <dgm:spPr/>
    </dgm:pt>
  </dgm:ptLst>
  <dgm:cxnLst>
    <dgm:cxn modelId="{E9D36D16-7450-4247-983E-51507D051EBD}" type="presOf" srcId="{3D7E50EF-1186-4363-8AD1-4E0ADA4582E5}" destId="{B37A9D32-39AA-4432-8857-E1C84B39AB30}" srcOrd="0" destOrd="0" presId="urn:microsoft.com/office/officeart/2005/8/layout/vList2"/>
    <dgm:cxn modelId="{8E7C8D59-CBE8-4179-9490-FB121E9344B0}" type="presOf" srcId="{7BE2ACB7-837B-4913-8DC0-927E0B9C132A}" destId="{F4075C36-F0E1-4855-9BB5-0D1188CBA146}" srcOrd="0" destOrd="0" presId="urn:microsoft.com/office/officeart/2005/8/layout/vList2"/>
    <dgm:cxn modelId="{63AF5593-954E-4D53-8D8D-7D1CEEE261D5}" srcId="{9AFA978E-A2AF-4EB5-BCCB-4A08634D2CD4}" destId="{3D7E50EF-1186-4363-8AD1-4E0ADA4582E5}" srcOrd="2" destOrd="0" parTransId="{1E5D9F27-9202-42BF-9C9E-C29BAF80195B}" sibTransId="{6118DF0B-E783-438E-9565-8C2CA9CC7152}"/>
    <dgm:cxn modelId="{4C4D0EB5-79A7-430F-AE7A-4B663A87DD60}" type="presOf" srcId="{9AFA978E-A2AF-4EB5-BCCB-4A08634D2CD4}" destId="{7B3122A1-1471-4376-8A6E-DE597DBABD45}" srcOrd="0" destOrd="0" presId="urn:microsoft.com/office/officeart/2005/8/layout/vList2"/>
    <dgm:cxn modelId="{B0AEF8C5-ED9F-4F5B-BFFD-A68AC6F3625F}" srcId="{9AFA978E-A2AF-4EB5-BCCB-4A08634D2CD4}" destId="{7BE2ACB7-837B-4913-8DC0-927E0B9C132A}" srcOrd="1" destOrd="0" parTransId="{82BBCB47-1841-4844-948B-1016A198FAE5}" sibTransId="{09570B41-ADDE-4020-B1AE-3B8960EBCC44}"/>
    <dgm:cxn modelId="{A25265CB-55BA-4026-81C3-10CC99B78302}" srcId="{9AFA978E-A2AF-4EB5-BCCB-4A08634D2CD4}" destId="{62C150E2-93CF-4D02-BCF8-62ACA780B704}" srcOrd="0" destOrd="0" parTransId="{5E1FAC6C-E749-4ABB-980F-E497EC1727F3}" sibTransId="{6577324A-7D55-4B57-8494-1B30C3DA48B4}"/>
    <dgm:cxn modelId="{34A345F9-52BA-46BF-8656-375B7E1E6A3C}" type="presOf" srcId="{62C150E2-93CF-4D02-BCF8-62ACA780B704}" destId="{464CAA75-6E02-49C8-890A-A31069B52C96}" srcOrd="0" destOrd="0" presId="urn:microsoft.com/office/officeart/2005/8/layout/vList2"/>
    <dgm:cxn modelId="{5D8547EC-45A7-4FC6-BEBB-3643CD6B3624}" type="presParOf" srcId="{7B3122A1-1471-4376-8A6E-DE597DBABD45}" destId="{464CAA75-6E02-49C8-890A-A31069B52C96}" srcOrd="0" destOrd="0" presId="urn:microsoft.com/office/officeart/2005/8/layout/vList2"/>
    <dgm:cxn modelId="{B8EB0A98-2A3F-4F4E-8395-3D13CACF0DF4}" type="presParOf" srcId="{7B3122A1-1471-4376-8A6E-DE597DBABD45}" destId="{EB5ABEA9-042F-45AA-9E05-5B2CB3D87B05}" srcOrd="1" destOrd="0" presId="urn:microsoft.com/office/officeart/2005/8/layout/vList2"/>
    <dgm:cxn modelId="{67F52F4F-79EF-43E2-A34E-659834F3CCE6}" type="presParOf" srcId="{7B3122A1-1471-4376-8A6E-DE597DBABD45}" destId="{F4075C36-F0E1-4855-9BB5-0D1188CBA146}" srcOrd="2" destOrd="0" presId="urn:microsoft.com/office/officeart/2005/8/layout/vList2"/>
    <dgm:cxn modelId="{AC29462F-2AA9-47F9-BB26-DCF6F2103258}" type="presParOf" srcId="{7B3122A1-1471-4376-8A6E-DE597DBABD45}" destId="{12990148-52EF-4701-88FB-A679A3B41959}" srcOrd="3" destOrd="0" presId="urn:microsoft.com/office/officeart/2005/8/layout/vList2"/>
    <dgm:cxn modelId="{2B349CB9-83FD-4540-8A75-92744B7020F8}" type="presParOf" srcId="{7B3122A1-1471-4376-8A6E-DE597DBABD45}" destId="{B37A9D32-39AA-4432-8857-E1C84B39AB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B31D9C-210F-44E7-906B-A11F5F25BA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FA93CB-CFFE-4026-BED9-9F9FE5607A4D}">
      <dgm:prSet custT="1"/>
      <dgm:spPr>
        <a:solidFill>
          <a:schemeClr val="tx2"/>
        </a:solidFill>
      </dgm:spPr>
      <dgm:t>
        <a:bodyPr/>
        <a:lstStyle/>
        <a:p>
          <a:r>
            <a:rPr lang="en-US" sz="2800" b="1" dirty="0"/>
            <a:t>Appointment status</a:t>
          </a:r>
          <a:r>
            <a:rPr lang="en-US" sz="2800" dirty="0"/>
            <a:t> choices is used to list all the appointment statuses that you will use to track appointments</a:t>
          </a:r>
        </a:p>
      </dgm:t>
    </dgm:pt>
    <dgm:pt modelId="{688AACF2-6423-4109-A8B8-174607B3C742}" type="parTrans" cxnId="{7A15C972-2AB2-4A5F-8AB6-D52F150E98C1}">
      <dgm:prSet/>
      <dgm:spPr/>
      <dgm:t>
        <a:bodyPr/>
        <a:lstStyle/>
        <a:p>
          <a:endParaRPr lang="en-US"/>
        </a:p>
      </dgm:t>
    </dgm:pt>
    <dgm:pt modelId="{0EC8EC9D-34FE-4B1B-95D3-F9FFF52709DF}" type="sibTrans" cxnId="{7A15C972-2AB2-4A5F-8AB6-D52F150E98C1}">
      <dgm:prSet/>
      <dgm:spPr/>
      <dgm:t>
        <a:bodyPr/>
        <a:lstStyle/>
        <a:p>
          <a:endParaRPr lang="en-US"/>
        </a:p>
      </dgm:t>
    </dgm:pt>
    <dgm:pt modelId="{567EC736-B363-4E38-A301-B9DFB887E911}">
      <dgm:prSet custT="1"/>
      <dgm:spPr>
        <a:solidFill>
          <a:schemeClr val="tx2"/>
        </a:solidFill>
      </dgm:spPr>
      <dgm:t>
        <a:bodyPr/>
        <a:lstStyle/>
        <a:p>
          <a:r>
            <a:rPr lang="en-US" sz="2800" b="1" dirty="0"/>
            <a:t>Max appointment rules </a:t>
          </a:r>
          <a:r>
            <a:rPr lang="en-US" sz="2800" dirty="0"/>
            <a:t>are used to prevent too many appointments from being booked by a student or multiple students for a certain period of time</a:t>
          </a:r>
        </a:p>
      </dgm:t>
    </dgm:pt>
    <dgm:pt modelId="{4FBDE39F-2F50-4D20-BB41-9BECDC8AD7C4}" type="parTrans" cxnId="{19A0554A-BE18-4FF2-83F3-6FA6B6684E3F}">
      <dgm:prSet/>
      <dgm:spPr/>
      <dgm:t>
        <a:bodyPr/>
        <a:lstStyle/>
        <a:p>
          <a:endParaRPr lang="en-US"/>
        </a:p>
      </dgm:t>
    </dgm:pt>
    <dgm:pt modelId="{2374A6F9-8D39-4A39-B59A-7EB548F3D009}" type="sibTrans" cxnId="{19A0554A-BE18-4FF2-83F3-6FA6B6684E3F}">
      <dgm:prSet/>
      <dgm:spPr/>
      <dgm:t>
        <a:bodyPr/>
        <a:lstStyle/>
        <a:p>
          <a:endParaRPr lang="en-US"/>
        </a:p>
      </dgm:t>
    </dgm:pt>
    <dgm:pt modelId="{E19C12C2-848B-4DF8-9EA2-6F832C5F2CDC}">
      <dgm:prSet custT="1"/>
      <dgm:spPr>
        <a:solidFill>
          <a:schemeClr val="tx2"/>
        </a:solidFill>
      </dgm:spPr>
      <dgm:t>
        <a:bodyPr/>
        <a:lstStyle/>
        <a:p>
          <a:r>
            <a:rPr lang="en-US" sz="2800" b="1" dirty="0"/>
            <a:t>Appointment Display </a:t>
          </a:r>
          <a:r>
            <a:rPr lang="en-US" sz="2800" dirty="0"/>
            <a:t>is used for controlling how an appointment is displayed to the various users using Twig commands.</a:t>
          </a:r>
        </a:p>
      </dgm:t>
    </dgm:pt>
    <dgm:pt modelId="{BBDA47B9-0612-4AD0-9E4F-F42014C635FD}" type="parTrans" cxnId="{6894129D-C381-4DCD-ADCB-CD2BF4D79EB8}">
      <dgm:prSet/>
      <dgm:spPr/>
      <dgm:t>
        <a:bodyPr/>
        <a:lstStyle/>
        <a:p>
          <a:endParaRPr lang="en-US"/>
        </a:p>
      </dgm:t>
    </dgm:pt>
    <dgm:pt modelId="{D9396207-FE3B-4D3D-A05D-4D4CA3FF1D6E}" type="sibTrans" cxnId="{6894129D-C381-4DCD-ADCB-CD2BF4D79EB8}">
      <dgm:prSet/>
      <dgm:spPr/>
      <dgm:t>
        <a:bodyPr/>
        <a:lstStyle/>
        <a:p>
          <a:endParaRPr lang="en-US"/>
        </a:p>
      </dgm:t>
    </dgm:pt>
    <dgm:pt modelId="{8FB69737-A75C-4415-B566-0A94526C8918}" type="pres">
      <dgm:prSet presAssocID="{6BB31D9C-210F-44E7-906B-A11F5F25BA69}" presName="linear" presStyleCnt="0">
        <dgm:presLayoutVars>
          <dgm:animLvl val="lvl"/>
          <dgm:resizeHandles val="exact"/>
        </dgm:presLayoutVars>
      </dgm:prSet>
      <dgm:spPr/>
    </dgm:pt>
    <dgm:pt modelId="{97753FFB-FED1-4AF0-8195-A841448DD879}" type="pres">
      <dgm:prSet presAssocID="{06FA93CB-CFFE-4026-BED9-9F9FE5607A4D}" presName="parentText" presStyleLbl="node1" presStyleIdx="0" presStyleCnt="3" custScaleY="123840" custLinFactNeighborX="-3687" custLinFactNeighborY="18496">
        <dgm:presLayoutVars>
          <dgm:chMax val="0"/>
          <dgm:bulletEnabled val="1"/>
        </dgm:presLayoutVars>
      </dgm:prSet>
      <dgm:spPr/>
    </dgm:pt>
    <dgm:pt modelId="{B3D024CD-8782-4983-A9B5-15E2BCDC0BB1}" type="pres">
      <dgm:prSet presAssocID="{0EC8EC9D-34FE-4B1B-95D3-F9FFF52709DF}" presName="spacer" presStyleCnt="0"/>
      <dgm:spPr/>
    </dgm:pt>
    <dgm:pt modelId="{5FD943EB-8A46-4AE7-89F3-002E15F6C5F6}" type="pres">
      <dgm:prSet presAssocID="{567EC736-B363-4E38-A301-B9DFB887E911}" presName="parentText" presStyleLbl="node1" presStyleIdx="1" presStyleCnt="3" custScaleY="133649">
        <dgm:presLayoutVars>
          <dgm:chMax val="0"/>
          <dgm:bulletEnabled val="1"/>
        </dgm:presLayoutVars>
      </dgm:prSet>
      <dgm:spPr/>
    </dgm:pt>
    <dgm:pt modelId="{07C9A87C-FDBE-49AA-A196-786DCDB43373}" type="pres">
      <dgm:prSet presAssocID="{2374A6F9-8D39-4A39-B59A-7EB548F3D009}" presName="spacer" presStyleCnt="0"/>
      <dgm:spPr/>
    </dgm:pt>
    <dgm:pt modelId="{30C9906A-A96F-42BA-A6A1-A35929EECFFD}" type="pres">
      <dgm:prSet presAssocID="{E19C12C2-848B-4DF8-9EA2-6F832C5F2CDC}" presName="parentText" presStyleLbl="node1" presStyleIdx="2" presStyleCnt="3" custScaleY="116447">
        <dgm:presLayoutVars>
          <dgm:chMax val="0"/>
          <dgm:bulletEnabled val="1"/>
        </dgm:presLayoutVars>
      </dgm:prSet>
      <dgm:spPr/>
    </dgm:pt>
  </dgm:ptLst>
  <dgm:cxnLst>
    <dgm:cxn modelId="{75916E10-4F2A-4E1A-AE4E-599DF7A2C9EC}" type="presOf" srcId="{E19C12C2-848B-4DF8-9EA2-6F832C5F2CDC}" destId="{30C9906A-A96F-42BA-A6A1-A35929EECFFD}" srcOrd="0" destOrd="0" presId="urn:microsoft.com/office/officeart/2005/8/layout/vList2"/>
    <dgm:cxn modelId="{19A0554A-BE18-4FF2-83F3-6FA6B6684E3F}" srcId="{6BB31D9C-210F-44E7-906B-A11F5F25BA69}" destId="{567EC736-B363-4E38-A301-B9DFB887E911}" srcOrd="1" destOrd="0" parTransId="{4FBDE39F-2F50-4D20-BB41-9BECDC8AD7C4}" sibTransId="{2374A6F9-8D39-4A39-B59A-7EB548F3D009}"/>
    <dgm:cxn modelId="{7A15C972-2AB2-4A5F-8AB6-D52F150E98C1}" srcId="{6BB31D9C-210F-44E7-906B-A11F5F25BA69}" destId="{06FA93CB-CFFE-4026-BED9-9F9FE5607A4D}" srcOrd="0" destOrd="0" parTransId="{688AACF2-6423-4109-A8B8-174607B3C742}" sibTransId="{0EC8EC9D-34FE-4B1B-95D3-F9FFF52709DF}"/>
    <dgm:cxn modelId="{6894129D-C381-4DCD-ADCB-CD2BF4D79EB8}" srcId="{6BB31D9C-210F-44E7-906B-A11F5F25BA69}" destId="{E19C12C2-848B-4DF8-9EA2-6F832C5F2CDC}" srcOrd="2" destOrd="0" parTransId="{BBDA47B9-0612-4AD0-9E4F-F42014C635FD}" sibTransId="{D9396207-FE3B-4D3D-A05D-4D4CA3FF1D6E}"/>
    <dgm:cxn modelId="{AF8C4BA7-C73B-4678-AAE0-18E526AC7713}" type="presOf" srcId="{567EC736-B363-4E38-A301-B9DFB887E911}" destId="{5FD943EB-8A46-4AE7-89F3-002E15F6C5F6}" srcOrd="0" destOrd="0" presId="urn:microsoft.com/office/officeart/2005/8/layout/vList2"/>
    <dgm:cxn modelId="{2FF3AABD-474E-45F5-B574-D22371DDC895}" type="presOf" srcId="{6BB31D9C-210F-44E7-906B-A11F5F25BA69}" destId="{8FB69737-A75C-4415-B566-0A94526C8918}" srcOrd="0" destOrd="0" presId="urn:microsoft.com/office/officeart/2005/8/layout/vList2"/>
    <dgm:cxn modelId="{557305D2-93F0-4C8D-9D4A-BE9067A9B3C6}" type="presOf" srcId="{06FA93CB-CFFE-4026-BED9-9F9FE5607A4D}" destId="{97753FFB-FED1-4AF0-8195-A841448DD879}" srcOrd="0" destOrd="0" presId="urn:microsoft.com/office/officeart/2005/8/layout/vList2"/>
    <dgm:cxn modelId="{82EDD793-0031-4C78-9CF0-296F75B09556}" type="presParOf" srcId="{8FB69737-A75C-4415-B566-0A94526C8918}" destId="{97753FFB-FED1-4AF0-8195-A841448DD879}" srcOrd="0" destOrd="0" presId="urn:microsoft.com/office/officeart/2005/8/layout/vList2"/>
    <dgm:cxn modelId="{B1C2932D-1B1C-4557-8BC0-827E13191487}" type="presParOf" srcId="{8FB69737-A75C-4415-B566-0A94526C8918}" destId="{B3D024CD-8782-4983-A9B5-15E2BCDC0BB1}" srcOrd="1" destOrd="0" presId="urn:microsoft.com/office/officeart/2005/8/layout/vList2"/>
    <dgm:cxn modelId="{7A79097D-2935-4EE6-969A-B9734F814149}" type="presParOf" srcId="{8FB69737-A75C-4415-B566-0A94526C8918}" destId="{5FD943EB-8A46-4AE7-89F3-002E15F6C5F6}" srcOrd="2" destOrd="0" presId="urn:microsoft.com/office/officeart/2005/8/layout/vList2"/>
    <dgm:cxn modelId="{FC85DDDB-25F7-4DEF-86D7-27A1113D863B}" type="presParOf" srcId="{8FB69737-A75C-4415-B566-0A94526C8918}" destId="{07C9A87C-FDBE-49AA-A196-786DCDB43373}" srcOrd="3" destOrd="0" presId="urn:microsoft.com/office/officeart/2005/8/layout/vList2"/>
    <dgm:cxn modelId="{45435314-A374-4ED9-BB14-E1BDA9B9FD39}" type="presParOf" srcId="{8FB69737-A75C-4415-B566-0A94526C8918}" destId="{30C9906A-A96F-42BA-A6A1-A35929EECF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5B1B3B-078D-48BB-8D0F-4D50C3D1AB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F11776-9935-436D-9405-76D8E1DE4B2A}">
      <dgm:prSet custT="1"/>
      <dgm:spPr>
        <a:solidFill>
          <a:srgbClr val="610215"/>
        </a:solidFill>
      </dgm:spPr>
      <dgm:t>
        <a:bodyPr/>
        <a:lstStyle/>
        <a:p>
          <a:r>
            <a:rPr lang="en-US" sz="2800" b="1" dirty="0"/>
            <a:t>Search Availability badges </a:t>
          </a:r>
          <a:r>
            <a:rPr lang="en-US" sz="2800" dirty="0"/>
            <a:t>can be used to add information and indicators to availability slots. Each badge can appear in specific contexts, based on center, section, location, skills/accommodations, etc. </a:t>
          </a:r>
        </a:p>
      </dgm:t>
    </dgm:pt>
    <dgm:pt modelId="{91D21F05-CB70-4841-BBE3-EF436D75A379}" type="sibTrans" cxnId="{F365DAA7-0D4E-42F2-950F-A66D673352C4}">
      <dgm:prSet/>
      <dgm:spPr/>
      <dgm:t>
        <a:bodyPr/>
        <a:lstStyle/>
        <a:p>
          <a:endParaRPr lang="en-US"/>
        </a:p>
      </dgm:t>
    </dgm:pt>
    <dgm:pt modelId="{21782BE2-E34F-4259-BDA7-7367F7382106}" type="parTrans" cxnId="{F365DAA7-0D4E-42F2-950F-A66D673352C4}">
      <dgm:prSet/>
      <dgm:spPr/>
      <dgm:t>
        <a:bodyPr/>
        <a:lstStyle/>
        <a:p>
          <a:endParaRPr lang="en-US"/>
        </a:p>
      </dgm:t>
    </dgm:pt>
    <dgm:pt modelId="{45C531F3-3665-4AB6-969B-D38F388F0E23}" type="pres">
      <dgm:prSet presAssocID="{DE5B1B3B-078D-48BB-8D0F-4D50C3D1AB9B}" presName="linear" presStyleCnt="0">
        <dgm:presLayoutVars>
          <dgm:animLvl val="lvl"/>
          <dgm:resizeHandles val="exact"/>
        </dgm:presLayoutVars>
      </dgm:prSet>
      <dgm:spPr/>
    </dgm:pt>
    <dgm:pt modelId="{67DF7355-2660-4083-B3BE-99DEE8E1C84B}" type="pres">
      <dgm:prSet presAssocID="{69F11776-9935-436D-9405-76D8E1DE4B2A}" presName="parentText" presStyleLbl="node1" presStyleIdx="0" presStyleCnt="1" custScaleY="625601" custLinFactY="-20718" custLinFactNeighborX="-12557" custLinFactNeighborY="-100000">
        <dgm:presLayoutVars>
          <dgm:chMax val="0"/>
          <dgm:bulletEnabled val="1"/>
        </dgm:presLayoutVars>
      </dgm:prSet>
      <dgm:spPr/>
    </dgm:pt>
  </dgm:ptLst>
  <dgm:cxnLst>
    <dgm:cxn modelId="{60D37656-CC8E-48FB-800C-77DED3D1227B}" type="presOf" srcId="{69F11776-9935-436D-9405-76D8E1DE4B2A}" destId="{67DF7355-2660-4083-B3BE-99DEE8E1C84B}" srcOrd="0" destOrd="0" presId="urn:microsoft.com/office/officeart/2005/8/layout/vList2"/>
    <dgm:cxn modelId="{A4102B59-9615-44B6-8118-DD0D581344A9}" type="presOf" srcId="{DE5B1B3B-078D-48BB-8D0F-4D50C3D1AB9B}" destId="{45C531F3-3665-4AB6-969B-D38F388F0E23}" srcOrd="0" destOrd="0" presId="urn:microsoft.com/office/officeart/2005/8/layout/vList2"/>
    <dgm:cxn modelId="{F365DAA7-0D4E-42F2-950F-A66D673352C4}" srcId="{DE5B1B3B-078D-48BB-8D0F-4D50C3D1AB9B}" destId="{69F11776-9935-436D-9405-76D8E1DE4B2A}" srcOrd="0" destOrd="0" parTransId="{21782BE2-E34F-4259-BDA7-7367F7382106}" sibTransId="{91D21F05-CB70-4841-BBE3-EF436D75A379}"/>
    <dgm:cxn modelId="{0537774E-72D7-4569-9807-EF77EE23980D}" type="presParOf" srcId="{45C531F3-3665-4AB6-969B-D38F388F0E23}" destId="{67DF7355-2660-4083-B3BE-99DEE8E1C8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51B143-78B6-4FCE-B83C-FD5DFF29F4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04BA34-CC07-44BA-AD91-177696080528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Outstanding Appointment Request </a:t>
          </a:r>
          <a:r>
            <a:rPr lang="en-US" dirty="0"/>
            <a:t>– Will allow you to view all outstanding request for appointments. Any student who was not able to find an availability can report and then request assistance </a:t>
          </a:r>
        </a:p>
      </dgm:t>
    </dgm:pt>
    <dgm:pt modelId="{1E3A9488-C4B4-478F-9908-8FC67A308909}" type="parTrans" cxnId="{C1CD80A8-2EB7-4718-A34B-C0A776292E54}">
      <dgm:prSet/>
      <dgm:spPr/>
      <dgm:t>
        <a:bodyPr/>
        <a:lstStyle/>
        <a:p>
          <a:endParaRPr lang="en-US"/>
        </a:p>
      </dgm:t>
    </dgm:pt>
    <dgm:pt modelId="{29160B4D-E3F2-4499-8C6E-2571FB648950}" type="sibTrans" cxnId="{C1CD80A8-2EB7-4718-A34B-C0A776292E54}">
      <dgm:prSet/>
      <dgm:spPr/>
      <dgm:t>
        <a:bodyPr/>
        <a:lstStyle/>
        <a:p>
          <a:endParaRPr lang="en-US"/>
        </a:p>
      </dgm:t>
    </dgm:pt>
    <dgm:pt modelId="{F7C20D8C-2F10-4BC9-BFD0-FDB85C4BDBC3}" type="pres">
      <dgm:prSet presAssocID="{B651B143-78B6-4FCE-B83C-FD5DFF29F40D}" presName="linear" presStyleCnt="0">
        <dgm:presLayoutVars>
          <dgm:animLvl val="lvl"/>
          <dgm:resizeHandles val="exact"/>
        </dgm:presLayoutVars>
      </dgm:prSet>
      <dgm:spPr/>
    </dgm:pt>
    <dgm:pt modelId="{6BA8C435-4E1E-46B8-B13E-86F7FCD8BAE6}" type="pres">
      <dgm:prSet presAssocID="{9A04BA34-CC07-44BA-AD91-177696080528}" presName="parentText" presStyleLbl="node1" presStyleIdx="0" presStyleCnt="1" custLinFactNeighborX="-19360" custLinFactNeighborY="-44875">
        <dgm:presLayoutVars>
          <dgm:chMax val="0"/>
          <dgm:bulletEnabled val="1"/>
        </dgm:presLayoutVars>
      </dgm:prSet>
      <dgm:spPr/>
    </dgm:pt>
  </dgm:ptLst>
  <dgm:cxnLst>
    <dgm:cxn modelId="{38016E9E-5F3E-4076-BB94-2F9D21144D48}" type="presOf" srcId="{B651B143-78B6-4FCE-B83C-FD5DFF29F40D}" destId="{F7C20D8C-2F10-4BC9-BFD0-FDB85C4BDBC3}" srcOrd="0" destOrd="0" presId="urn:microsoft.com/office/officeart/2005/8/layout/vList2"/>
    <dgm:cxn modelId="{C1CD80A8-2EB7-4718-A34B-C0A776292E54}" srcId="{B651B143-78B6-4FCE-B83C-FD5DFF29F40D}" destId="{9A04BA34-CC07-44BA-AD91-177696080528}" srcOrd="0" destOrd="0" parTransId="{1E3A9488-C4B4-478F-9908-8FC67A308909}" sibTransId="{29160B4D-E3F2-4499-8C6E-2571FB648950}"/>
    <dgm:cxn modelId="{DB4E3BC2-C7E1-453D-B01F-DE45388E7302}" type="presOf" srcId="{9A04BA34-CC07-44BA-AD91-177696080528}" destId="{6BA8C435-4E1E-46B8-B13E-86F7FCD8BAE6}" srcOrd="0" destOrd="0" presId="urn:microsoft.com/office/officeart/2005/8/layout/vList2"/>
    <dgm:cxn modelId="{808370A0-93D0-467C-90EF-B8ECAD90F0EB}" type="presParOf" srcId="{F7C20D8C-2F10-4BC9-BFD0-FDB85C4BDBC3}" destId="{6BA8C435-4E1E-46B8-B13E-86F7FCD8BA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E5AB44-1DD2-4C3E-8067-7EB0DF5B0D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B184-6672-4BBD-8EAC-85EB173292E5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User Detail – Report </a:t>
          </a:r>
          <a:r>
            <a:rPr lang="en-US" dirty="0"/>
            <a:t>- This report will display Each Staff and the details of there account. The is useful to ensure all staff have a group, Email, and phone numbers assigned to their account.</a:t>
          </a:r>
        </a:p>
      </dgm:t>
    </dgm:pt>
    <dgm:pt modelId="{AE7C332F-BD35-4B58-B7A9-DEAD59C3CACB}" type="parTrans" cxnId="{791E3D32-4496-48BB-8932-614226E79140}">
      <dgm:prSet/>
      <dgm:spPr/>
      <dgm:t>
        <a:bodyPr/>
        <a:lstStyle/>
        <a:p>
          <a:endParaRPr lang="en-US"/>
        </a:p>
      </dgm:t>
    </dgm:pt>
    <dgm:pt modelId="{1FE37813-167A-4DE6-9E4B-9F0E2A13A20B}" type="sibTrans" cxnId="{791E3D32-4496-48BB-8932-614226E79140}">
      <dgm:prSet/>
      <dgm:spPr/>
      <dgm:t>
        <a:bodyPr/>
        <a:lstStyle/>
        <a:p>
          <a:endParaRPr lang="en-US"/>
        </a:p>
      </dgm:t>
    </dgm:pt>
    <dgm:pt modelId="{1552603D-234D-42D0-A3FF-B700825B70B7}" type="pres">
      <dgm:prSet presAssocID="{CCE5AB44-1DD2-4C3E-8067-7EB0DF5B0DBC}" presName="linear" presStyleCnt="0">
        <dgm:presLayoutVars>
          <dgm:animLvl val="lvl"/>
          <dgm:resizeHandles val="exact"/>
        </dgm:presLayoutVars>
      </dgm:prSet>
      <dgm:spPr/>
    </dgm:pt>
    <dgm:pt modelId="{555812D1-A00C-421A-A45C-67DD233E5BFD}" type="pres">
      <dgm:prSet presAssocID="{A5A9B184-6672-4BBD-8EAC-85EB173292E5}" presName="parentText" presStyleLbl="node1" presStyleIdx="0" presStyleCnt="1" custLinFactNeighborX="167" custLinFactNeighborY="-6945">
        <dgm:presLayoutVars>
          <dgm:chMax val="0"/>
          <dgm:bulletEnabled val="1"/>
        </dgm:presLayoutVars>
      </dgm:prSet>
      <dgm:spPr/>
    </dgm:pt>
  </dgm:ptLst>
  <dgm:cxnLst>
    <dgm:cxn modelId="{791E3D32-4496-48BB-8932-614226E79140}" srcId="{CCE5AB44-1DD2-4C3E-8067-7EB0DF5B0DBC}" destId="{A5A9B184-6672-4BBD-8EAC-85EB173292E5}" srcOrd="0" destOrd="0" parTransId="{AE7C332F-BD35-4B58-B7A9-DEAD59C3CACB}" sibTransId="{1FE37813-167A-4DE6-9E4B-9F0E2A13A20B}"/>
    <dgm:cxn modelId="{3D318F95-2D1C-47D0-ABE1-E1B7AF5C18EF}" type="presOf" srcId="{CCE5AB44-1DD2-4C3E-8067-7EB0DF5B0DBC}" destId="{1552603D-234D-42D0-A3FF-B700825B70B7}" srcOrd="0" destOrd="0" presId="urn:microsoft.com/office/officeart/2005/8/layout/vList2"/>
    <dgm:cxn modelId="{D8692D9A-ECC6-4B7B-9FB3-5B3C2A9B9334}" type="presOf" srcId="{A5A9B184-6672-4BBD-8EAC-85EB173292E5}" destId="{555812D1-A00C-421A-A45C-67DD233E5BFD}" srcOrd="0" destOrd="0" presId="urn:microsoft.com/office/officeart/2005/8/layout/vList2"/>
    <dgm:cxn modelId="{6AF73E18-64F7-4DBB-8470-73011A5A5FF4}" type="presParOf" srcId="{1552603D-234D-42D0-A3FF-B700825B70B7}" destId="{555812D1-A00C-421A-A45C-67DD233E5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229109-49DD-495A-9DE1-65DE4E1DD7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4C1C1-F372-4B08-9A89-0033D972E7ED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Consultant Specialties</a:t>
          </a:r>
          <a:r>
            <a:rPr lang="en-US" dirty="0"/>
            <a:t>- List the Subject or Subjects and sections each staff member specializes in. This Report can even specify which specialties for which consultants in a specific center.</a:t>
          </a:r>
        </a:p>
      </dgm:t>
    </dgm:pt>
    <dgm:pt modelId="{977B5A02-3D52-4AED-8E4D-FE8A40CBAA8F}" type="parTrans" cxnId="{CC1AE09A-D59E-4416-BE2F-ACEA996E7032}">
      <dgm:prSet/>
      <dgm:spPr/>
      <dgm:t>
        <a:bodyPr/>
        <a:lstStyle/>
        <a:p>
          <a:endParaRPr lang="en-US"/>
        </a:p>
      </dgm:t>
    </dgm:pt>
    <dgm:pt modelId="{41F3D822-446E-4177-ABB8-3CBD7BC3F2C6}" type="sibTrans" cxnId="{CC1AE09A-D59E-4416-BE2F-ACEA996E7032}">
      <dgm:prSet/>
      <dgm:spPr/>
      <dgm:t>
        <a:bodyPr/>
        <a:lstStyle/>
        <a:p>
          <a:endParaRPr lang="en-US"/>
        </a:p>
      </dgm:t>
    </dgm:pt>
    <dgm:pt modelId="{F9C8A3F8-3A44-4326-BB63-A9F1982010EE}" type="pres">
      <dgm:prSet presAssocID="{7F229109-49DD-495A-9DE1-65DE4E1DD7F3}" presName="linear" presStyleCnt="0">
        <dgm:presLayoutVars>
          <dgm:animLvl val="lvl"/>
          <dgm:resizeHandles val="exact"/>
        </dgm:presLayoutVars>
      </dgm:prSet>
      <dgm:spPr/>
    </dgm:pt>
    <dgm:pt modelId="{A6C7078E-D906-4286-939B-F08C34747382}" type="pres">
      <dgm:prSet presAssocID="{A534C1C1-F372-4B08-9A89-0033D972E7ED}" presName="parentText" presStyleLbl="node1" presStyleIdx="0" presStyleCnt="1" custLinFactNeighborX="87223" custLinFactNeighborY="-39595">
        <dgm:presLayoutVars>
          <dgm:chMax val="0"/>
          <dgm:bulletEnabled val="1"/>
        </dgm:presLayoutVars>
      </dgm:prSet>
      <dgm:spPr/>
    </dgm:pt>
  </dgm:ptLst>
  <dgm:cxnLst>
    <dgm:cxn modelId="{2E120660-0466-4C85-96D2-03201A261C5B}" type="presOf" srcId="{A534C1C1-F372-4B08-9A89-0033D972E7ED}" destId="{A6C7078E-D906-4286-939B-F08C34747382}" srcOrd="0" destOrd="0" presId="urn:microsoft.com/office/officeart/2005/8/layout/vList2"/>
    <dgm:cxn modelId="{31924994-A65C-41C7-9523-C847BC86F110}" type="presOf" srcId="{7F229109-49DD-495A-9DE1-65DE4E1DD7F3}" destId="{F9C8A3F8-3A44-4326-BB63-A9F1982010EE}" srcOrd="0" destOrd="0" presId="urn:microsoft.com/office/officeart/2005/8/layout/vList2"/>
    <dgm:cxn modelId="{CC1AE09A-D59E-4416-BE2F-ACEA996E7032}" srcId="{7F229109-49DD-495A-9DE1-65DE4E1DD7F3}" destId="{A534C1C1-F372-4B08-9A89-0033D972E7ED}" srcOrd="0" destOrd="0" parTransId="{977B5A02-3D52-4AED-8E4D-FE8A40CBAA8F}" sibTransId="{41F3D822-446E-4177-ABB8-3CBD7BC3F2C6}"/>
    <dgm:cxn modelId="{C7E7E52C-A021-4995-BB4C-C96F4F7C1DC8}" type="presParOf" srcId="{F9C8A3F8-3A44-4326-BB63-A9F1982010EE}" destId="{A6C7078E-D906-4286-939B-F08C347473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A0ACD-B8CB-4A8B-B9CA-F94BE9560B30}">
      <dsp:nvSpPr>
        <dsp:cNvPr id="0" name=""/>
        <dsp:cNvSpPr/>
      </dsp:nvSpPr>
      <dsp:spPr>
        <a:xfrm>
          <a:off x="0" y="30035"/>
          <a:ext cx="8610600" cy="91143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Profile Settings – Center Bio</a:t>
          </a:r>
        </a:p>
      </dsp:txBody>
      <dsp:txXfrm>
        <a:off x="44492" y="74527"/>
        <a:ext cx="8521616" cy="822446"/>
      </dsp:txXfrm>
    </dsp:sp>
    <dsp:sp modelId="{3377475F-FDE0-4DF9-AD81-7DCE2D827298}">
      <dsp:nvSpPr>
        <dsp:cNvPr id="0" name=""/>
        <dsp:cNvSpPr/>
      </dsp:nvSpPr>
      <dsp:spPr>
        <a:xfrm>
          <a:off x="0" y="1050905"/>
          <a:ext cx="8610600" cy="91143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Group Access</a:t>
          </a:r>
        </a:p>
      </dsp:txBody>
      <dsp:txXfrm>
        <a:off x="44492" y="1095397"/>
        <a:ext cx="8521616" cy="822446"/>
      </dsp:txXfrm>
    </dsp:sp>
    <dsp:sp modelId="{65E7F83E-3F6C-499D-9598-4B58D83461BF}">
      <dsp:nvSpPr>
        <dsp:cNvPr id="0" name=""/>
        <dsp:cNvSpPr/>
      </dsp:nvSpPr>
      <dsp:spPr>
        <a:xfrm>
          <a:off x="0" y="2071775"/>
          <a:ext cx="8610600" cy="91143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Profile Scheduling Rules</a:t>
          </a:r>
        </a:p>
      </dsp:txBody>
      <dsp:txXfrm>
        <a:off x="44492" y="2116267"/>
        <a:ext cx="8521616" cy="822446"/>
      </dsp:txXfrm>
    </dsp:sp>
    <dsp:sp modelId="{4E39941F-429B-4670-B19E-0177A2BB67E3}">
      <dsp:nvSpPr>
        <dsp:cNvPr id="0" name=""/>
        <dsp:cNvSpPr/>
      </dsp:nvSpPr>
      <dsp:spPr>
        <a:xfrm>
          <a:off x="0" y="3092645"/>
          <a:ext cx="8610600" cy="91143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Search Availability Options (Global)</a:t>
          </a:r>
        </a:p>
      </dsp:txBody>
      <dsp:txXfrm>
        <a:off x="44492" y="3137137"/>
        <a:ext cx="8521616" cy="822446"/>
      </dsp:txXfrm>
    </dsp:sp>
    <dsp:sp modelId="{C9BA6380-5863-470A-80D3-EA16A3E91CC1}">
      <dsp:nvSpPr>
        <dsp:cNvPr id="0" name=""/>
        <dsp:cNvSpPr/>
      </dsp:nvSpPr>
      <dsp:spPr>
        <a:xfrm>
          <a:off x="0" y="4113515"/>
          <a:ext cx="8610600" cy="91143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Report on Scheduling data</a:t>
          </a:r>
        </a:p>
      </dsp:txBody>
      <dsp:txXfrm>
        <a:off x="44492" y="4158007"/>
        <a:ext cx="8521616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0FB1E-889F-4452-897A-60B30AE2B863}">
      <dsp:nvSpPr>
        <dsp:cNvPr id="0" name=""/>
        <dsp:cNvSpPr/>
      </dsp:nvSpPr>
      <dsp:spPr>
        <a:xfrm>
          <a:off x="0" y="0"/>
          <a:ext cx="7375382" cy="205539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kern="1200" dirty="0"/>
          </a:br>
          <a:br>
            <a:rPr lang="en-US" sz="2000" kern="1200" dirty="0"/>
          </a:br>
          <a:r>
            <a:rPr lang="en-US" sz="2800" kern="1200" dirty="0"/>
            <a:t>Create a Center BIO for each of your centers to provide additional details to your students such as location, hours of operation and  more! </a:t>
          </a:r>
          <a:br>
            <a:rPr lang="en-US" sz="2000" kern="1200" dirty="0"/>
          </a:br>
          <a:br>
            <a:rPr lang="en-US" sz="2000" kern="1200" dirty="0"/>
          </a:br>
          <a:endParaRPr lang="en-US" sz="2000" kern="1200" dirty="0"/>
        </a:p>
      </dsp:txBody>
      <dsp:txXfrm>
        <a:off x="100336" y="100336"/>
        <a:ext cx="7174710" cy="1854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CAA75-6E02-49C8-890A-A31069B52C96}">
      <dsp:nvSpPr>
        <dsp:cNvPr id="0" name=""/>
        <dsp:cNvSpPr/>
      </dsp:nvSpPr>
      <dsp:spPr>
        <a:xfrm>
          <a:off x="0" y="172267"/>
          <a:ext cx="8192792" cy="2019441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Time Restrictions </a:t>
          </a:r>
          <a:r>
            <a:rPr lang="en-US" sz="2800" kern="1200" dirty="0"/>
            <a:t>is used to control how soon or how late an appointment may be booked or cancelled</a:t>
          </a:r>
        </a:p>
      </dsp:txBody>
      <dsp:txXfrm>
        <a:off x="98581" y="270848"/>
        <a:ext cx="7995630" cy="1822279"/>
      </dsp:txXfrm>
    </dsp:sp>
    <dsp:sp modelId="{F4075C36-F0E1-4855-9BB5-0D1188CBA146}">
      <dsp:nvSpPr>
        <dsp:cNvPr id="0" name=""/>
        <dsp:cNvSpPr/>
      </dsp:nvSpPr>
      <dsp:spPr>
        <a:xfrm>
          <a:off x="0" y="2311893"/>
          <a:ext cx="8192792" cy="1954592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Special Fields </a:t>
          </a:r>
          <a:r>
            <a:rPr lang="en-US" sz="2800" kern="1200" dirty="0"/>
            <a:t>is used to control which of the certain fields will be available for entry in Availabilities and Appointments for all centers linked to this profile</a:t>
          </a:r>
        </a:p>
      </dsp:txBody>
      <dsp:txXfrm>
        <a:off x="95415" y="2407308"/>
        <a:ext cx="8001962" cy="1763762"/>
      </dsp:txXfrm>
    </dsp:sp>
    <dsp:sp modelId="{B37A9D32-39AA-4432-8857-E1C84B39AB30}">
      <dsp:nvSpPr>
        <dsp:cNvPr id="0" name=""/>
        <dsp:cNvSpPr/>
      </dsp:nvSpPr>
      <dsp:spPr>
        <a:xfrm>
          <a:off x="0" y="4339874"/>
          <a:ext cx="8192792" cy="1774793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Other Schedule Options </a:t>
          </a:r>
          <a:r>
            <a:rPr lang="en-US" sz="2800" kern="1200" dirty="0"/>
            <a:t>is used to control certain additional access restrictions to appointment scheduling functionalities</a:t>
          </a:r>
        </a:p>
      </dsp:txBody>
      <dsp:txXfrm>
        <a:off x="86638" y="4426512"/>
        <a:ext cx="8019516" cy="1601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3FFB-FED1-4AF0-8195-A841448DD879}">
      <dsp:nvSpPr>
        <dsp:cNvPr id="0" name=""/>
        <dsp:cNvSpPr/>
      </dsp:nvSpPr>
      <dsp:spPr>
        <a:xfrm>
          <a:off x="0" y="66476"/>
          <a:ext cx="8266960" cy="1930696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Appointment status</a:t>
          </a:r>
          <a:r>
            <a:rPr lang="en-US" sz="2800" kern="1200" dirty="0"/>
            <a:t> choices is used to list all the appointment statuses that you will use to track appointments</a:t>
          </a:r>
        </a:p>
      </dsp:txBody>
      <dsp:txXfrm>
        <a:off x="94249" y="160725"/>
        <a:ext cx="8078462" cy="1742198"/>
      </dsp:txXfrm>
    </dsp:sp>
    <dsp:sp modelId="{5FD943EB-8A46-4AE7-89F3-002E15F6C5F6}">
      <dsp:nvSpPr>
        <dsp:cNvPr id="0" name=""/>
        <dsp:cNvSpPr/>
      </dsp:nvSpPr>
      <dsp:spPr>
        <a:xfrm>
          <a:off x="0" y="2149748"/>
          <a:ext cx="8266960" cy="2083621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Max appointment rules </a:t>
          </a:r>
          <a:r>
            <a:rPr lang="en-US" sz="2800" kern="1200" dirty="0"/>
            <a:t>are used to prevent too many appointments from being booked by a student or multiple students for a certain period of time</a:t>
          </a:r>
        </a:p>
      </dsp:txBody>
      <dsp:txXfrm>
        <a:off x="101714" y="2251462"/>
        <a:ext cx="8063532" cy="1880193"/>
      </dsp:txXfrm>
    </dsp:sp>
    <dsp:sp modelId="{30C9906A-A96F-42BA-A6A1-A35929EECFFD}">
      <dsp:nvSpPr>
        <dsp:cNvPr id="0" name=""/>
        <dsp:cNvSpPr/>
      </dsp:nvSpPr>
      <dsp:spPr>
        <a:xfrm>
          <a:off x="0" y="4420570"/>
          <a:ext cx="8266960" cy="1815437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Appointment Display </a:t>
          </a:r>
          <a:r>
            <a:rPr lang="en-US" sz="2800" kern="1200" dirty="0"/>
            <a:t>is used for controlling how an appointment is displayed to the various users using Twig commands.</a:t>
          </a:r>
        </a:p>
      </dsp:txBody>
      <dsp:txXfrm>
        <a:off x="88622" y="4509192"/>
        <a:ext cx="8089716" cy="16381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F7355-2660-4083-B3BE-99DEE8E1C84B}">
      <dsp:nvSpPr>
        <dsp:cNvPr id="0" name=""/>
        <dsp:cNvSpPr/>
      </dsp:nvSpPr>
      <dsp:spPr>
        <a:xfrm>
          <a:off x="0" y="0"/>
          <a:ext cx="10726057" cy="1974343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Search Availability badges </a:t>
          </a:r>
          <a:r>
            <a:rPr lang="en-US" sz="2800" kern="1200" dirty="0"/>
            <a:t>can be used to add information and indicators to availability slots. Each badge can appear in specific contexts, based on center, section, location, skills/accommodations, etc. </a:t>
          </a:r>
        </a:p>
      </dsp:txBody>
      <dsp:txXfrm>
        <a:off x="96379" y="96379"/>
        <a:ext cx="10533299" cy="1781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8C435-4E1E-46B8-B13E-86F7FCD8BAE6}">
      <dsp:nvSpPr>
        <dsp:cNvPr id="0" name=""/>
        <dsp:cNvSpPr/>
      </dsp:nvSpPr>
      <dsp:spPr>
        <a:xfrm>
          <a:off x="0" y="0"/>
          <a:ext cx="6391492" cy="242424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Outstanding Appointment Request </a:t>
          </a:r>
          <a:r>
            <a:rPr lang="en-US" sz="2800" kern="1200" dirty="0"/>
            <a:t>– Will allow you to view all outstanding request for appointments. Any student who was not able to find an availability can report and then request assistance </a:t>
          </a:r>
        </a:p>
      </dsp:txBody>
      <dsp:txXfrm>
        <a:off x="118342" y="118342"/>
        <a:ext cx="6154808" cy="21875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812D1-A00C-421A-A45C-67DD233E5BFD}">
      <dsp:nvSpPr>
        <dsp:cNvPr id="0" name=""/>
        <dsp:cNvSpPr/>
      </dsp:nvSpPr>
      <dsp:spPr>
        <a:xfrm>
          <a:off x="0" y="0"/>
          <a:ext cx="7651140" cy="206973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User Detail – Report </a:t>
          </a:r>
          <a:r>
            <a:rPr lang="en-US" sz="2900" kern="1200" dirty="0"/>
            <a:t>- This report will display Each Staff and the details of there account. The is useful to ensure all staff have a group, Email, and phone numbers assigned to their account.</a:t>
          </a:r>
        </a:p>
      </dsp:txBody>
      <dsp:txXfrm>
        <a:off x="101036" y="101036"/>
        <a:ext cx="7449068" cy="18676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7078E-D906-4286-939B-F08C34747382}">
      <dsp:nvSpPr>
        <dsp:cNvPr id="0" name=""/>
        <dsp:cNvSpPr/>
      </dsp:nvSpPr>
      <dsp:spPr>
        <a:xfrm>
          <a:off x="0" y="0"/>
          <a:ext cx="6391491" cy="242424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Consultant Specialties</a:t>
          </a:r>
          <a:r>
            <a:rPr lang="en-US" sz="2800" kern="1200" dirty="0"/>
            <a:t>- List the Subject or Subjects and sections each staff member specializes in. This Report can even specify which specialties for which consultants in a specific center.</a:t>
          </a:r>
        </a:p>
      </dsp:txBody>
      <dsp:txXfrm>
        <a:off x="118342" y="118342"/>
        <a:ext cx="6154807" cy="2187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svg"/><Relationship Id="rId7" Type="http://schemas.openxmlformats.org/officeDocument/2006/relationships/hyperlink" Target="https://pxhere.com/en/photo/145632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uta.pressbooks.pub/nolimits/chapter/5-4-collaborative-student-learning-the-art-of-study-group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18.sv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20.svg"/><Relationship Id="rId7" Type="http://schemas.openxmlformats.org/officeDocument/2006/relationships/diagramData" Target="../diagrams/data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diagramDrawing" Target="../diagrams/drawing5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29.svg"/><Relationship Id="rId21" Type="http://schemas.openxmlformats.org/officeDocument/2006/relationships/diagramQuickStyle" Target="../diagrams/quickStyle8.xml"/><Relationship Id="rId7" Type="http://schemas.openxmlformats.org/officeDocument/2006/relationships/image" Target="../media/image30.png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image" Target="../media/image28.png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26.svg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image" Target="../media/image25.png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845387"/>
            <a:chOff x="0" y="0"/>
            <a:chExt cx="4816593" cy="222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2653"/>
            </a:xfrm>
            <a:custGeom>
              <a:avLst/>
              <a:gdLst/>
              <a:ahLst/>
              <a:cxnLst/>
              <a:rect l="l" t="t" r="r" b="b"/>
              <a:pathLst>
                <a:path w="4816592" h="222653">
                  <a:moveTo>
                    <a:pt x="0" y="0"/>
                  </a:moveTo>
                  <a:lnTo>
                    <a:pt x="4816592" y="0"/>
                  </a:lnTo>
                  <a:lnTo>
                    <a:pt x="4816592" y="222653"/>
                  </a:lnTo>
                  <a:lnTo>
                    <a:pt x="0" y="22265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60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308831" y="-4970"/>
            <a:ext cx="6982301" cy="10313197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0"/>
                </a:moveTo>
                <a:lnTo>
                  <a:pt x="0" y="0"/>
                </a:lnTo>
                <a:lnTo>
                  <a:pt x="0" y="10287000"/>
                </a:lnTo>
                <a:lnTo>
                  <a:pt x="6982301" y="10287000"/>
                </a:lnTo>
                <a:lnTo>
                  <a:pt x="69823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56486" y="7922969"/>
            <a:ext cx="7146368" cy="851608"/>
            <a:chOff x="0" y="0"/>
            <a:chExt cx="2894485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148821" y="83410"/>
            <a:ext cx="1450460" cy="1495642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95486" y="-149016"/>
            <a:ext cx="14439900" cy="4694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00"/>
              </a:lnSpc>
              <a:spcBef>
                <a:spcPct val="0"/>
              </a:spcBef>
            </a:pPr>
            <a:r>
              <a:rPr lang="en-US" sz="7500" b="1" dirty="0"/>
              <a:t>Scheduling Settings &amp; Configuration</a:t>
            </a:r>
            <a:endParaRPr lang="en-US" sz="7500" dirty="0"/>
          </a:p>
          <a:p>
            <a:pPr algn="l">
              <a:lnSpc>
                <a:spcPts val="19000"/>
              </a:lnSpc>
              <a:spcBef>
                <a:spcPct val="0"/>
              </a:spcBef>
            </a:pPr>
            <a:endParaRPr lang="en-US" sz="13572" b="1" dirty="0">
              <a:solidFill>
                <a:srgbClr val="000000"/>
              </a:solidFill>
              <a:latin typeface="Montaser Arabic Bold"/>
              <a:ea typeface="Montaser Arabic Bold"/>
              <a:cs typeface="Montaser Arabic Bold"/>
              <a:sym typeface="Montaser Arabic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975631" y="1881234"/>
            <a:ext cx="104013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>
                <a:solidFill>
                  <a:srgbClr val="610215"/>
                </a:solidFill>
              </a:rPr>
              <a:t>Appointments, Availabilities Settings &amp; Reports</a:t>
            </a:r>
            <a:endParaRPr lang="en-US" sz="3600" dirty="0">
              <a:solidFill>
                <a:srgbClr val="610215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16352" y="7959932"/>
            <a:ext cx="6132463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Frias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7035" y="9510256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</a:t>
            </a:r>
            <a:r>
              <a:rPr lang="en-US" sz="3756" b="1" dirty="0" err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TracCloud</a:t>
            </a: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 dirty="0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3EC7D59-EA69-6562-126F-B29FD106F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602" y="3648549"/>
            <a:ext cx="8586655" cy="353463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076EBD-AA00-A66A-F7E6-3660CC2A03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654546" y="5838268"/>
            <a:ext cx="3780840" cy="225711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855660-38D5-7DBA-BB1B-DD593C15D4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1654546" y="3161433"/>
            <a:ext cx="3780840" cy="224661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495800" y="9548005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 dirty="0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 flipV="1">
            <a:off x="11305695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19200" y="1206596"/>
            <a:ext cx="10096500" cy="244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57"/>
              </a:lnSpc>
              <a:spcBef>
                <a:spcPct val="0"/>
              </a:spcBef>
            </a:pPr>
            <a:r>
              <a:rPr lang="en-US" sz="8000" b="1" dirty="0"/>
              <a:t>Topics We Will Cover</a:t>
            </a:r>
          </a:p>
          <a:p>
            <a:pPr algn="l">
              <a:lnSpc>
                <a:spcPts val="9857"/>
              </a:lnSpc>
              <a:spcBef>
                <a:spcPct val="0"/>
              </a:spcBef>
            </a:pPr>
            <a:endParaRPr lang="en-US" sz="7041" b="1" dirty="0">
              <a:solidFill>
                <a:srgbClr val="000000"/>
              </a:solidFill>
              <a:latin typeface="Montaser Arabic Bold"/>
              <a:ea typeface="Montaser Arabic Bold"/>
              <a:cs typeface="Montaser Arabic Bold"/>
              <a:sym typeface="Montaser Arabic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6154400" y="8875963"/>
            <a:ext cx="1544151" cy="1447800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A35DFA0-1782-CDAB-3EA2-2EB89D3BE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9720"/>
              </p:ext>
            </p:extLst>
          </p:nvPr>
        </p:nvGraphicFramePr>
        <p:xfrm>
          <a:off x="1228817" y="3713595"/>
          <a:ext cx="8610600" cy="505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6B3C0BFF-5417-4910-70E0-69D76F492DED}"/>
              </a:ext>
            </a:extLst>
          </p:cNvPr>
          <p:cNvGrpSpPr/>
          <p:nvPr/>
        </p:nvGrpSpPr>
        <p:grpSpPr>
          <a:xfrm>
            <a:off x="1228817" y="2821073"/>
            <a:ext cx="8610600" cy="868070"/>
            <a:chOff x="0" y="7105"/>
            <a:chExt cx="5887479" cy="5850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B769082-2636-AD5F-D5F2-CF99D1FEB502}"/>
                </a:ext>
              </a:extLst>
            </p:cNvPr>
            <p:cNvSpPr/>
            <p:nvPr/>
          </p:nvSpPr>
          <p:spPr>
            <a:xfrm>
              <a:off x="0" y="7105"/>
              <a:ext cx="5858924" cy="585000"/>
            </a:xfrm>
            <a:prstGeom prst="roundRect">
              <a:avLst/>
            </a:prstGeom>
            <a:solidFill>
              <a:srgbClr val="61021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92658221-BD82-DBEB-4491-9EEC6C8B412F}"/>
                </a:ext>
              </a:extLst>
            </p:cNvPr>
            <p:cNvSpPr txBox="1"/>
            <p:nvPr/>
          </p:nvSpPr>
          <p:spPr>
            <a:xfrm>
              <a:off x="28556" y="35662"/>
              <a:ext cx="5858923" cy="510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dirty="0"/>
                <a:t>What's new with Scheduling Rules</a:t>
              </a:r>
              <a:endParaRPr lang="en-US" sz="3800" kern="1200" dirty="0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E8E6ED3D-26CB-750A-37A3-660E8AE6BE03}"/>
              </a:ext>
            </a:extLst>
          </p:cNvPr>
          <p:cNvGrpSpPr/>
          <p:nvPr/>
        </p:nvGrpSpPr>
        <p:grpSpPr>
          <a:xfrm>
            <a:off x="11363878" y="2401730"/>
            <a:ext cx="6160125" cy="6160125"/>
            <a:chOff x="0" y="0"/>
            <a:chExt cx="812800" cy="81280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2189DB2-61DF-A21E-AB3F-61BAA12E60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25046" r="-25046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02608"/>
            <a:ext cx="18288000" cy="919853"/>
            <a:chOff x="0" y="0"/>
            <a:chExt cx="4816593" cy="2422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2266"/>
            </a:xfrm>
            <a:custGeom>
              <a:avLst/>
              <a:gdLst/>
              <a:ahLst/>
              <a:cxnLst/>
              <a:rect l="l" t="t" r="r" b="b"/>
              <a:pathLst>
                <a:path w="4816592" h="242266">
                  <a:moveTo>
                    <a:pt x="0" y="0"/>
                  </a:moveTo>
                  <a:lnTo>
                    <a:pt x="4816592" y="0"/>
                  </a:lnTo>
                  <a:lnTo>
                    <a:pt x="4816592" y="242266"/>
                  </a:lnTo>
                  <a:lnTo>
                    <a:pt x="0" y="2422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0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829596" y="9519815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 dirty="0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15075" y="798505"/>
            <a:ext cx="138684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200" dirty="0"/>
              <a:t>What's New With Scheduling Rules</a:t>
            </a:r>
          </a:p>
        </p:txBody>
      </p:sp>
      <p:sp>
        <p:nvSpPr>
          <p:cNvPr id="24" name="Title 17">
            <a:extLst>
              <a:ext uri="{FF2B5EF4-FFF2-40B4-BE49-F238E27FC236}">
                <a16:creationId xmlns:a16="http://schemas.microsoft.com/office/drawing/2014/main" id="{83173F7E-C1AA-19B9-FAB5-43333AAF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56239"/>
            <a:ext cx="17259296" cy="706511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C00000"/>
                </a:solidFill>
              </a:rPr>
              <a:t>November 2025</a:t>
            </a:r>
            <a:br>
              <a:rPr lang="en-US" b="1" dirty="0"/>
            </a:br>
            <a:r>
              <a:rPr lang="en-US" b="1" dirty="0"/>
              <a:t>Allow the Asynchronous title preference to be shown on availability and appointment entry  </a:t>
            </a:r>
            <a:br>
              <a:rPr lang="en-US" b="1" dirty="0"/>
            </a:b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C00000"/>
                </a:solidFill>
              </a:rPr>
              <a:t>September 2025</a:t>
            </a:r>
            <a:br>
              <a:rPr lang="en-US" b="1" dirty="0"/>
            </a:br>
            <a:r>
              <a:rPr lang="en-US" b="1" dirty="0"/>
              <a:t>Added a new functionality for choosing a staff record in lieu of a student record for appointments</a:t>
            </a:r>
            <a:br>
              <a:rPr lang="en-US" b="1" dirty="0"/>
            </a:br>
            <a:r>
              <a:rPr lang="en-US" b="1" dirty="0"/>
              <a:t>Added ability for stacked availabilities to differentiate recurring appointment settings per center </a:t>
            </a:r>
            <a:br>
              <a:rPr lang="en-US" b="1" dirty="0"/>
            </a:b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C00000"/>
                </a:solidFill>
              </a:rPr>
              <a:t>June 2026</a:t>
            </a:r>
            <a:br>
              <a:rPr lang="en-US" b="1" dirty="0"/>
            </a:br>
            <a:r>
              <a:rPr lang="en-US" b="1" dirty="0"/>
              <a:t>Added ability for students tutors to show their classes on the schedule</a:t>
            </a:r>
            <a:br>
              <a:rPr lang="en-US" b="1" dirty="0"/>
            </a:b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C00000"/>
                </a:solidFill>
              </a:rPr>
              <a:t>March 2025</a:t>
            </a:r>
            <a:br>
              <a:rPr lang="en-US" b="1" dirty="0"/>
            </a:br>
            <a:r>
              <a:rPr lang="en-US" b="1" dirty="0"/>
              <a:t>Added ability for staff to create new outstanding appt requests</a:t>
            </a:r>
            <a:br>
              <a:rPr lang="en-US" b="1" dirty="0"/>
            </a:b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C00000"/>
                </a:solidFill>
              </a:rPr>
              <a:t>April 2025</a:t>
            </a:r>
            <a:br>
              <a:rPr lang="en-US" b="1" dirty="0"/>
            </a:br>
            <a:r>
              <a:rPr lang="en-US" sz="3000" b="1" dirty="0"/>
              <a:t>Added Custom Fields to Outstanding Appointment Requests</a:t>
            </a:r>
            <a:br>
              <a:rPr lang="en-US" sz="3000" b="1" dirty="0"/>
            </a:br>
            <a:r>
              <a:rPr lang="en-US" sz="3000" b="1" dirty="0"/>
              <a:t>Added Saved Searches, Selection capability and Show these Students to the Outstanding Appointment requests </a:t>
            </a:r>
          </a:p>
        </p:txBody>
      </p:sp>
      <p:sp>
        <p:nvSpPr>
          <p:cNvPr id="25" name="Title 17">
            <a:extLst>
              <a:ext uri="{FF2B5EF4-FFF2-40B4-BE49-F238E27FC236}">
                <a16:creationId xmlns:a16="http://schemas.microsoft.com/office/drawing/2014/main" id="{43233752-3E7D-61B0-661F-88513D3A0877}"/>
              </a:ext>
            </a:extLst>
          </p:cNvPr>
          <p:cNvSpPr txBox="1">
            <a:spLocks/>
          </p:cNvSpPr>
          <p:nvPr/>
        </p:nvSpPr>
        <p:spPr>
          <a:xfrm>
            <a:off x="1028700" y="906785"/>
            <a:ext cx="16769080" cy="8119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b="1"/>
            </a:br>
            <a:endParaRPr lang="en-US" sz="3200" b="1" dirty="0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59CA6098-20A3-924A-559E-D5E836426F85}"/>
              </a:ext>
            </a:extLst>
          </p:cNvPr>
          <p:cNvSpPr/>
          <p:nvPr/>
        </p:nvSpPr>
        <p:spPr>
          <a:xfrm flipH="1" flipV="1">
            <a:off x="12951705" y="-2370268"/>
            <a:ext cx="8615190" cy="12692729"/>
          </a:xfrm>
          <a:custGeom>
            <a:avLst/>
            <a:gdLst/>
            <a:ahLst/>
            <a:cxnLst/>
            <a:rect l="l" t="t" r="r" b="b"/>
            <a:pathLst>
              <a:path w="8615190" h="12692729">
                <a:moveTo>
                  <a:pt x="8615190" y="12692729"/>
                </a:moveTo>
                <a:lnTo>
                  <a:pt x="0" y="12692729"/>
                </a:lnTo>
                <a:lnTo>
                  <a:pt x="0" y="0"/>
                </a:lnTo>
                <a:lnTo>
                  <a:pt x="8615190" y="0"/>
                </a:lnTo>
                <a:lnTo>
                  <a:pt x="8615190" y="1269272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50087" y="-2405729"/>
            <a:ext cx="8615190" cy="12692729"/>
          </a:xfrm>
          <a:custGeom>
            <a:avLst/>
            <a:gdLst/>
            <a:ahLst/>
            <a:cxnLst/>
            <a:rect l="l" t="t" r="r" b="b"/>
            <a:pathLst>
              <a:path w="8615190" h="12692729">
                <a:moveTo>
                  <a:pt x="0" y="0"/>
                </a:moveTo>
                <a:lnTo>
                  <a:pt x="8615190" y="0"/>
                </a:lnTo>
                <a:lnTo>
                  <a:pt x="8615190" y="12692729"/>
                </a:lnTo>
                <a:lnTo>
                  <a:pt x="0" y="126927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322897" y="-2405729"/>
            <a:ext cx="8615190" cy="12692729"/>
          </a:xfrm>
          <a:custGeom>
            <a:avLst/>
            <a:gdLst/>
            <a:ahLst/>
            <a:cxnLst/>
            <a:rect l="l" t="t" r="r" b="b"/>
            <a:pathLst>
              <a:path w="8615190" h="12692729">
                <a:moveTo>
                  <a:pt x="8615190" y="0"/>
                </a:moveTo>
                <a:lnTo>
                  <a:pt x="0" y="0"/>
                </a:lnTo>
                <a:lnTo>
                  <a:pt x="0" y="12692729"/>
                </a:lnTo>
                <a:lnTo>
                  <a:pt x="8615190" y="12692729"/>
                </a:lnTo>
                <a:lnTo>
                  <a:pt x="86151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19811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l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167868-833A-8F07-B516-4D675E79DDE1}"/>
              </a:ext>
            </a:extLst>
          </p:cNvPr>
          <p:cNvSpPr txBox="1"/>
          <p:nvPr/>
        </p:nvSpPr>
        <p:spPr>
          <a:xfrm>
            <a:off x="2158005" y="378913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cs typeface="Times New Roman" panose="02020603050405020304" pitchFamily="18" charset="0"/>
              </a:rPr>
              <a:t>Center Bio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4EA70777-17CB-EFC7-78C6-DF270D7BE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735520"/>
              </p:ext>
            </p:extLst>
          </p:nvPr>
        </p:nvGraphicFramePr>
        <p:xfrm>
          <a:off x="727171" y="2077072"/>
          <a:ext cx="7375382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76C36C50-7F09-B1CD-184D-EE3B5150B4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4605" y="295312"/>
            <a:ext cx="8130886" cy="4248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423FF9-0C0E-33BA-7CC2-D60DC7C4B7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0303" y="4911184"/>
            <a:ext cx="8105188" cy="447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030C8B3-8F3E-2F03-0042-6C1288001D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075" y="4884573"/>
            <a:ext cx="7774478" cy="4433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83648"/>
            <a:chOff x="0" y="0"/>
            <a:chExt cx="4816593" cy="259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9068"/>
            </a:xfrm>
            <a:custGeom>
              <a:avLst/>
              <a:gdLst/>
              <a:ahLst/>
              <a:cxnLst/>
              <a:rect l="l" t="t" r="r" b="b"/>
              <a:pathLst>
                <a:path w="4816592" h="259068">
                  <a:moveTo>
                    <a:pt x="0" y="0"/>
                  </a:moveTo>
                  <a:lnTo>
                    <a:pt x="4816592" y="0"/>
                  </a:lnTo>
                  <a:lnTo>
                    <a:pt x="4816592" y="259068"/>
                  </a:lnTo>
                  <a:lnTo>
                    <a:pt x="0" y="259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97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198108" y="9620335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 dirty="0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" name="Freeform 6"/>
          <p:cNvSpPr/>
          <p:nvPr/>
        </p:nvSpPr>
        <p:spPr>
          <a:xfrm flipH="1" flipV="1">
            <a:off x="16202286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2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2" y="0"/>
                </a:lnTo>
                <a:lnTo>
                  <a:pt x="6982302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7590" y="148818"/>
            <a:ext cx="1958119" cy="1565682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51C86E-17DE-0EF0-0435-1306600E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947988"/>
            <a:ext cx="8917979" cy="2095556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610215"/>
                </a:solidFill>
                <a:cs typeface="Times New Roman" panose="02020603050405020304" pitchFamily="18" charset="0"/>
              </a:rPr>
              <a:t>Profile Settings</a:t>
            </a:r>
            <a:br>
              <a:rPr lang="en-US" sz="7200" b="1" dirty="0">
                <a:solidFill>
                  <a:srgbClr val="610215"/>
                </a:solidFill>
                <a:cs typeface="Times New Roman" panose="02020603050405020304" pitchFamily="18" charset="0"/>
              </a:rPr>
            </a:br>
            <a:endParaRPr lang="en-US" sz="7200" b="1" dirty="0"/>
          </a:p>
        </p:txBody>
      </p:sp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4A7D8A37-6055-0EAD-C5E3-DEEBBD80CF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7001504"/>
              </p:ext>
            </p:extLst>
          </p:nvPr>
        </p:nvGraphicFramePr>
        <p:xfrm>
          <a:off x="494009" y="2754279"/>
          <a:ext cx="8192792" cy="613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5" name="Content Placeholder 5">
            <a:extLst>
              <a:ext uri="{FF2B5EF4-FFF2-40B4-BE49-F238E27FC236}">
                <a16:creationId xmlns:a16="http://schemas.microsoft.com/office/drawing/2014/main" id="{BE6C225D-5E2A-35BD-F68D-429657C74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971839"/>
              </p:ext>
            </p:extLst>
          </p:nvPr>
        </p:nvGraphicFramePr>
        <p:xfrm>
          <a:off x="9296400" y="2762171"/>
          <a:ext cx="8266960" cy="626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501127" y="-2405729"/>
            <a:ext cx="8615190" cy="12692729"/>
          </a:xfrm>
          <a:custGeom>
            <a:avLst/>
            <a:gdLst/>
            <a:ahLst/>
            <a:cxnLst/>
            <a:rect l="l" t="t" r="r" b="b"/>
            <a:pathLst>
              <a:path w="8615190" h="12692729">
                <a:moveTo>
                  <a:pt x="8615189" y="0"/>
                </a:moveTo>
                <a:lnTo>
                  <a:pt x="0" y="0"/>
                </a:lnTo>
                <a:lnTo>
                  <a:pt x="0" y="12692729"/>
                </a:lnTo>
                <a:lnTo>
                  <a:pt x="8615189" y="12692729"/>
                </a:lnTo>
                <a:lnTo>
                  <a:pt x="86151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21000" y="147004"/>
            <a:ext cx="11575781" cy="244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57"/>
              </a:lnSpc>
              <a:spcBef>
                <a:spcPct val="0"/>
              </a:spcBef>
            </a:pPr>
            <a:r>
              <a:rPr lang="en-US" sz="7200" dirty="0"/>
              <a:t>Search Availability Badges</a:t>
            </a:r>
            <a:br>
              <a:rPr lang="en-US" sz="7200" dirty="0"/>
            </a:br>
            <a:endParaRPr lang="en-US" sz="7041" b="1" dirty="0">
              <a:solidFill>
                <a:srgbClr val="000000"/>
              </a:solidFill>
              <a:latin typeface="Montaser Arabic Bold"/>
              <a:ea typeface="Montaser Arabic Bold"/>
              <a:cs typeface="Montaser Arabic Bold"/>
              <a:sym typeface="Montaser Arabic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0" y="9462840"/>
            <a:ext cx="18288000" cy="824160"/>
            <a:chOff x="0" y="0"/>
            <a:chExt cx="4816593" cy="2170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16592" cy="217063"/>
            </a:xfrm>
            <a:custGeom>
              <a:avLst/>
              <a:gdLst/>
              <a:ahLst/>
              <a:cxnLst/>
              <a:rect l="l" t="t" r="r" b="b"/>
              <a:pathLst>
                <a:path w="4816592" h="217063">
                  <a:moveTo>
                    <a:pt x="0" y="0"/>
                  </a:moveTo>
                  <a:lnTo>
                    <a:pt x="4816592" y="0"/>
                  </a:lnTo>
                  <a:lnTo>
                    <a:pt x="4816592" y="217063"/>
                  </a:lnTo>
                  <a:lnTo>
                    <a:pt x="0" y="21706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816593" cy="2551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19811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572679" y="7065756"/>
            <a:ext cx="2385584" cy="223424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A3D581-B10E-B660-4DC6-6E6DE0DA1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393" y="4087044"/>
            <a:ext cx="11088608" cy="23692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B2106-D050-5708-AAFB-0D69A6BFE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771" y="6671415"/>
            <a:ext cx="10544629" cy="261040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1" name="Content Placeholder 8">
            <a:extLst>
              <a:ext uri="{FF2B5EF4-FFF2-40B4-BE49-F238E27FC236}">
                <a16:creationId xmlns:a16="http://schemas.microsoft.com/office/drawing/2014/main" id="{E6223F99-6812-18F9-4D3E-ABD4A1C942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373869"/>
              </p:ext>
            </p:extLst>
          </p:nvPr>
        </p:nvGraphicFramePr>
        <p:xfrm>
          <a:off x="228600" y="1622394"/>
          <a:ext cx="10726057" cy="236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V="1">
            <a:off x="-3119115" y="0"/>
            <a:ext cx="8615190" cy="12692729"/>
          </a:xfrm>
          <a:custGeom>
            <a:avLst/>
            <a:gdLst/>
            <a:ahLst/>
            <a:cxnLst/>
            <a:rect l="l" t="t" r="r" b="b"/>
            <a:pathLst>
              <a:path w="8615190" h="12692729">
                <a:moveTo>
                  <a:pt x="0" y="12692729"/>
                </a:moveTo>
                <a:lnTo>
                  <a:pt x="8615190" y="12692729"/>
                </a:lnTo>
                <a:lnTo>
                  <a:pt x="8615190" y="0"/>
                </a:lnTo>
                <a:lnTo>
                  <a:pt x="0" y="0"/>
                </a:lnTo>
                <a:lnTo>
                  <a:pt x="0" y="1269272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8909087" y="1028700"/>
            <a:ext cx="5545191" cy="554519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F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028700" y="8626101"/>
            <a:ext cx="1370385" cy="465931"/>
          </a:xfrm>
          <a:custGeom>
            <a:avLst/>
            <a:gdLst/>
            <a:ahLst/>
            <a:cxnLst/>
            <a:rect l="l" t="t" r="r" b="b"/>
            <a:pathLst>
              <a:path w="1370385" h="465931">
                <a:moveTo>
                  <a:pt x="0" y="0"/>
                </a:moveTo>
                <a:lnTo>
                  <a:pt x="1370385" y="0"/>
                </a:lnTo>
                <a:lnTo>
                  <a:pt x="1370385" y="465930"/>
                </a:lnTo>
                <a:lnTo>
                  <a:pt x="0" y="465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519811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16399676" y="116920"/>
            <a:ext cx="1752220" cy="1559526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5" y="0"/>
                </a:lnTo>
                <a:lnTo>
                  <a:pt x="1166385" y="1317283"/>
                </a:lnTo>
                <a:lnTo>
                  <a:pt x="0" y="13172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3A999C4-EDD6-EF87-D3E7-256545452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0" y="2738013"/>
            <a:ext cx="6112676" cy="5627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Title 8">
            <a:extLst>
              <a:ext uri="{FF2B5EF4-FFF2-40B4-BE49-F238E27FC236}">
                <a16:creationId xmlns:a16="http://schemas.microsoft.com/office/drawing/2014/main" id="{F0674B9B-51AB-4FEB-6D6A-64B807B7FD15}"/>
              </a:ext>
            </a:extLst>
          </p:cNvPr>
          <p:cNvSpPr txBox="1">
            <a:spLocks/>
          </p:cNvSpPr>
          <p:nvPr/>
        </p:nvSpPr>
        <p:spPr>
          <a:xfrm>
            <a:off x="5867400" y="587513"/>
            <a:ext cx="8397350" cy="10889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/>
              <a:t>Schedule with 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50F082-B90B-FBFE-83AB-70E8A7D3B83F}"/>
              </a:ext>
            </a:extLst>
          </p:cNvPr>
          <p:cNvSpPr txBox="1"/>
          <p:nvPr/>
        </p:nvSpPr>
        <p:spPr>
          <a:xfrm>
            <a:off x="4262021" y="4489813"/>
            <a:ext cx="533917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/>
              <a:t>Student Information:</a:t>
            </a:r>
            <a:br>
              <a:rPr lang="en-US" sz="4400" b="1" dirty="0"/>
            </a:br>
            <a:r>
              <a:rPr lang="en-US" sz="4400" b="1" dirty="0"/>
              <a:t> Password: 1918</a:t>
            </a:r>
            <a:br>
              <a:rPr lang="en-US" sz="4400" b="1" dirty="0"/>
            </a:br>
            <a:r>
              <a:rPr lang="en-US" sz="4400" b="1" dirty="0"/>
              <a:t> User: 1918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9342" y="148818"/>
            <a:ext cx="3848100" cy="120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7"/>
              </a:lnSpc>
              <a:spcBef>
                <a:spcPct val="0"/>
              </a:spcBef>
            </a:pPr>
            <a:r>
              <a:rPr lang="en-US" sz="7041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Reports</a:t>
            </a:r>
          </a:p>
        </p:txBody>
      </p:sp>
      <p:sp>
        <p:nvSpPr>
          <p:cNvPr id="9" name="Freeform 9"/>
          <p:cNvSpPr/>
          <p:nvPr/>
        </p:nvSpPr>
        <p:spPr>
          <a:xfrm flipH="1" flipV="1">
            <a:off x="9658296" y="-1714500"/>
            <a:ext cx="8615190" cy="12692729"/>
          </a:xfrm>
          <a:custGeom>
            <a:avLst/>
            <a:gdLst/>
            <a:ahLst/>
            <a:cxnLst/>
            <a:rect l="l" t="t" r="r" b="b"/>
            <a:pathLst>
              <a:path w="8615190" h="12692729">
                <a:moveTo>
                  <a:pt x="8615190" y="12692728"/>
                </a:moveTo>
                <a:lnTo>
                  <a:pt x="0" y="12692728"/>
                </a:lnTo>
                <a:lnTo>
                  <a:pt x="0" y="0"/>
                </a:lnTo>
                <a:lnTo>
                  <a:pt x="8615190" y="0"/>
                </a:lnTo>
                <a:lnTo>
                  <a:pt x="8615190" y="126927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661441" y="784391"/>
            <a:ext cx="1370385" cy="465931"/>
          </a:xfrm>
          <a:custGeom>
            <a:avLst/>
            <a:gdLst/>
            <a:ahLst/>
            <a:cxnLst/>
            <a:rect l="l" t="t" r="r" b="b"/>
            <a:pathLst>
              <a:path w="1370385" h="465931">
                <a:moveTo>
                  <a:pt x="0" y="0"/>
                </a:moveTo>
                <a:lnTo>
                  <a:pt x="1370384" y="0"/>
                </a:lnTo>
                <a:lnTo>
                  <a:pt x="1370384" y="465931"/>
                </a:lnTo>
                <a:lnTo>
                  <a:pt x="0" y="4659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0" y="9527683"/>
            <a:ext cx="18288000" cy="920492"/>
            <a:chOff x="0" y="0"/>
            <a:chExt cx="4816593" cy="25066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16592" cy="250667"/>
            </a:xfrm>
            <a:custGeom>
              <a:avLst/>
              <a:gdLst/>
              <a:ahLst/>
              <a:cxnLst/>
              <a:rect l="l" t="t" r="r" b="b"/>
              <a:pathLst>
                <a:path w="4816592" h="250667">
                  <a:moveTo>
                    <a:pt x="0" y="0"/>
                  </a:moveTo>
                  <a:lnTo>
                    <a:pt x="4816592" y="0"/>
                  </a:lnTo>
                  <a:lnTo>
                    <a:pt x="4816592" y="250667"/>
                  </a:lnTo>
                  <a:lnTo>
                    <a:pt x="0" y="25066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816593" cy="28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198110" y="9496927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7591" y="148818"/>
            <a:ext cx="1329862" cy="1204306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7A9ADD8-0E0F-2753-E992-35492CF4F6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57" y="1504069"/>
            <a:ext cx="7778052" cy="5073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854656-479E-C4DA-290F-E4142A8F5C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00" y="5319028"/>
            <a:ext cx="7383599" cy="4079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7BE2F451-DF0C-6903-D2A0-4BB5357C3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834481"/>
              </p:ext>
            </p:extLst>
          </p:nvPr>
        </p:nvGraphicFramePr>
        <p:xfrm>
          <a:off x="10415360" y="2778261"/>
          <a:ext cx="6391492" cy="243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0F87C23F-026B-3E07-FDE8-038D740EB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289552"/>
              </p:ext>
            </p:extLst>
          </p:nvPr>
        </p:nvGraphicFramePr>
        <p:xfrm>
          <a:off x="815215" y="6914684"/>
          <a:ext cx="7651140" cy="232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1D3C33A3-1233-16FF-3BCE-A2C75159E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152564"/>
              </p:ext>
            </p:extLst>
          </p:nvPr>
        </p:nvGraphicFramePr>
        <p:xfrm>
          <a:off x="10415361" y="222541"/>
          <a:ext cx="6391491" cy="243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50798" y="9443561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9342578" y="-4760421"/>
            <a:ext cx="10213437" cy="15047421"/>
          </a:xfrm>
          <a:custGeom>
            <a:avLst/>
            <a:gdLst/>
            <a:ahLst/>
            <a:cxnLst/>
            <a:rect l="l" t="t" r="r" b="b"/>
            <a:pathLst>
              <a:path w="10213437" h="15047421">
                <a:moveTo>
                  <a:pt x="10213438" y="0"/>
                </a:moveTo>
                <a:lnTo>
                  <a:pt x="0" y="0"/>
                </a:lnTo>
                <a:lnTo>
                  <a:pt x="0" y="15047421"/>
                </a:lnTo>
                <a:lnTo>
                  <a:pt x="10213438" y="15047421"/>
                </a:lnTo>
                <a:lnTo>
                  <a:pt x="1021343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7563876"/>
            <a:ext cx="7146368" cy="1003385"/>
            <a:chOff x="0" y="0"/>
            <a:chExt cx="2894485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49319" y="1338510"/>
            <a:ext cx="7609981" cy="760998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F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959741" y="1648932"/>
            <a:ext cx="6989137" cy="698913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458808" y="1028700"/>
            <a:ext cx="1370385" cy="465931"/>
          </a:xfrm>
          <a:custGeom>
            <a:avLst/>
            <a:gdLst/>
            <a:ahLst/>
            <a:cxnLst/>
            <a:rect l="l" t="t" r="r" b="b"/>
            <a:pathLst>
              <a:path w="1370385" h="465931">
                <a:moveTo>
                  <a:pt x="0" y="0"/>
                </a:moveTo>
                <a:lnTo>
                  <a:pt x="1370384" y="0"/>
                </a:lnTo>
                <a:lnTo>
                  <a:pt x="1370384" y="465931"/>
                </a:lnTo>
                <a:lnTo>
                  <a:pt x="0" y="465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1751090"/>
            <a:ext cx="7430108" cy="232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0"/>
              </a:lnSpc>
              <a:spcBef>
                <a:spcPct val="0"/>
              </a:spcBef>
            </a:pPr>
            <a:r>
              <a:rPr lang="en-US" sz="13572" b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THANK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3237479"/>
            <a:ext cx="7430108" cy="232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0"/>
              </a:lnSpc>
              <a:spcBef>
                <a:spcPct val="0"/>
              </a:spcBef>
            </a:pPr>
            <a:r>
              <a:rPr lang="en-US" sz="13572" b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5492285"/>
            <a:ext cx="7146368" cy="110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5"/>
              </a:lnSpc>
              <a:spcBef>
                <a:spcPct val="0"/>
              </a:spcBef>
            </a:pPr>
            <a:r>
              <a:rPr lang="en-US" sz="313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 appreciate your participation and look forward to any questions or discussions.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67000" y="7652666"/>
            <a:ext cx="3365402" cy="714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48"/>
              </a:lnSpc>
              <a:spcBef>
                <a:spcPct val="0"/>
              </a:spcBef>
            </a:pPr>
            <a:r>
              <a:rPr lang="en-US" sz="4391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Questions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13307</TotalTime>
  <Words>521</Words>
  <Application>Microsoft Office PowerPoint</Application>
  <PresentationFormat>Custom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Montaser Arabic Bold</vt:lpstr>
      <vt:lpstr>Arimo Bold</vt:lpstr>
      <vt:lpstr>Times New Roman</vt:lpstr>
      <vt:lpstr>Arial</vt:lpstr>
      <vt:lpstr>Arimo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Profile Settings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TracCloud PowerPoint Slides</dc:title>
  <cp:lastModifiedBy>Luis Frias</cp:lastModifiedBy>
  <cp:revision>10</cp:revision>
  <dcterms:created xsi:type="dcterms:W3CDTF">2006-08-16T00:00:00Z</dcterms:created>
  <dcterms:modified xsi:type="dcterms:W3CDTF">2026-02-23T16:17:07Z</dcterms:modified>
  <dc:identifier>DAG79t2QV08</dc:identifier>
</cp:coreProperties>
</file>