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9" r:id="rId3"/>
    <p:sldId id="267" r:id="rId4"/>
    <p:sldId id="268" r:id="rId5"/>
    <p:sldId id="270" r:id="rId6"/>
    <p:sldId id="269" r:id="rId7"/>
    <p:sldId id="272" r:id="rId8"/>
    <p:sldId id="273" r:id="rId9"/>
    <p:sldId id="274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82B"/>
    <a:srgbClr val="610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EC44B-2118-CC75-3F48-1A0899808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0E668-81E3-320F-59AB-209C9EBF9E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2025 Annual TracCloud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BFF40-A143-3806-DE78-1E1B184867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59724-5F19-F47E-17D8-D8D21406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8B60F-267B-AFA5-AF4E-D04F30E72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2025 Annual TracCloud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D2970-86ED-C62A-75F1-95542766E7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qqysv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vauban.com/blog/leading-networks-organizations-and-teams-what-are-the-differen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114" y="1367637"/>
            <a:ext cx="7203750" cy="365760"/>
          </a:xfrm>
        </p:spPr>
        <p:txBody>
          <a:bodyPr>
            <a:noAutofit/>
          </a:bodyPr>
          <a:lstStyle/>
          <a:p>
            <a:r>
              <a:rPr lang="en-US" sz="2800" dirty="0"/>
              <a:t>Staff Account Setup &amp; Management: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4833" y="1550517"/>
            <a:ext cx="5034313" cy="365760"/>
          </a:xfrm>
        </p:spPr>
        <p:txBody>
          <a:bodyPr>
            <a:noAutofit/>
          </a:bodyPr>
          <a:lstStyle/>
          <a:p>
            <a:r>
              <a:rPr lang="en-US" dirty="0"/>
              <a:t>A Guide for Creating Staff Accounts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BDC39-2689-E585-4A36-970EF1BED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9123" y="2238118"/>
            <a:ext cx="5149722" cy="2736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A6D3F9-E6D4-F2D5-493B-BB511ED64E5A}"/>
              </a:ext>
            </a:extLst>
          </p:cNvPr>
          <p:cNvSpPr txBox="1">
            <a:spLocks/>
          </p:cNvSpPr>
          <p:nvPr/>
        </p:nvSpPr>
        <p:spPr>
          <a:xfrm>
            <a:off x="305851" y="5712903"/>
            <a:ext cx="1564895" cy="46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8D182B"/>
                </a:solidFill>
              </a:rPr>
              <a:t>Luis Frias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006295-E1BD-2E46-33AF-FB0CA9AF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35" y="886571"/>
            <a:ext cx="3684340" cy="570451"/>
          </a:xfrm>
        </p:spPr>
        <p:txBody>
          <a:bodyPr/>
          <a:lstStyle/>
          <a:p>
            <a:pPr algn="ctr"/>
            <a:r>
              <a:rPr lang="en-US" dirty="0"/>
              <a:t>Staff Reports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EE94B0-8287-CBCC-4822-E7C83642EFC1}"/>
              </a:ext>
            </a:extLst>
          </p:cNvPr>
          <p:cNvSpPr txBox="1">
            <a:spLocks/>
          </p:cNvSpPr>
          <p:nvPr/>
        </p:nvSpPr>
        <p:spPr>
          <a:xfrm>
            <a:off x="1196172" y="1844696"/>
            <a:ext cx="7200900" cy="1796126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>
              <a:buFont typeface="Arial" pitchFamily="34" charset="0"/>
              <a:buNone/>
            </a:pPr>
            <a:r>
              <a:rPr lang="en-US" dirty="0"/>
              <a:t>You can run reports that allow you to get more information on all subjects/reasons our consultants can assist with, their availability, visits with students, appointments, and work visits.</a:t>
            </a:r>
          </a:p>
          <a:p>
            <a:pPr marL="45719" indent="0">
              <a:buFont typeface="Arial" pitchFamily="34" charset="0"/>
              <a:buNone/>
            </a:pPr>
            <a:r>
              <a:rPr lang="en-US" dirty="0"/>
              <a:t>Higher level staff such as </a:t>
            </a:r>
            <a:r>
              <a:rPr lang="en-US" dirty="0" err="1"/>
              <a:t>SysAdmins</a:t>
            </a:r>
            <a:r>
              <a:rPr lang="en-US" dirty="0"/>
              <a:t> and Profile Admins can run additional reports, such as payroll.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00B8CF-CBE8-DFC2-0E9A-BC1975D1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5" y="4141601"/>
            <a:ext cx="4328719" cy="163180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FB59AC-E93D-9060-DEEF-C17988AF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56" y="4141600"/>
            <a:ext cx="4328721" cy="163180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AEDA32-B9B2-4131-A4E3-1F7716BA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249960"/>
            <a:ext cx="7200900" cy="642340"/>
          </a:xfrm>
        </p:spPr>
        <p:txBody>
          <a:bodyPr/>
          <a:lstStyle/>
          <a:p>
            <a:r>
              <a:rPr lang="en-US" dirty="0"/>
              <a:t>What's new with Staff Accounts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36F60-AD41-92AC-87B2-F152DDC64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95" y="2253027"/>
            <a:ext cx="6160011" cy="3887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Added options to Link Supervisor</a:t>
            </a:r>
          </a:p>
          <a:p>
            <a:r>
              <a:rPr lang="en-US" dirty="0"/>
              <a:t>Added “Title or position”</a:t>
            </a:r>
          </a:p>
          <a:p>
            <a:r>
              <a:rPr lang="en-US" dirty="0"/>
              <a:t>Staff Listing – Duplicate Staff Option</a:t>
            </a:r>
          </a:p>
          <a:p>
            <a:r>
              <a:rPr lang="en-US" dirty="0"/>
              <a:t>Staff Listing added “Search Active Only” option</a:t>
            </a:r>
          </a:p>
          <a:p>
            <a:r>
              <a:rPr lang="en-US" dirty="0"/>
              <a:t>Search Staff by Subject and Reason specialties</a:t>
            </a:r>
          </a:p>
          <a:p>
            <a:r>
              <a:rPr lang="en-US" dirty="0"/>
              <a:t>Staff Bio text editor can add embedded images &amp; Hyperlinks</a:t>
            </a:r>
          </a:p>
          <a:p>
            <a:r>
              <a:rPr lang="en-US" dirty="0"/>
              <a:t>Student photo can be shared to linked Staff acct</a:t>
            </a:r>
          </a:p>
          <a:p>
            <a:r>
              <a:rPr lang="en-US" dirty="0"/>
              <a:t>Option to navigate directly to staff account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AAF82A-DE97-5306-0FA2-A909C57B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995" y="950083"/>
            <a:ext cx="3466226" cy="5285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User Levels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A69343-70BC-93BA-946E-449360A7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86" y="1832935"/>
            <a:ext cx="7824619" cy="4114800"/>
          </a:xfrm>
        </p:spPr>
        <p:txBody>
          <a:bodyPr/>
          <a:lstStyle/>
          <a:p>
            <a:r>
              <a:rPr lang="en-US" b="1" dirty="0"/>
              <a:t>Staff</a:t>
            </a:r>
            <a:r>
              <a:rPr lang="en-US" dirty="0"/>
              <a:t> accounts can access different parts of the system, edit visit/appointment data, and create availability/appointments, etc. However, this user level cannot access the Center Profiles or Global Settings.</a:t>
            </a:r>
          </a:p>
          <a:p>
            <a:r>
              <a:rPr lang="en-US" b="1" dirty="0"/>
              <a:t>Profile Admins </a:t>
            </a:r>
            <a:r>
              <a:rPr lang="en-US" dirty="0"/>
              <a:t>can have all the same permissions as a staff account, along with the ability to access and manage the List and Center Profiles. However, this user level will not have access to the Global Settings.</a:t>
            </a:r>
          </a:p>
          <a:p>
            <a:r>
              <a:rPr lang="en-US" b="1" dirty="0" err="1"/>
              <a:t>SysAdmin</a:t>
            </a:r>
            <a:r>
              <a:rPr lang="en-US" dirty="0"/>
              <a:t> accounts have even more permissions than staff. </a:t>
            </a:r>
            <a:r>
              <a:rPr lang="en-US" dirty="0" err="1"/>
              <a:t>SysAdmins</a:t>
            </a:r>
            <a:r>
              <a:rPr lang="en-US" dirty="0"/>
              <a:t> can edit Staff profiles and Group Settings, as well as have full access to delete options, lists, and more. </a:t>
            </a:r>
            <a:r>
              <a:rPr lang="en-US" dirty="0" err="1"/>
              <a:t>SysAdmins</a:t>
            </a:r>
            <a:r>
              <a:rPr lang="en-US" dirty="0"/>
              <a:t> will have the ability to edit and view everything in the system, including the Center Profiles and Global Settings.</a:t>
            </a: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2FB4D8-B967-9046-D2E7-E9DCB96AB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6" y="1833473"/>
            <a:ext cx="322028" cy="322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16176-A39E-961D-60DC-5DCF3E145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6" y="3162924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FD87CC-7BB1-6BCC-F116-84B9BD0F8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6" y="4492375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3F458E-6BAC-D99E-1CE5-E0820D94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215" y="1089975"/>
            <a:ext cx="4271569" cy="4419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Groups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A6587E-D96B-2103-8415-8C63CEDBA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335" y="1688317"/>
            <a:ext cx="7134096" cy="2314338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Groups allow you to edit the permissions for a collective of staff accounts.</a:t>
            </a:r>
          </a:p>
          <a:p>
            <a:pPr marL="45719" indent="0">
              <a:buNone/>
            </a:pPr>
            <a:r>
              <a:rPr lang="en-US" dirty="0"/>
              <a:t>Choose the profile, centers, visits, student data, data tables, etc. that a staff member in this group can edit and view.</a:t>
            </a:r>
          </a:p>
          <a:p>
            <a:pPr marL="45719" indent="0">
              <a:buNone/>
            </a:pPr>
            <a:r>
              <a:rPr lang="en-US" dirty="0"/>
              <a:t>There is no limit to the number of groups you can create, so feel free to create as many groups as needed for your institution.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C90C0D-5B64-D29F-A544-707884E31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21" y="1688317"/>
            <a:ext cx="322028" cy="322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12E7E0-F0F5-70AE-EB0E-2D794921E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21" y="2397644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AB9573-0BBA-4D65-6DE0-41B60C513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21" y="3200149"/>
            <a:ext cx="322028" cy="322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48D7ED-55CC-F087-51BE-D74616C3F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49097" y="4159034"/>
            <a:ext cx="3645803" cy="20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DD0F176-890A-993C-844C-494538C1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816" y="907861"/>
            <a:ext cx="6284927" cy="574502"/>
          </a:xfrm>
        </p:spPr>
        <p:txBody>
          <a:bodyPr/>
          <a:lstStyle/>
          <a:p>
            <a:pPr algn="ctr"/>
            <a:r>
              <a:rPr lang="en-US" dirty="0"/>
              <a:t>Creating a staff account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7897FC-01B5-89CE-5884-0F67E608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94" y="1987304"/>
            <a:ext cx="4347594" cy="4119882"/>
          </a:xfrm>
        </p:spPr>
        <p:txBody>
          <a:bodyPr>
            <a:normAutofit/>
          </a:bodyPr>
          <a:lstStyle/>
          <a:p>
            <a:pPr marL="45719" indent="0">
              <a:buNone/>
            </a:pPr>
            <a:r>
              <a:rPr lang="en-US" b="1" dirty="0"/>
              <a:t>Fill in the details for this staff !</a:t>
            </a:r>
            <a:br>
              <a:rPr lang="en-US" b="1" dirty="0"/>
            </a:br>
            <a:r>
              <a:rPr lang="en-US" b="1" dirty="0"/>
              <a:t>Items to note:</a:t>
            </a:r>
            <a:br>
              <a:rPr lang="en-US" b="1" dirty="0"/>
            </a:b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If this is a student staff worker, ensure the username matches their student account.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If you want to display a name for this consultant without revealing their real name, create an alias. 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dirty="0"/>
              <a:t>If this staff will be meeting with Student check the Consultant Check box.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5CA037-BB20-F953-CB6A-E98B825C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061" y="1427857"/>
            <a:ext cx="180878" cy="1808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9F3A51-64B1-2596-0D8F-98196009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89" y="2065421"/>
            <a:ext cx="4407931" cy="364748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A2DF90FD-A332-DD6C-8401-7BC46A10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583" y="1328076"/>
            <a:ext cx="539412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/>
              <a:t>Other &gt; Listings… &gt; Staff &gt;     &gt; New Staff Member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D437C2-E5D9-D340-9191-4546D3C2D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C4B463-3D49-7033-4B71-09B51B82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397" y="1182847"/>
            <a:ext cx="4581962" cy="5033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Managing Course 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FE8687-375B-3E9C-AD66-C250A8F6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64" y="2109715"/>
            <a:ext cx="3873200" cy="4056193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Course Lists allow you to define what courses a consultant can and can not assist with. </a:t>
            </a:r>
          </a:p>
          <a:p>
            <a:pPr marL="45719" indent="0">
              <a:buNone/>
            </a:pPr>
            <a:r>
              <a:rPr lang="en-US" dirty="0"/>
              <a:t>We can use wildcards to broaden what a staff can assist with and to save time with creating the course list.</a:t>
            </a:r>
          </a:p>
          <a:p>
            <a:pPr marL="45719" indent="0">
              <a:buNone/>
            </a:pPr>
            <a:r>
              <a:rPr lang="en-US" dirty="0"/>
              <a:t>After saving a course list, we can see all courses that the staff has been assigned to.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C809DF-CDBC-25F3-5547-2C6263415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774" y="2259002"/>
            <a:ext cx="4349190" cy="309317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9D2F9E-798C-EB48-2F72-9490F24D8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7994BF-FB37-3E9C-F00A-02B40D7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648" y="1129462"/>
            <a:ext cx="6150703" cy="578840"/>
          </a:xfrm>
        </p:spPr>
        <p:txBody>
          <a:bodyPr/>
          <a:lstStyle/>
          <a:p>
            <a:pPr algn="ctr"/>
            <a:r>
              <a:rPr lang="en-US" dirty="0"/>
              <a:t>Reason Specialties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44BF01-5437-7507-4B23-86F6064E6F0B}"/>
              </a:ext>
            </a:extLst>
          </p:cNvPr>
          <p:cNvSpPr txBox="1">
            <a:spLocks/>
          </p:cNvSpPr>
          <p:nvPr/>
        </p:nvSpPr>
        <p:spPr>
          <a:xfrm>
            <a:off x="250097" y="1806397"/>
            <a:ext cx="4309828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/>
            <a:r>
              <a:rPr lang="en-US" b="0" dirty="0"/>
              <a:t>The ‘</a:t>
            </a:r>
            <a:r>
              <a:rPr lang="en-US" dirty="0"/>
              <a:t>reason specialties</a:t>
            </a:r>
            <a:r>
              <a:rPr lang="en-US" b="0" dirty="0"/>
              <a:t>’ tab allows us to assign reasons to a staff member.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Reasons allow staff to specify the services they specialize in.</a:t>
            </a:r>
            <a:br>
              <a:rPr lang="en-US" b="0" dirty="0"/>
            </a:br>
            <a:endParaRPr lang="en-US" b="0" dirty="0"/>
          </a:p>
          <a:p>
            <a:pPr marL="45719"/>
            <a:r>
              <a:rPr lang="en-US" b="0" dirty="0"/>
              <a:t>Reasons will work alongside the staff’s course list when a student searches for availability.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889F5A-2ABE-4FE8-4C8E-16852DD8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01" y="2541094"/>
            <a:ext cx="4309828" cy="268398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7A1BCE-AE92-19AF-86E8-2A7320B6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40" y="1427117"/>
            <a:ext cx="6922490" cy="645952"/>
          </a:xfrm>
        </p:spPr>
        <p:txBody>
          <a:bodyPr/>
          <a:lstStyle/>
          <a:p>
            <a:pPr algn="ctr"/>
            <a:r>
              <a:rPr lang="en-US" dirty="0"/>
              <a:t>Certifications and work plans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05F662-F2C3-5A99-AE2F-ACCEC8C64A97}"/>
              </a:ext>
            </a:extLst>
          </p:cNvPr>
          <p:cNvSpPr txBox="1">
            <a:spLocks/>
          </p:cNvSpPr>
          <p:nvPr/>
        </p:nvSpPr>
        <p:spPr>
          <a:xfrm>
            <a:off x="234896" y="4146472"/>
            <a:ext cx="4177713" cy="1374233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>
              <a:buFont typeface="Arial" pitchFamily="34" charset="0"/>
              <a:buNone/>
            </a:pPr>
            <a:br>
              <a:rPr lang="en-US" dirty="0"/>
            </a:br>
            <a:r>
              <a:rPr lang="en-US" b="1" dirty="0"/>
              <a:t>Certifications</a:t>
            </a:r>
            <a:r>
              <a:rPr lang="en-US" dirty="0"/>
              <a:t> allow you to track and manage different certifications a staff has right into </a:t>
            </a:r>
            <a:r>
              <a:rPr lang="en-US" dirty="0" err="1"/>
              <a:t>TracCloud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96AC29-664F-8D17-815D-5E6A847C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669" y="2701255"/>
            <a:ext cx="4337107" cy="123471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5252E-09E1-6618-8922-EDAE06F8D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669" y="4285994"/>
            <a:ext cx="4337107" cy="123471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39BDCD-7B01-A2F5-586D-2665CAAD4E69}"/>
              </a:ext>
            </a:extLst>
          </p:cNvPr>
          <p:cNvSpPr txBox="1">
            <a:spLocks/>
          </p:cNvSpPr>
          <p:nvPr/>
        </p:nvSpPr>
        <p:spPr>
          <a:xfrm>
            <a:off x="234896" y="2548886"/>
            <a:ext cx="4177713" cy="1964391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>
              <a:buFont typeface="Arial" pitchFamily="34" charset="0"/>
              <a:buNone/>
            </a:pPr>
            <a:r>
              <a:rPr lang="en-US" b="1" dirty="0"/>
              <a:t>Work plans </a:t>
            </a:r>
            <a:r>
              <a:rPr lang="en-US" dirty="0"/>
              <a:t>are assignable multi-step plans that allow staff to track their progress towards a goal. Each step can be based off of visit time, number of appointments, tasks, and more!</a:t>
            </a:r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BB1980-B8C6-BB5D-2D71-6360B1BD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72" y="3297838"/>
            <a:ext cx="4572000" cy="288127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65242A-869D-AD80-29D1-E5F38D74F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447" y="3297838"/>
            <a:ext cx="964098" cy="291600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43077" y="1086352"/>
            <a:ext cx="3457837" cy="4505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800" b="1" kern="1200" cap="all" baseline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8D182B"/>
                </a:solidFill>
              </a:rPr>
              <a:t>Staff listing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F758CE9-AAD7-B051-3FD7-CAB2E670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556" y="1660143"/>
            <a:ext cx="6930881" cy="1514484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You can view staff information, search for staff, send batch emails, and much more!</a:t>
            </a:r>
          </a:p>
          <a:p>
            <a:pPr marL="45719" indent="0">
              <a:buNone/>
            </a:pPr>
            <a:r>
              <a:rPr lang="en-US" dirty="0"/>
              <a:t>If you want to view specific staff information on this page, you can change the view and even export the listing as a CSV!</a:t>
            </a: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11851</TotalTime>
  <Words>631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Cambria</vt:lpstr>
      <vt:lpstr>Red Line Business 16x9</vt:lpstr>
      <vt:lpstr>Staff Account Setup &amp; Management: </vt:lpstr>
      <vt:lpstr>What's new with Staff Accounts</vt:lpstr>
      <vt:lpstr>User Levels</vt:lpstr>
      <vt:lpstr>Groups</vt:lpstr>
      <vt:lpstr>Creating a staff account</vt:lpstr>
      <vt:lpstr>Managing Course List</vt:lpstr>
      <vt:lpstr>Reason Specialties</vt:lpstr>
      <vt:lpstr>Certifications and work plans</vt:lpstr>
      <vt:lpstr>PowerPoint Presentation</vt:lpstr>
      <vt:lpstr>Staff Reports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Luis Frias</cp:lastModifiedBy>
  <cp:revision>33</cp:revision>
  <dcterms:created xsi:type="dcterms:W3CDTF">2021-11-08T16:00:51Z</dcterms:created>
  <dcterms:modified xsi:type="dcterms:W3CDTF">2025-03-27T20:28:57Z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