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8" r:id="rId2"/>
    <p:sldId id="302" r:id="rId3"/>
    <p:sldId id="303" r:id="rId4"/>
    <p:sldId id="304" r:id="rId5"/>
    <p:sldId id="305" r:id="rId6"/>
    <p:sldId id="314" r:id="rId7"/>
    <p:sldId id="306" r:id="rId8"/>
    <p:sldId id="307" r:id="rId9"/>
    <p:sldId id="308" r:id="rId10"/>
    <p:sldId id="309" r:id="rId11"/>
    <p:sldId id="310" r:id="rId12"/>
    <p:sldId id="311" r:id="rId13"/>
    <p:sldId id="312" r:id="rId14"/>
    <p:sldId id="31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86" d="100"/>
          <a:sy n="86" d="100"/>
        </p:scale>
        <p:origin x="1339" y="53"/>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3/5/2025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3/5/2025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3/5/2025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3/5/2025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3/5/2025</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allpaperaccess.com/teamwork"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vectors/list-icon-symbol-paper-sign-flat-2389219/"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hyperlink" Target="mailto:helpdesk@go-redrock.com" TargetMode="External"/><Relationship Id="rId7" Type="http://schemas.openxmlformats.org/officeDocument/2006/relationships/hyperlink" Target="https://www.vecteezy.com/png/21164772-3d-question-mark-mark-icon" TargetMode="External"/><Relationship Id="rId2" Type="http://schemas.openxmlformats.org/officeDocument/2006/relationships/hyperlink" Target="mailto:laura@go-redrock.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physio-pedia.com/Where_to_Start?" TargetMode="External"/><Relationship Id="rId7" Type="http://schemas.openxmlformats.org/officeDocument/2006/relationships/image" Target="../media/image10.sv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go-redrock.com/help-support/request-training/" TargetMode="External"/><Relationship Id="rId4" Type="http://schemas.openxmlformats.org/officeDocument/2006/relationships/hyperlink" Target="https://www.go-redrock.com/dem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vecteezy.com/vector-art/2791114-back-to-school-apple-concept" TargetMode="External"/><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8DDE5D-3F1A-76CC-E7AA-EAED12D9EFBE}"/>
              </a:ext>
            </a:extLst>
          </p:cNvPr>
          <p:cNvSpPr txBox="1"/>
          <p:nvPr/>
        </p:nvSpPr>
        <p:spPr>
          <a:xfrm>
            <a:off x="932155" y="932407"/>
            <a:ext cx="7997559" cy="399405"/>
          </a:xfrm>
          <a:prstGeom prst="rect">
            <a:avLst/>
          </a:prstGeom>
          <a:noFill/>
        </p:spPr>
        <p:txBody>
          <a:bodyPr wrap="square">
            <a:spAutoFit/>
          </a:bodyPr>
          <a:lstStyle/>
          <a:p>
            <a:pPr marL="0" marR="0">
              <a:lnSpc>
                <a:spcPct val="107000"/>
              </a:lnSpc>
              <a:spcAft>
                <a:spcPts val="800"/>
              </a:spcAft>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Onboarding Essentials: Staff Management, Scheduling, and Reporting.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8665DDA-5FD0-DF24-BC25-46DFA6F729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48996" y="1641768"/>
            <a:ext cx="5246007" cy="405233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2A1AD2DE-3582-6DB6-45A1-BD23B6FF843E}"/>
              </a:ext>
            </a:extLst>
          </p:cNvPr>
          <p:cNvSpPr txBox="1"/>
          <p:nvPr/>
        </p:nvSpPr>
        <p:spPr>
          <a:xfrm>
            <a:off x="3569160" y="5914611"/>
            <a:ext cx="2005677" cy="369332"/>
          </a:xfrm>
          <a:prstGeom prst="rect">
            <a:avLst/>
          </a:prstGeom>
          <a:noFill/>
        </p:spPr>
        <p:txBody>
          <a:bodyPr wrap="none" rtlCol="0">
            <a:spAutoFit/>
          </a:bodyPr>
          <a:lstStyle/>
          <a:p>
            <a:r>
              <a:rPr lang="en-US" dirty="0">
                <a:solidFill>
                  <a:srgbClr val="610215"/>
                </a:solidFill>
                <a:latin typeface="Times New Roman" panose="02020603050405020304" pitchFamily="18" charset="0"/>
                <a:cs typeface="Times New Roman" panose="02020603050405020304" pitchFamily="18" charset="0"/>
              </a:rPr>
              <a:t>By Sasha Contreras</a:t>
            </a:r>
          </a:p>
        </p:txBody>
      </p:sp>
    </p:spTree>
    <p:extLst>
      <p:ext uri="{BB962C8B-B14F-4D97-AF65-F5344CB8AC3E}">
        <p14:creationId xmlns:p14="http://schemas.microsoft.com/office/powerpoint/2010/main" val="4024869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5898ED-516D-FC01-FA7F-8D2702469DEC}"/>
              </a:ext>
            </a:extLst>
          </p:cNvPr>
          <p:cNvSpPr txBox="1"/>
          <p:nvPr/>
        </p:nvSpPr>
        <p:spPr>
          <a:xfrm>
            <a:off x="3293125" y="474482"/>
            <a:ext cx="301889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Recording Visit Data</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AE35C9-D06D-3EA2-9A6C-9DB8231BFC49}"/>
              </a:ext>
            </a:extLst>
          </p:cNvPr>
          <p:cNvSpPr txBox="1"/>
          <p:nvPr/>
        </p:nvSpPr>
        <p:spPr>
          <a:xfrm>
            <a:off x="4154258" y="942559"/>
            <a:ext cx="1296632"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Attendance </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4F99D9C-2AFF-9873-B63B-01FB99F0CAB6}"/>
              </a:ext>
            </a:extLst>
          </p:cNvPr>
          <p:cNvSpPr txBox="1"/>
          <p:nvPr/>
        </p:nvSpPr>
        <p:spPr>
          <a:xfrm>
            <a:off x="1571616" y="1728095"/>
            <a:ext cx="1502293" cy="374077"/>
          </a:xfrm>
          <a:prstGeom prst="rect">
            <a:avLst/>
          </a:prstGeom>
          <a:noFill/>
        </p:spPr>
        <p:txBody>
          <a:bodyPr wrap="square">
            <a:spAutoFit/>
          </a:bodyPr>
          <a:lstStyle/>
          <a:p>
            <a:pPr marL="0" marR="0">
              <a:lnSpc>
                <a:spcPct val="107000"/>
              </a:lnSpc>
              <a:spcBef>
                <a:spcPts val="0"/>
              </a:spcBef>
              <a:spcAft>
                <a:spcPts val="800"/>
              </a:spcAft>
            </a:pPr>
            <a:r>
              <a:rPr lang="en-US"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Log Listing</a:t>
            </a:r>
            <a:endParaRPr lang="en-US"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reeform: Shape 4">
            <a:extLst>
              <a:ext uri="{FF2B5EF4-FFF2-40B4-BE49-F238E27FC236}">
                <a16:creationId xmlns:a16="http://schemas.microsoft.com/office/drawing/2014/main" id="{CEF1E1BB-CEB8-8FEE-724C-C8156DBFC47E}"/>
              </a:ext>
            </a:extLst>
          </p:cNvPr>
          <p:cNvSpPr/>
          <p:nvPr/>
        </p:nvSpPr>
        <p:spPr>
          <a:xfrm>
            <a:off x="-150628" y="2154937"/>
            <a:ext cx="4722628" cy="792099"/>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Used by staff to view students who are currently logged in to the system for a visit.</a:t>
            </a:r>
            <a:endParaRPr lang="en-US" sz="16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8B30589-51E3-ECF7-F874-3B48443A8BC1}"/>
              </a:ext>
            </a:extLst>
          </p:cNvPr>
          <p:cNvPicPr>
            <a:picLocks noChangeAspect="1"/>
          </p:cNvPicPr>
          <p:nvPr/>
        </p:nvPicPr>
        <p:blipFill>
          <a:blip r:embed="rId2"/>
          <a:stretch>
            <a:fillRect/>
          </a:stretch>
        </p:blipFill>
        <p:spPr>
          <a:xfrm>
            <a:off x="157048" y="2796843"/>
            <a:ext cx="4645526" cy="1592898"/>
          </a:xfrm>
          <a:prstGeom prst="rect">
            <a:avLst/>
          </a:prstGeom>
        </p:spPr>
      </p:pic>
      <p:sp>
        <p:nvSpPr>
          <p:cNvPr id="7" name="TextBox 6">
            <a:extLst>
              <a:ext uri="{FF2B5EF4-FFF2-40B4-BE49-F238E27FC236}">
                <a16:creationId xmlns:a16="http://schemas.microsoft.com/office/drawing/2014/main" id="{F4AFA5F3-64EB-E26E-A202-F106F73470C1}"/>
              </a:ext>
            </a:extLst>
          </p:cNvPr>
          <p:cNvSpPr txBox="1"/>
          <p:nvPr/>
        </p:nvSpPr>
        <p:spPr>
          <a:xfrm>
            <a:off x="6955141" y="1541056"/>
            <a:ext cx="1234486" cy="374077"/>
          </a:xfrm>
          <a:prstGeom prst="rect">
            <a:avLst/>
          </a:prstGeom>
          <a:noFill/>
        </p:spPr>
        <p:txBody>
          <a:bodyPr wrap="square">
            <a:spAutoFit/>
          </a:bodyPr>
          <a:lstStyle/>
          <a:p>
            <a:pPr marL="0" marR="0">
              <a:lnSpc>
                <a:spcPct val="107000"/>
              </a:lnSpc>
              <a:spcBef>
                <a:spcPts val="0"/>
              </a:spcBef>
              <a:spcAft>
                <a:spcPts val="800"/>
              </a:spcAft>
            </a:pPr>
            <a:r>
              <a:rPr lang="en-US"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KIOSK</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Shape 7">
            <a:extLst>
              <a:ext uri="{FF2B5EF4-FFF2-40B4-BE49-F238E27FC236}">
                <a16:creationId xmlns:a16="http://schemas.microsoft.com/office/drawing/2014/main" id="{A14112C9-3B09-A192-6AA5-1324EBA51BF2}"/>
              </a:ext>
            </a:extLst>
          </p:cNvPr>
          <p:cNvSpPr/>
          <p:nvPr/>
        </p:nvSpPr>
        <p:spPr>
          <a:xfrm>
            <a:off x="5610712" y="1915133"/>
            <a:ext cx="3106891" cy="1763420"/>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5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Used as student facing login. KIOSK can have a QR code displayed for touchless sign in (using mobile device).</a:t>
            </a:r>
            <a:endParaRPr lang="en-US" sz="15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5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Students can also use a barcode scanner to log into a center if that campus has one.</a:t>
            </a:r>
            <a:endParaRPr lang="en-US" sz="15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1E59D81-21B6-897E-F8FD-CBA2E5608A94}"/>
              </a:ext>
            </a:extLst>
          </p:cNvPr>
          <p:cNvPicPr>
            <a:picLocks noChangeAspect="1"/>
          </p:cNvPicPr>
          <p:nvPr/>
        </p:nvPicPr>
        <p:blipFill rotWithShape="1">
          <a:blip r:embed="rId3"/>
          <a:srcRect l="3146" r="4000" b="1851"/>
          <a:stretch/>
        </p:blipFill>
        <p:spPr>
          <a:xfrm>
            <a:off x="6209945" y="3817398"/>
            <a:ext cx="2538216" cy="2450100"/>
          </a:xfrm>
          <a:prstGeom prst="rect">
            <a:avLst/>
          </a:prstGeom>
        </p:spPr>
      </p:pic>
      <p:pic>
        <p:nvPicPr>
          <p:cNvPr id="11" name="Graphic 10" descr="Pie chart">
            <a:extLst>
              <a:ext uri="{FF2B5EF4-FFF2-40B4-BE49-F238E27FC236}">
                <a16:creationId xmlns:a16="http://schemas.microsoft.com/office/drawing/2014/main" id="{009089CE-DD0E-49F9-AC37-BCCE58B532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936147" y="533743"/>
            <a:ext cx="356978" cy="356978"/>
          </a:xfrm>
          <a:prstGeom prst="rect">
            <a:avLst/>
          </a:prstGeom>
        </p:spPr>
      </p:pic>
    </p:spTree>
    <p:extLst>
      <p:ext uri="{BB962C8B-B14F-4D97-AF65-F5344CB8AC3E}">
        <p14:creationId xmlns:p14="http://schemas.microsoft.com/office/powerpoint/2010/main" val="14408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1DE73-DB01-8D50-8E0C-17A8482B4D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6728" y="2170828"/>
            <a:ext cx="1918233" cy="2516344"/>
          </a:xfrm>
          <a:prstGeom prst="snip2DiagRect">
            <a:avLst>
              <a:gd name="adj1" fmla="val 36634"/>
              <a:gd name="adj2" fmla="val 5000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94FEB45C-C2BB-08F1-331F-48AA6BB3F328}"/>
              </a:ext>
            </a:extLst>
          </p:cNvPr>
          <p:cNvSpPr txBox="1"/>
          <p:nvPr/>
        </p:nvSpPr>
        <p:spPr>
          <a:xfrm>
            <a:off x="2822609" y="696543"/>
            <a:ext cx="3800132"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Creating a List Of Students </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C15BBA8-FE92-B02D-914E-1532D73C0A6C}"/>
              </a:ext>
            </a:extLst>
          </p:cNvPr>
          <p:cNvSpPr txBox="1"/>
          <p:nvPr/>
        </p:nvSpPr>
        <p:spPr>
          <a:xfrm>
            <a:off x="2217938" y="1590898"/>
            <a:ext cx="5706367" cy="4524315"/>
          </a:xfrm>
          <a:prstGeom prst="rect">
            <a:avLst/>
          </a:prstGeom>
          <a:noFill/>
        </p:spPr>
        <p:txBody>
          <a:bodyPr wrap="square">
            <a:spAutoFit/>
          </a:bodyPr>
          <a:lstStyle/>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Centers may require that only certain students are allowed to log a visit to the center. This can be done by adjusting the preference in the center entry screen to constrain logging visits to students from a certain list.</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Centers may also require that only certain students be allowed to book an appointment in a particular center. </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Lists might be used for grouping certain student populations, like students that participate in a particular sport - this list of students might be particularly important to a coach.</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Lists might also be used to categorize students that qualify for a certain program where those students need to be reported on easily.</a:t>
            </a:r>
          </a:p>
        </p:txBody>
      </p:sp>
      <p:pic>
        <p:nvPicPr>
          <p:cNvPr id="13" name="Graphic 12" descr="List RTL">
            <a:extLst>
              <a:ext uri="{FF2B5EF4-FFF2-40B4-BE49-F238E27FC236}">
                <a16:creationId xmlns:a16="http://schemas.microsoft.com/office/drawing/2014/main" id="{3382265B-F7F9-A4D8-670B-0725DA01FE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9778" y="742787"/>
            <a:ext cx="375587" cy="375587"/>
          </a:xfrm>
          <a:prstGeom prst="rect">
            <a:avLst/>
          </a:prstGeom>
        </p:spPr>
      </p:pic>
      <p:pic>
        <p:nvPicPr>
          <p:cNvPr id="14" name="Graphic 13" descr="List RTL">
            <a:extLst>
              <a:ext uri="{FF2B5EF4-FFF2-40B4-BE49-F238E27FC236}">
                <a16:creationId xmlns:a16="http://schemas.microsoft.com/office/drawing/2014/main" id="{E83AE73F-3463-ACC1-13CB-EA737BE759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5223" y="739851"/>
            <a:ext cx="375587" cy="375587"/>
          </a:xfrm>
          <a:prstGeom prst="rect">
            <a:avLst/>
          </a:prstGeom>
        </p:spPr>
      </p:pic>
    </p:spTree>
    <p:extLst>
      <p:ext uri="{BB962C8B-B14F-4D97-AF65-F5344CB8AC3E}">
        <p14:creationId xmlns:p14="http://schemas.microsoft.com/office/powerpoint/2010/main" val="18757924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E24F-2920-CB43-6245-5F0C134D76DC}"/>
              </a:ext>
            </a:extLst>
          </p:cNvPr>
          <p:cNvSpPr txBox="1"/>
          <p:nvPr/>
        </p:nvSpPr>
        <p:spPr>
          <a:xfrm>
            <a:off x="2982406" y="403461"/>
            <a:ext cx="3480537"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Static and Dynamic Lists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1085646-A5CF-6B63-CA25-77FA64E5A38D}"/>
              </a:ext>
            </a:extLst>
          </p:cNvPr>
          <p:cNvSpPr txBox="1"/>
          <p:nvPr/>
        </p:nvSpPr>
        <p:spPr>
          <a:xfrm>
            <a:off x="324035" y="1509839"/>
            <a:ext cx="3546629" cy="3183692"/>
          </a:xfrm>
          <a:prstGeom prst="rect">
            <a:avLst/>
          </a:prstGeom>
          <a:noFill/>
        </p:spPr>
        <p:txBody>
          <a:bodyPr wrap="square">
            <a:spAutoFit/>
          </a:bodyPr>
          <a:lstStyle/>
          <a:p>
            <a:r>
              <a:rPr lang="en-US" b="1" dirty="0">
                <a:solidFill>
                  <a:srgbClr val="610215"/>
                </a:solidFill>
                <a:latin typeface="Times New Roman" panose="02020603050405020304" pitchFamily="18" charset="0"/>
                <a:cs typeface="Times New Roman" panose="02020603050405020304" pitchFamily="18" charset="0"/>
              </a:rPr>
              <a:t>Static Lists</a:t>
            </a:r>
            <a:r>
              <a:rPr lang="en-US" dirty="0">
                <a:solidFill>
                  <a:srgbClr val="610215"/>
                </a:solidFill>
                <a:latin typeface="Times New Roman" panose="02020603050405020304" pitchFamily="18" charset="0"/>
                <a:cs typeface="Times New Roman" panose="02020603050405020304" pitchFamily="18" charset="0"/>
              </a:rPr>
              <a:t> </a:t>
            </a:r>
          </a:p>
          <a:p>
            <a:endParaRPr lang="en-US" dirty="0">
              <a:solidFill>
                <a:srgbClr val="610215"/>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Static Lists are a list of students that you are created by manually adding or removing students. </a:t>
            </a: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The student(s) will stay on the list until you remove the student manually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467FFF-23A6-1F2B-F12B-956017BF6B62}"/>
              </a:ext>
            </a:extLst>
          </p:cNvPr>
          <p:cNvSpPr txBox="1"/>
          <p:nvPr/>
        </p:nvSpPr>
        <p:spPr>
          <a:xfrm>
            <a:off x="4407763" y="1157448"/>
            <a:ext cx="4572000" cy="5574090"/>
          </a:xfrm>
          <a:prstGeom prst="rect">
            <a:avLst/>
          </a:prstGeom>
          <a:noFill/>
        </p:spPr>
        <p:txBody>
          <a:bodyPr wrap="square">
            <a:spAutoFit/>
          </a:bodyPr>
          <a:lstStyle/>
          <a:p>
            <a:r>
              <a:rPr lang="en-US" b="1" dirty="0">
                <a:solidFill>
                  <a:srgbClr val="610215"/>
                </a:solidFill>
                <a:latin typeface="Times New Roman" panose="02020603050405020304" pitchFamily="18" charset="0"/>
                <a:cs typeface="Times New Roman" panose="02020603050405020304" pitchFamily="18" charset="0"/>
              </a:rPr>
              <a:t>Dynamic Lists</a:t>
            </a:r>
            <a:r>
              <a:rPr lang="en-US" dirty="0">
                <a:solidFill>
                  <a:srgbClr val="610215"/>
                </a:solidFill>
                <a:latin typeface="Times New Roman" panose="02020603050405020304" pitchFamily="18" charset="0"/>
                <a:cs typeface="Times New Roman" panose="02020603050405020304" pitchFamily="18" charset="0"/>
              </a:rPr>
              <a:t> </a:t>
            </a:r>
          </a:p>
          <a:p>
            <a:endParaRPr lang="en-US" dirty="0">
              <a:solidFill>
                <a:srgbClr val="610215"/>
              </a:solidFill>
              <a:latin typeface="Times New Roman" panose="02020603050405020304" pitchFamily="18" charset="0"/>
              <a:cs typeface="Times New Roman" panose="02020603050405020304" pitchFamily="18" charset="0"/>
            </a:endParaRPr>
          </a:p>
          <a:p>
            <a:r>
              <a:rPr lang="en-US" dirty="0">
                <a:solidFill>
                  <a:srgbClr val="610215"/>
                </a:solidFill>
                <a:latin typeface="Times New Roman" panose="02020603050405020304" pitchFamily="18" charset="0"/>
                <a:cs typeface="Times New Roman" panose="02020603050405020304" pitchFamily="18" charset="0"/>
              </a:rPr>
              <a:t>Dynamic Lists are lists where you provide search criteria that describes the students that belong to the list. Each time the list is displayed the stored search criteria is executed to find the list of students that match the criteria. Students will be added or removed from the listing automatically in the system based on the specific search criteria that was selected.</a:t>
            </a:r>
          </a:p>
          <a:p>
            <a:endParaRPr lang="en-US" dirty="0">
              <a:solidFill>
                <a:srgbClr val="610215"/>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Example: A nursing Major being dynamically listed in “Nursing,” this means that anytime the value of the Major changes for a student, the student is automatically added or removed to this list based on that dynamic identifier the list was created for. </a:t>
            </a:r>
            <a:endParaRPr lang="en-US" sz="18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a:p>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pic>
        <p:nvPicPr>
          <p:cNvPr id="6" name="Graphic 5" descr="Arrow circle">
            <a:extLst>
              <a:ext uri="{FF2B5EF4-FFF2-40B4-BE49-F238E27FC236}">
                <a16:creationId xmlns:a16="http://schemas.microsoft.com/office/drawing/2014/main" id="{22BDFF29-F272-4AE3-AEBC-F59ED380E7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2770" y="1157269"/>
            <a:ext cx="443698" cy="443698"/>
          </a:xfrm>
          <a:prstGeom prst="rect">
            <a:avLst/>
          </a:prstGeom>
        </p:spPr>
      </p:pic>
      <p:pic>
        <p:nvPicPr>
          <p:cNvPr id="8" name="Graphic 7" descr="Transfer">
            <a:extLst>
              <a:ext uri="{FF2B5EF4-FFF2-40B4-BE49-F238E27FC236}">
                <a16:creationId xmlns:a16="http://schemas.microsoft.com/office/drawing/2014/main" id="{E658BDCE-6437-4A5C-AEF8-25195280C2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6534" y="1509839"/>
            <a:ext cx="375867" cy="375867"/>
          </a:xfrm>
          <a:prstGeom prst="rect">
            <a:avLst/>
          </a:prstGeom>
        </p:spPr>
      </p:pic>
    </p:spTree>
    <p:extLst>
      <p:ext uri="{BB962C8B-B14F-4D97-AF65-F5344CB8AC3E}">
        <p14:creationId xmlns:p14="http://schemas.microsoft.com/office/powerpoint/2010/main" val="14703240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C0E2-6E3F-24D4-FF0F-0EAC4BAD8716}"/>
              </a:ext>
            </a:extLst>
          </p:cNvPr>
          <p:cNvSpPr txBox="1"/>
          <p:nvPr/>
        </p:nvSpPr>
        <p:spPr>
          <a:xfrm>
            <a:off x="3133817" y="314684"/>
            <a:ext cx="324971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Searching for Students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05BB17B-A551-D7B3-D61A-83DBC7F932BB}"/>
              </a:ext>
            </a:extLst>
          </p:cNvPr>
          <p:cNvSpPr txBox="1"/>
          <p:nvPr/>
        </p:nvSpPr>
        <p:spPr>
          <a:xfrm>
            <a:off x="3402934" y="703982"/>
            <a:ext cx="2903490"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Adding students to a list </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C9A9311-6255-9350-D8B4-3B17BA158073}"/>
              </a:ext>
            </a:extLst>
          </p:cNvPr>
          <p:cNvPicPr>
            <a:picLocks noChangeAspect="1"/>
          </p:cNvPicPr>
          <p:nvPr/>
        </p:nvPicPr>
        <p:blipFill>
          <a:blip r:embed="rId2"/>
          <a:stretch>
            <a:fillRect/>
          </a:stretch>
        </p:blipFill>
        <p:spPr>
          <a:xfrm>
            <a:off x="251361" y="1250838"/>
            <a:ext cx="3151573" cy="2596982"/>
          </a:xfrm>
          <a:prstGeom prst="rect">
            <a:avLst/>
          </a:prstGeom>
        </p:spPr>
      </p:pic>
      <p:pic>
        <p:nvPicPr>
          <p:cNvPr id="5" name="Picture 4">
            <a:extLst>
              <a:ext uri="{FF2B5EF4-FFF2-40B4-BE49-F238E27FC236}">
                <a16:creationId xmlns:a16="http://schemas.microsoft.com/office/drawing/2014/main" id="{B358D682-367B-C55A-3C9E-F99E815E6419}"/>
              </a:ext>
            </a:extLst>
          </p:cNvPr>
          <p:cNvPicPr>
            <a:picLocks noChangeAspect="1"/>
          </p:cNvPicPr>
          <p:nvPr/>
        </p:nvPicPr>
        <p:blipFill>
          <a:blip r:embed="rId3"/>
          <a:stretch>
            <a:fillRect/>
          </a:stretch>
        </p:blipFill>
        <p:spPr>
          <a:xfrm>
            <a:off x="177275" y="4318063"/>
            <a:ext cx="3299746" cy="1501270"/>
          </a:xfrm>
          <a:prstGeom prst="rect">
            <a:avLst/>
          </a:prstGeom>
        </p:spPr>
      </p:pic>
      <p:pic>
        <p:nvPicPr>
          <p:cNvPr id="6" name="Picture 5">
            <a:extLst>
              <a:ext uri="{FF2B5EF4-FFF2-40B4-BE49-F238E27FC236}">
                <a16:creationId xmlns:a16="http://schemas.microsoft.com/office/drawing/2014/main" id="{E26FE9CE-0EE2-A57B-5948-4541528A703F}"/>
              </a:ext>
            </a:extLst>
          </p:cNvPr>
          <p:cNvPicPr>
            <a:picLocks noChangeAspect="1"/>
          </p:cNvPicPr>
          <p:nvPr/>
        </p:nvPicPr>
        <p:blipFill rotWithShape="1">
          <a:blip r:embed="rId4"/>
          <a:srcRect r="48024" b="25927"/>
          <a:stretch/>
        </p:blipFill>
        <p:spPr>
          <a:xfrm>
            <a:off x="4474068" y="1250838"/>
            <a:ext cx="4669932" cy="2506313"/>
          </a:xfrm>
          <a:prstGeom prst="rect">
            <a:avLst/>
          </a:prstGeom>
        </p:spPr>
      </p:pic>
      <p:pic>
        <p:nvPicPr>
          <p:cNvPr id="7" name="Picture 6">
            <a:extLst>
              <a:ext uri="{FF2B5EF4-FFF2-40B4-BE49-F238E27FC236}">
                <a16:creationId xmlns:a16="http://schemas.microsoft.com/office/drawing/2014/main" id="{91F084B1-E1F5-A445-3C26-312961282389}"/>
              </a:ext>
            </a:extLst>
          </p:cNvPr>
          <p:cNvPicPr>
            <a:picLocks noChangeAspect="1"/>
          </p:cNvPicPr>
          <p:nvPr/>
        </p:nvPicPr>
        <p:blipFill>
          <a:blip r:embed="rId5"/>
          <a:stretch>
            <a:fillRect/>
          </a:stretch>
        </p:blipFill>
        <p:spPr>
          <a:xfrm>
            <a:off x="4907679" y="4327690"/>
            <a:ext cx="3802710" cy="1539373"/>
          </a:xfrm>
          <a:prstGeom prst="rect">
            <a:avLst/>
          </a:prstGeom>
        </p:spPr>
      </p:pic>
      <p:pic>
        <p:nvPicPr>
          <p:cNvPr id="9" name="Graphic 8" descr="Arrow Slight curve">
            <a:extLst>
              <a:ext uri="{FF2B5EF4-FFF2-40B4-BE49-F238E27FC236}">
                <a16:creationId xmlns:a16="http://schemas.microsoft.com/office/drawing/2014/main" id="{151626A8-DF0C-314C-5331-75611ED3EA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2246" y="2070716"/>
            <a:ext cx="652509" cy="652509"/>
          </a:xfrm>
          <a:prstGeom prst="rect">
            <a:avLst/>
          </a:prstGeom>
        </p:spPr>
      </p:pic>
      <p:pic>
        <p:nvPicPr>
          <p:cNvPr id="10" name="Graphic 9" descr="Arrow Slight curve">
            <a:extLst>
              <a:ext uri="{FF2B5EF4-FFF2-40B4-BE49-F238E27FC236}">
                <a16:creationId xmlns:a16="http://schemas.microsoft.com/office/drawing/2014/main" id="{869904B7-C9E1-886E-F818-548EC9BFEF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1559" y="4771121"/>
            <a:ext cx="652509" cy="652509"/>
          </a:xfrm>
          <a:prstGeom prst="rect">
            <a:avLst/>
          </a:prstGeom>
        </p:spPr>
      </p:pic>
      <p:pic>
        <p:nvPicPr>
          <p:cNvPr id="11" name="Graphic 10" descr="Magnifying glass">
            <a:extLst>
              <a:ext uri="{FF2B5EF4-FFF2-40B4-BE49-F238E27FC236}">
                <a16:creationId xmlns:a16="http://schemas.microsoft.com/office/drawing/2014/main" id="{A6A24D1B-14E6-4FE8-9133-8E4B8294AC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7758" y="430476"/>
            <a:ext cx="273506" cy="273506"/>
          </a:xfrm>
          <a:prstGeom prst="rect">
            <a:avLst/>
          </a:prstGeom>
        </p:spPr>
      </p:pic>
    </p:spTree>
    <p:extLst>
      <p:ext uri="{BB962C8B-B14F-4D97-AF65-F5344CB8AC3E}">
        <p14:creationId xmlns:p14="http://schemas.microsoft.com/office/powerpoint/2010/main" val="1816187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B233C-4F24-4B29-1050-AFA67F8C6286}"/>
              </a:ext>
            </a:extLst>
          </p:cNvPr>
          <p:cNvSpPr txBox="1"/>
          <p:nvPr/>
        </p:nvSpPr>
        <p:spPr>
          <a:xfrm>
            <a:off x="3803836" y="214018"/>
            <a:ext cx="1536327"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Reports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1890565-8B37-5AB9-CAD2-3F6B165CD7B3}"/>
              </a:ext>
            </a:extLst>
          </p:cNvPr>
          <p:cNvPicPr>
            <a:picLocks noChangeAspect="1"/>
          </p:cNvPicPr>
          <p:nvPr/>
        </p:nvPicPr>
        <p:blipFill>
          <a:blip r:embed="rId2"/>
          <a:stretch>
            <a:fillRect/>
          </a:stretch>
        </p:blipFill>
        <p:spPr>
          <a:xfrm>
            <a:off x="559293" y="951437"/>
            <a:ext cx="3424682" cy="3320436"/>
          </a:xfrm>
          <a:prstGeom prst="rect">
            <a:avLst/>
          </a:prstGeom>
        </p:spPr>
      </p:pic>
      <p:pic>
        <p:nvPicPr>
          <p:cNvPr id="6" name="Picture 5">
            <a:extLst>
              <a:ext uri="{FF2B5EF4-FFF2-40B4-BE49-F238E27FC236}">
                <a16:creationId xmlns:a16="http://schemas.microsoft.com/office/drawing/2014/main" id="{1943B1FA-5FCC-2E5D-5976-90F5E47393CE}"/>
              </a:ext>
            </a:extLst>
          </p:cNvPr>
          <p:cNvPicPr>
            <a:picLocks noChangeAspect="1"/>
          </p:cNvPicPr>
          <p:nvPr/>
        </p:nvPicPr>
        <p:blipFill>
          <a:blip r:embed="rId3"/>
          <a:stretch>
            <a:fillRect/>
          </a:stretch>
        </p:blipFill>
        <p:spPr>
          <a:xfrm>
            <a:off x="559293" y="4543976"/>
            <a:ext cx="8025414" cy="1661987"/>
          </a:xfrm>
          <a:prstGeom prst="rect">
            <a:avLst/>
          </a:prstGeom>
        </p:spPr>
      </p:pic>
      <p:sp>
        <p:nvSpPr>
          <p:cNvPr id="7" name="TextBox 6">
            <a:extLst>
              <a:ext uri="{FF2B5EF4-FFF2-40B4-BE49-F238E27FC236}">
                <a16:creationId xmlns:a16="http://schemas.microsoft.com/office/drawing/2014/main" id="{CE010916-9D79-5B5A-EAD5-C66BD587C657}"/>
              </a:ext>
            </a:extLst>
          </p:cNvPr>
          <p:cNvSpPr txBox="1"/>
          <p:nvPr/>
        </p:nvSpPr>
        <p:spPr>
          <a:xfrm>
            <a:off x="4407517" y="1476946"/>
            <a:ext cx="4097291" cy="1477328"/>
          </a:xfrm>
          <a:prstGeom prst="rect">
            <a:avLst/>
          </a:prstGeom>
          <a:noFill/>
        </p:spPr>
        <p:txBody>
          <a:bodyPr wrap="square">
            <a:spAutoFit/>
          </a:bodyPr>
          <a:lstStyle/>
          <a:p>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Any report can be saved as a favorite and automated.</a:t>
            </a:r>
          </a:p>
          <a:p>
            <a:endPar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610215"/>
                </a:solidFill>
                <a:latin typeface="Times New Roman" panose="02020603050405020304" pitchFamily="18" charset="0"/>
                <a:cs typeface="Times New Roman" panose="02020603050405020304" pitchFamily="18" charset="0"/>
              </a:rPr>
              <a:t>Reports will also have the option for CSV exports!</a:t>
            </a:r>
            <a:endParaRPr lang="en-US" dirty="0"/>
          </a:p>
        </p:txBody>
      </p:sp>
      <p:pic>
        <p:nvPicPr>
          <p:cNvPr id="5" name="Graphic 4" descr="Bar chart">
            <a:extLst>
              <a:ext uri="{FF2B5EF4-FFF2-40B4-BE49-F238E27FC236}">
                <a16:creationId xmlns:a16="http://schemas.microsoft.com/office/drawing/2014/main" id="{798FDEB1-27FC-469E-B9C1-0343F70332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7514" y="294158"/>
            <a:ext cx="385098" cy="385098"/>
          </a:xfrm>
          <a:prstGeom prst="rect">
            <a:avLst/>
          </a:prstGeom>
        </p:spPr>
      </p:pic>
    </p:spTree>
    <p:extLst>
      <p:ext uri="{BB962C8B-B14F-4D97-AF65-F5344CB8AC3E}">
        <p14:creationId xmlns:p14="http://schemas.microsoft.com/office/powerpoint/2010/main" val="7287632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7BF61-67F1-0A19-7BBA-9EB4330E3DAB}"/>
              </a:ext>
            </a:extLst>
          </p:cNvPr>
          <p:cNvSpPr txBox="1"/>
          <p:nvPr/>
        </p:nvSpPr>
        <p:spPr>
          <a:xfrm>
            <a:off x="2866295" y="741785"/>
            <a:ext cx="409607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Who can contact Support?</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75B545-9BDD-C9DB-39FF-8EE85294EA43}"/>
              </a:ext>
            </a:extLst>
          </p:cNvPr>
          <p:cNvSpPr txBox="1"/>
          <p:nvPr/>
        </p:nvSpPr>
        <p:spPr>
          <a:xfrm>
            <a:off x="1160263" y="1859014"/>
            <a:ext cx="7209371"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The </a:t>
            </a:r>
            <a:r>
              <a:rPr lang="en-US" b="1" dirty="0">
                <a:solidFill>
                  <a:srgbClr val="610215"/>
                </a:solidFill>
                <a:latin typeface="Times New Roman" panose="02020603050405020304" pitchFamily="18" charset="0"/>
                <a:cs typeface="Times New Roman" panose="02020603050405020304" pitchFamily="18" charset="0"/>
              </a:rPr>
              <a:t>two</a:t>
            </a:r>
            <a:r>
              <a:rPr lang="en-US" dirty="0">
                <a:solidFill>
                  <a:srgbClr val="610215"/>
                </a:solidFill>
                <a:latin typeface="Times New Roman" panose="02020603050405020304" pitchFamily="18" charset="0"/>
                <a:cs typeface="Times New Roman" panose="02020603050405020304" pitchFamily="18" charset="0"/>
              </a:rPr>
              <a:t> main sysadmin contacts on file are able to reach out for support</a:t>
            </a:r>
          </a:p>
        </p:txBody>
      </p:sp>
      <p:sp>
        <p:nvSpPr>
          <p:cNvPr id="2" name="TextBox 1">
            <a:extLst>
              <a:ext uri="{FF2B5EF4-FFF2-40B4-BE49-F238E27FC236}">
                <a16:creationId xmlns:a16="http://schemas.microsoft.com/office/drawing/2014/main" id="{8F9E8FF0-D4F4-8B71-D2AB-1AE644403CAC}"/>
              </a:ext>
            </a:extLst>
          </p:cNvPr>
          <p:cNvSpPr txBox="1"/>
          <p:nvPr/>
        </p:nvSpPr>
        <p:spPr>
          <a:xfrm>
            <a:off x="1160263" y="2909063"/>
            <a:ext cx="7508142" cy="646331"/>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If your approved contacts needs to be adjusted, please contact Laura Reed (</a:t>
            </a:r>
            <a:r>
              <a:rPr lang="en-US" dirty="0">
                <a:solidFill>
                  <a:srgbClr val="610215"/>
                </a:solidFill>
                <a:latin typeface="Times New Roman" panose="02020603050405020304" pitchFamily="18" charset="0"/>
                <a:cs typeface="Times New Roman" panose="02020603050405020304" pitchFamily="18" charset="0"/>
                <a:hlinkClick r:id="rId2"/>
              </a:rPr>
              <a:t>laura@go-redrock.com</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09E0FABB-A5C7-0CA6-33CF-43A3E0724761}"/>
              </a:ext>
            </a:extLst>
          </p:cNvPr>
          <p:cNvSpPr txBox="1"/>
          <p:nvPr/>
        </p:nvSpPr>
        <p:spPr>
          <a:xfrm>
            <a:off x="1160263" y="4335705"/>
            <a:ext cx="7972769" cy="646331"/>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Support includes Demos, 1 hour training calls, helpdesk ticketing system (</a:t>
            </a:r>
            <a:r>
              <a:rPr lang="en-US" dirty="0">
                <a:solidFill>
                  <a:srgbClr val="610215"/>
                </a:solidFill>
                <a:latin typeface="Times New Roman" panose="02020603050405020304" pitchFamily="18" charset="0"/>
                <a:cs typeface="Times New Roman" panose="02020603050405020304" pitchFamily="18" charset="0"/>
                <a:hlinkClick r:id="rId3"/>
              </a:rPr>
              <a:t>helpdesk@go-redrock.com</a:t>
            </a:r>
            <a:r>
              <a:rPr lang="en-US" dirty="0">
                <a:solidFill>
                  <a:srgbClr val="610215"/>
                </a:solidFill>
                <a:latin typeface="Times New Roman" panose="02020603050405020304" pitchFamily="18" charset="0"/>
                <a:cs typeface="Times New Roman" panose="02020603050405020304" pitchFamily="18" charset="0"/>
              </a:rPr>
              <a:t>) and helpdesk phone number (877-303-7575) </a:t>
            </a:r>
          </a:p>
        </p:txBody>
      </p:sp>
      <p:pic>
        <p:nvPicPr>
          <p:cNvPr id="6" name="Graphic 5" descr="Questions">
            <a:extLst>
              <a:ext uri="{FF2B5EF4-FFF2-40B4-BE49-F238E27FC236}">
                <a16:creationId xmlns:a16="http://schemas.microsoft.com/office/drawing/2014/main" id="{CD146E9C-4542-4AEA-9030-3D8074FF0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0216" y="666569"/>
            <a:ext cx="527511" cy="527511"/>
          </a:xfrm>
          <a:prstGeom prst="rect">
            <a:avLst/>
          </a:prstGeom>
        </p:spPr>
      </p:pic>
      <p:pic>
        <p:nvPicPr>
          <p:cNvPr id="7" name="Picture 6">
            <a:extLst>
              <a:ext uri="{FF2B5EF4-FFF2-40B4-BE49-F238E27FC236}">
                <a16:creationId xmlns:a16="http://schemas.microsoft.com/office/drawing/2014/main" id="{73200D27-A6FC-F898-7F65-668B9F63742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48330" y="5149048"/>
            <a:ext cx="1373727" cy="1373727"/>
          </a:xfrm>
          <a:prstGeom prst="rect">
            <a:avLst/>
          </a:prstGeom>
        </p:spPr>
      </p:pic>
    </p:spTree>
    <p:extLst>
      <p:ext uri="{BB962C8B-B14F-4D97-AF65-F5344CB8AC3E}">
        <p14:creationId xmlns:p14="http://schemas.microsoft.com/office/powerpoint/2010/main" val="197582459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A38A5F-0AF6-1FC9-B351-EC574CB02B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777" y="1118626"/>
            <a:ext cx="2400300"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a:extLst>
              <a:ext uri="{FF2B5EF4-FFF2-40B4-BE49-F238E27FC236}">
                <a16:creationId xmlns:a16="http://schemas.microsoft.com/office/drawing/2014/main" id="{26E7BF61-67F1-0A19-7BBA-9EB4330E3DAB}"/>
              </a:ext>
            </a:extLst>
          </p:cNvPr>
          <p:cNvSpPr txBox="1"/>
          <p:nvPr/>
        </p:nvSpPr>
        <p:spPr>
          <a:xfrm>
            <a:off x="3635498" y="490655"/>
            <a:ext cx="250216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Where to Start?</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779FA1-146A-2E15-8FEC-949E58648D3A}"/>
              </a:ext>
            </a:extLst>
          </p:cNvPr>
          <p:cNvSpPr txBox="1"/>
          <p:nvPr/>
        </p:nvSpPr>
        <p:spPr>
          <a:xfrm>
            <a:off x="2304387" y="1584992"/>
            <a:ext cx="5993934"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Request A Demo: </a:t>
            </a:r>
            <a:r>
              <a:rPr lang="en-US" dirty="0">
                <a:solidFill>
                  <a:srgbClr val="610215"/>
                </a:solidFill>
                <a:latin typeface="Times New Roman" panose="02020603050405020304" pitchFamily="18" charset="0"/>
                <a:cs typeface="Times New Roman" panose="02020603050405020304" pitchFamily="18" charset="0"/>
                <a:hlinkClick r:id="rId4"/>
              </a:rPr>
              <a:t>https://www.go-redrock.com/demo/</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F31C353E-9037-9A9F-4903-46232F9B20BF}"/>
              </a:ext>
            </a:extLst>
          </p:cNvPr>
          <p:cNvSpPr txBox="1"/>
          <p:nvPr/>
        </p:nvSpPr>
        <p:spPr>
          <a:xfrm>
            <a:off x="2310004" y="2091462"/>
            <a:ext cx="6602171"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Redrock Wiki: https://wiki.go-redrock.com/index.php/Main_Page </a:t>
            </a:r>
          </a:p>
        </p:txBody>
      </p:sp>
      <p:sp>
        <p:nvSpPr>
          <p:cNvPr id="8" name="TextBox 7">
            <a:extLst>
              <a:ext uri="{FF2B5EF4-FFF2-40B4-BE49-F238E27FC236}">
                <a16:creationId xmlns:a16="http://schemas.microsoft.com/office/drawing/2014/main" id="{68661D09-0BA3-F075-55EA-8E1698FE3DE5}"/>
              </a:ext>
            </a:extLst>
          </p:cNvPr>
          <p:cNvSpPr txBox="1"/>
          <p:nvPr/>
        </p:nvSpPr>
        <p:spPr>
          <a:xfrm>
            <a:off x="2304387" y="2557544"/>
            <a:ext cx="7826927"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Contact Support by </a:t>
            </a:r>
            <a:r>
              <a:rPr lang="en-US" dirty="0" err="1">
                <a:solidFill>
                  <a:srgbClr val="610215"/>
                </a:solidFill>
                <a:latin typeface="Times New Roman" panose="02020603050405020304" pitchFamily="18" charset="0"/>
                <a:cs typeface="Times New Roman" panose="02020603050405020304" pitchFamily="18" charset="0"/>
              </a:rPr>
              <a:t>HelpDesk</a:t>
            </a:r>
            <a:r>
              <a:rPr lang="en-US" dirty="0">
                <a:solidFill>
                  <a:srgbClr val="610215"/>
                </a:solidFill>
                <a:latin typeface="Times New Roman" panose="02020603050405020304" pitchFamily="18" charset="0"/>
                <a:cs typeface="Times New Roman" panose="02020603050405020304" pitchFamily="18" charset="0"/>
              </a:rPr>
              <a:t> at https://go-redrock.helpspot.com/</a:t>
            </a:r>
          </a:p>
        </p:txBody>
      </p:sp>
      <p:sp>
        <p:nvSpPr>
          <p:cNvPr id="9" name="TextBox 8">
            <a:extLst>
              <a:ext uri="{FF2B5EF4-FFF2-40B4-BE49-F238E27FC236}">
                <a16:creationId xmlns:a16="http://schemas.microsoft.com/office/drawing/2014/main" id="{9D18B08E-A97E-18C4-335F-B2F6C13F1BB9}"/>
              </a:ext>
            </a:extLst>
          </p:cNvPr>
          <p:cNvSpPr txBox="1"/>
          <p:nvPr/>
        </p:nvSpPr>
        <p:spPr>
          <a:xfrm>
            <a:off x="1889616" y="4235506"/>
            <a:ext cx="6823473" cy="1200329"/>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Contact Support by Phone: </a:t>
            </a:r>
            <a:r>
              <a:rPr lang="en-US" dirty="0">
                <a:solidFill>
                  <a:srgbClr val="610215"/>
                </a:solidFill>
                <a:effectLst/>
              </a:rPr>
              <a:t>877-303-7575 option 1</a:t>
            </a:r>
          </a:p>
          <a:p>
            <a:pPr marL="342900" indent="-342900">
              <a:buFont typeface="Wingdings" panose="05000000000000000000" pitchFamily="2" charset="2"/>
              <a:buChar char="Ø"/>
            </a:pPr>
            <a:endParaRPr lang="en-US" dirty="0">
              <a:solidFill>
                <a:srgbClr val="610215"/>
              </a:solidFill>
              <a:effectLst/>
            </a:endParaRPr>
          </a:p>
          <a:p>
            <a:r>
              <a:rPr lang="en-US" dirty="0">
                <a:solidFill>
                  <a:srgbClr val="610215"/>
                </a:solidFill>
              </a:rPr>
              <a:t> (Emergency – System down, can’t access anything! Option 3!)</a:t>
            </a:r>
            <a:endParaRPr lang="en-US" dirty="0">
              <a:solidFill>
                <a:srgbClr val="610215"/>
              </a:solidFill>
              <a:effectLst/>
            </a:endParaRP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375B545-9BDD-C9DB-39FF-8EE85294EA43}"/>
              </a:ext>
            </a:extLst>
          </p:cNvPr>
          <p:cNvSpPr txBox="1"/>
          <p:nvPr/>
        </p:nvSpPr>
        <p:spPr>
          <a:xfrm>
            <a:off x="1111054" y="3444900"/>
            <a:ext cx="8380599"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Schedule A Training: </a:t>
            </a:r>
            <a:r>
              <a:rPr lang="en-US" dirty="0">
                <a:solidFill>
                  <a:srgbClr val="610215"/>
                </a:solidFill>
                <a:latin typeface="Times New Roman" panose="02020603050405020304" pitchFamily="18" charset="0"/>
                <a:cs typeface="Times New Roman" panose="02020603050405020304" pitchFamily="18" charset="0"/>
                <a:hlinkClick r:id="rId5"/>
              </a:rPr>
              <a:t>https://www.go-redrock.com/help-support/request-training/</a:t>
            </a:r>
            <a:r>
              <a:rPr lang="en-US" dirty="0">
                <a:solidFill>
                  <a:srgbClr val="610215"/>
                </a:solidFill>
                <a:latin typeface="Times New Roman" panose="02020603050405020304" pitchFamily="18" charset="0"/>
                <a:cs typeface="Times New Roman" panose="02020603050405020304" pitchFamily="18" charset="0"/>
              </a:rPr>
              <a:t> </a:t>
            </a:r>
          </a:p>
        </p:txBody>
      </p:sp>
      <p:pic>
        <p:nvPicPr>
          <p:cNvPr id="3" name="Graphic 2" descr="Confused person">
            <a:extLst>
              <a:ext uri="{FF2B5EF4-FFF2-40B4-BE49-F238E27FC236}">
                <a16:creationId xmlns:a16="http://schemas.microsoft.com/office/drawing/2014/main" id="{792A00CD-C7F7-4703-A8B4-9D507652845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66165" y="541870"/>
            <a:ext cx="369333" cy="369333"/>
          </a:xfrm>
          <a:prstGeom prst="rect">
            <a:avLst/>
          </a:prstGeom>
        </p:spPr>
      </p:pic>
    </p:spTree>
    <p:extLst>
      <p:ext uri="{BB962C8B-B14F-4D97-AF65-F5344CB8AC3E}">
        <p14:creationId xmlns:p14="http://schemas.microsoft.com/office/powerpoint/2010/main" val="292612918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7BF61-67F1-0A19-7BBA-9EB4330E3DAB}"/>
              </a:ext>
            </a:extLst>
          </p:cNvPr>
          <p:cNvSpPr txBox="1"/>
          <p:nvPr/>
        </p:nvSpPr>
        <p:spPr>
          <a:xfrm>
            <a:off x="3069245" y="539215"/>
            <a:ext cx="391990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New Semester Changeover</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347064-DE4C-F10B-8F72-C2C0D49C225C}"/>
              </a:ext>
            </a:extLst>
          </p:cNvPr>
          <p:cNvSpPr txBox="1"/>
          <p:nvPr/>
        </p:nvSpPr>
        <p:spPr>
          <a:xfrm>
            <a:off x="3182945" y="999756"/>
            <a:ext cx="2778107"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Preferences &gt; Terms</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9619745-6381-C5B6-6E63-83B29F8935FA}"/>
              </a:ext>
            </a:extLst>
          </p:cNvPr>
          <p:cNvPicPr>
            <a:picLocks noChangeAspect="1"/>
          </p:cNvPicPr>
          <p:nvPr/>
        </p:nvPicPr>
        <p:blipFill>
          <a:blip r:embed="rId2"/>
          <a:stretch>
            <a:fillRect/>
          </a:stretch>
        </p:blipFill>
        <p:spPr>
          <a:xfrm>
            <a:off x="1860398" y="3063512"/>
            <a:ext cx="5423203" cy="3255273"/>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7C7CA353-168D-819B-CEED-E977075381E6}"/>
              </a:ext>
            </a:extLst>
          </p:cNvPr>
          <p:cNvSpPr txBox="1"/>
          <p:nvPr/>
        </p:nvSpPr>
        <p:spPr>
          <a:xfrm>
            <a:off x="2160875" y="1547046"/>
            <a:ext cx="5503178" cy="1311962"/>
          </a:xfrm>
          <a:prstGeom prst="rect">
            <a:avLst/>
          </a:prstGeom>
          <a:noFill/>
        </p:spPr>
        <p:txBody>
          <a:bodyPr wrap="square">
            <a:spAutoFit/>
          </a:bodyPr>
          <a:lstStyle/>
          <a:p>
            <a:pPr marL="342900" marR="0" indent="-342900">
              <a:lnSpc>
                <a:spcPct val="107000"/>
              </a:lnSpc>
              <a:spcBef>
                <a:spcPts val="0"/>
              </a:spcBef>
              <a:spcAft>
                <a:spcPts val="800"/>
              </a:spcAft>
              <a:buFont typeface="+mj-lt"/>
              <a:buAutoNum type="arabicPeriod"/>
            </a:pPr>
            <a:r>
              <a:rPr lang="en-US" sz="1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Have IT send new student and registration files to the SFTP</a:t>
            </a:r>
          </a:p>
          <a:p>
            <a:pPr marL="342900" marR="0" indent="-342900">
              <a:lnSpc>
                <a:spcPct val="107000"/>
              </a:lnSpc>
              <a:spcBef>
                <a:spcPts val="0"/>
              </a:spcBef>
              <a:spcAft>
                <a:spcPts val="800"/>
              </a:spcAft>
              <a:buFont typeface="+mj-lt"/>
              <a:buAutoNum type="arabicPeriod"/>
            </a:pPr>
            <a:r>
              <a:rPr lang="en-US" sz="1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Deactivate Old term</a:t>
            </a:r>
          </a:p>
          <a:p>
            <a:pPr marL="342900" marR="0" indent="-342900">
              <a:lnSpc>
                <a:spcPct val="107000"/>
              </a:lnSpc>
              <a:spcBef>
                <a:spcPts val="0"/>
              </a:spcBef>
              <a:spcAft>
                <a:spcPts val="800"/>
              </a:spcAft>
              <a:buFont typeface="+mj-lt"/>
              <a:buAutoNum type="arabicPeriod"/>
            </a:pPr>
            <a:r>
              <a:rPr lang="en-US" sz="1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Active New term</a:t>
            </a:r>
          </a:p>
          <a:p>
            <a:pPr marL="342900" marR="0" indent="-342900">
              <a:lnSpc>
                <a:spcPct val="107000"/>
              </a:lnSpc>
              <a:spcBef>
                <a:spcPts val="0"/>
              </a:spcBef>
              <a:spcAft>
                <a:spcPts val="800"/>
              </a:spcAft>
              <a:buFont typeface="+mj-lt"/>
              <a:buAutoNum type="arabicPeriod"/>
            </a:pPr>
            <a:r>
              <a:rPr lang="en-US" sz="1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Process Activation &gt; Process Specialties</a:t>
            </a:r>
            <a:endParaRPr lang="en-US" sz="1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descr="Hierarchy">
            <a:extLst>
              <a:ext uri="{FF2B5EF4-FFF2-40B4-BE49-F238E27FC236}">
                <a16:creationId xmlns:a16="http://schemas.microsoft.com/office/drawing/2014/main" id="{02B9C51F-F9AE-4F21-80E3-6CBC5ACDD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699" y="606327"/>
            <a:ext cx="401546" cy="401546"/>
          </a:xfrm>
          <a:prstGeom prst="rect">
            <a:avLst/>
          </a:prstGeom>
        </p:spPr>
      </p:pic>
      <p:pic>
        <p:nvPicPr>
          <p:cNvPr id="11" name="Picture 10">
            <a:extLst>
              <a:ext uri="{FF2B5EF4-FFF2-40B4-BE49-F238E27FC236}">
                <a16:creationId xmlns:a16="http://schemas.microsoft.com/office/drawing/2014/main" id="{6091F61D-E811-A197-41AA-C9FEBF7E2E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880695">
            <a:off x="7779077" y="389936"/>
            <a:ext cx="1042087" cy="1042087"/>
          </a:xfrm>
          <a:prstGeom prst="ellipse">
            <a:avLst/>
          </a:prstGeom>
          <a:ln>
            <a:noFill/>
          </a:ln>
          <a:effectLst>
            <a:softEdge rad="112500"/>
          </a:effectLst>
        </p:spPr>
      </p:pic>
    </p:spTree>
    <p:extLst>
      <p:ext uri="{BB962C8B-B14F-4D97-AF65-F5344CB8AC3E}">
        <p14:creationId xmlns:p14="http://schemas.microsoft.com/office/powerpoint/2010/main" val="3190687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2E2BE-ADCC-8260-E3D3-DB1FF47822C4}"/>
              </a:ext>
            </a:extLst>
          </p:cNvPr>
          <p:cNvSpPr txBox="1"/>
          <p:nvPr/>
        </p:nvSpPr>
        <p:spPr>
          <a:xfrm>
            <a:off x="2824842" y="563683"/>
            <a:ext cx="3494315"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Managing</a:t>
            </a: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/Creating Staff</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0DF0E8D-8A5E-A56B-0532-826113B013CD}"/>
              </a:ext>
            </a:extLst>
          </p:cNvPr>
          <p:cNvSpPr txBox="1"/>
          <p:nvPr/>
        </p:nvSpPr>
        <p:spPr>
          <a:xfrm>
            <a:off x="3300508" y="1031760"/>
            <a:ext cx="2257231"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Listings &gt; Staff</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7ACF88C-A31F-C04C-1187-D1E182380C54}"/>
              </a:ext>
            </a:extLst>
          </p:cNvPr>
          <p:cNvPicPr>
            <a:picLocks noChangeAspect="1"/>
          </p:cNvPicPr>
          <p:nvPr/>
        </p:nvPicPr>
        <p:blipFill>
          <a:blip r:embed="rId2"/>
          <a:stretch>
            <a:fillRect/>
          </a:stretch>
        </p:blipFill>
        <p:spPr>
          <a:xfrm>
            <a:off x="4429123" y="1625101"/>
            <a:ext cx="4649769" cy="4669216"/>
          </a:xfrm>
          <a:prstGeom prst="rect">
            <a:avLst/>
          </a:prstGeom>
        </p:spPr>
      </p:pic>
      <p:sp>
        <p:nvSpPr>
          <p:cNvPr id="7" name="TextBox 6">
            <a:extLst>
              <a:ext uri="{FF2B5EF4-FFF2-40B4-BE49-F238E27FC236}">
                <a16:creationId xmlns:a16="http://schemas.microsoft.com/office/drawing/2014/main" id="{50E2852A-1A5C-DA6F-C99B-02E920C0CC29}"/>
              </a:ext>
            </a:extLst>
          </p:cNvPr>
          <p:cNvSpPr txBox="1"/>
          <p:nvPr/>
        </p:nvSpPr>
        <p:spPr>
          <a:xfrm>
            <a:off x="271566" y="1374546"/>
            <a:ext cx="5147722" cy="5016758"/>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First Name</a:t>
            </a:r>
          </a:p>
          <a:p>
            <a:pPr marL="342900" indent="-342900">
              <a:buFont typeface="Wingdings" panose="05000000000000000000" pitchFamily="2" charset="2"/>
              <a:buChar char="Ø"/>
            </a:pPr>
            <a:endParaRPr lang="en-US" sz="14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Last Name</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Username</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Online Link </a:t>
            </a:r>
          </a:p>
          <a:p>
            <a:r>
              <a:rPr lang="en-US" dirty="0">
                <a:solidFill>
                  <a:srgbClr val="610215"/>
                </a:solidFill>
                <a:latin typeface="Times New Roman" panose="02020603050405020304" pitchFamily="18" charset="0"/>
                <a:cs typeface="Times New Roman" panose="02020603050405020304" pitchFamily="18" charset="0"/>
              </a:rPr>
              <a:t>(used for virtual appointments)</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User Level/Consultant Box</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Primary Group</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Course List of Specialties (Tutoring)</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Reason Specialties (Advising)</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Center Staff Link Fields</a:t>
            </a:r>
          </a:p>
        </p:txBody>
      </p:sp>
      <p:pic>
        <p:nvPicPr>
          <p:cNvPr id="3" name="Graphic 2" descr="Employee badge">
            <a:extLst>
              <a:ext uri="{FF2B5EF4-FFF2-40B4-BE49-F238E27FC236}">
                <a16:creationId xmlns:a16="http://schemas.microsoft.com/office/drawing/2014/main" id="{17D65DBD-6E43-4A96-A9EB-CDE6AC0C7C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2056" y="626328"/>
            <a:ext cx="342786" cy="342786"/>
          </a:xfrm>
          <a:prstGeom prst="rect">
            <a:avLst/>
          </a:prstGeom>
        </p:spPr>
      </p:pic>
    </p:spTree>
    <p:extLst>
      <p:ext uri="{BB962C8B-B14F-4D97-AF65-F5344CB8AC3E}">
        <p14:creationId xmlns:p14="http://schemas.microsoft.com/office/powerpoint/2010/main" val="211854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2E2BE-ADCC-8260-E3D3-DB1FF47822C4}"/>
              </a:ext>
            </a:extLst>
          </p:cNvPr>
          <p:cNvSpPr txBox="1"/>
          <p:nvPr/>
        </p:nvSpPr>
        <p:spPr>
          <a:xfrm>
            <a:off x="3405931" y="441848"/>
            <a:ext cx="3494315"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Staff User Level</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1ACA5E5-D173-FD8D-478F-B6BABB557B69}"/>
              </a:ext>
            </a:extLst>
          </p:cNvPr>
          <p:cNvSpPr txBox="1"/>
          <p:nvPr/>
        </p:nvSpPr>
        <p:spPr>
          <a:xfrm>
            <a:off x="3279903" y="801019"/>
            <a:ext cx="3066176" cy="311496"/>
          </a:xfrm>
          <a:prstGeom prst="rect">
            <a:avLst/>
          </a:prstGeom>
          <a:noFill/>
        </p:spPr>
        <p:txBody>
          <a:bodyPr wrap="square">
            <a:spAutoFit/>
          </a:bodyPr>
          <a:lstStyle/>
          <a:p>
            <a:pPr marL="0" marR="0">
              <a:lnSpc>
                <a:spcPct val="107000"/>
              </a:lnSpc>
              <a:spcBef>
                <a:spcPts val="0"/>
              </a:spcBef>
              <a:spcAft>
                <a:spcPts val="800"/>
              </a:spcAft>
            </a:pPr>
            <a:r>
              <a:rPr lang="en-US" sz="1400" b="1" dirty="0" err="1">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SysAdmin</a:t>
            </a:r>
            <a:r>
              <a:rPr lang="en-US" sz="1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Profile Admin or Staff</a:t>
            </a:r>
            <a:endParaRPr lang="en-US" sz="1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D45141-9198-1D5E-F086-45F5BD4553F8}"/>
              </a:ext>
            </a:extLst>
          </p:cNvPr>
          <p:cNvSpPr txBox="1"/>
          <p:nvPr/>
        </p:nvSpPr>
        <p:spPr>
          <a:xfrm>
            <a:off x="177019" y="1765531"/>
            <a:ext cx="3627713" cy="1663469"/>
          </a:xfrm>
          <a:prstGeom prst="rect">
            <a:avLst/>
          </a:prstGeom>
          <a:noFill/>
        </p:spPr>
        <p:txBody>
          <a:bodyPr wrap="square" rtlCol="0">
            <a:spAutoFit/>
          </a:bodyPr>
          <a:lstStyle/>
          <a:p>
            <a:pPr marL="0" marR="0">
              <a:lnSpc>
                <a:spcPct val="107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Unique to </a:t>
            </a:r>
            <a:r>
              <a:rPr lang="en-US"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SysAdmin</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Accounts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SysAdmin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accounts provide the highest level of access in your Trac System, that includes potentially sensitive data, utilities to modify data in bulk, and the ability to edit technical aspects of your </a:t>
            </a: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TracCloud</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instance on a global setting (terms, search widgets and welcome messages).</a:t>
            </a:r>
            <a:endParaRPr lang="en-US" sz="1200" dirty="0"/>
          </a:p>
        </p:txBody>
      </p:sp>
      <p:sp>
        <p:nvSpPr>
          <p:cNvPr id="13" name="TextBox 12">
            <a:extLst>
              <a:ext uri="{FF2B5EF4-FFF2-40B4-BE49-F238E27FC236}">
                <a16:creationId xmlns:a16="http://schemas.microsoft.com/office/drawing/2014/main" id="{9749AB18-C977-8E48-FDE0-49B86BF9A1DB}"/>
              </a:ext>
            </a:extLst>
          </p:cNvPr>
          <p:cNvSpPr txBox="1"/>
          <p:nvPr/>
        </p:nvSpPr>
        <p:spPr>
          <a:xfrm>
            <a:off x="5010153" y="1699797"/>
            <a:ext cx="4248150" cy="2698687"/>
          </a:xfrm>
          <a:prstGeom prst="rect">
            <a:avLst/>
          </a:prstGeom>
          <a:noFill/>
        </p:spPr>
        <p:txBody>
          <a:bodyPr wrap="square" rtlCol="0">
            <a:spAutoFit/>
          </a:bodyPr>
          <a:lstStyle/>
          <a:p>
            <a:pPr marL="0" marR="0"/>
            <a:r>
              <a:rPr lang="en-US" sz="1800" b="1" dirty="0">
                <a:effectLst/>
                <a:latin typeface="Times New Roman" panose="02020603050405020304" pitchFamily="18" charset="0"/>
                <a:ea typeface="Times New Roman" panose="02020603050405020304" pitchFamily="18" charset="0"/>
              </a:rPr>
              <a:t>Profile Admin</a:t>
            </a:r>
            <a:endParaRPr lang="en-US" sz="1800" dirty="0">
              <a:effectLst/>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200" dirty="0">
                <a:effectLst/>
                <a:latin typeface="Times New Roman" panose="02020603050405020304" pitchFamily="18" charset="0"/>
                <a:ea typeface="Times New Roman" panose="02020603050405020304" pitchFamily="18" charset="0"/>
              </a:rPr>
              <a:t>Profile Admins still have access to many important settings and functions in </a:t>
            </a:r>
            <a:r>
              <a:rPr lang="en-US" sz="1200" dirty="0" err="1">
                <a:effectLst/>
                <a:latin typeface="Times New Roman" panose="02020603050405020304" pitchFamily="18" charset="0"/>
                <a:ea typeface="Times New Roman" panose="02020603050405020304" pitchFamily="18" charset="0"/>
              </a:rPr>
              <a:t>TracCloud</a:t>
            </a:r>
            <a:r>
              <a:rPr lang="en-US" sz="1200" dirty="0">
                <a:effectLst/>
                <a:latin typeface="Times New Roman" panose="02020603050405020304" pitchFamily="18" charset="0"/>
                <a:ea typeface="Times New Roman" panose="02020603050405020304" pitchFamily="18" charset="0"/>
              </a:rPr>
              <a:t>. Profile Preferences and Group Management are still available, but potentially dangerous or sensitive utilities are hidden.</a:t>
            </a:r>
          </a:p>
          <a:p>
            <a:pPr marL="0" marR="0"/>
            <a:r>
              <a:rPr lang="en-US" sz="1200" dirty="0">
                <a:effectLst/>
                <a:latin typeface="Times New Roman" panose="02020603050405020304" pitchFamily="18" charset="0"/>
                <a:ea typeface="Times New Roman" panose="02020603050405020304" pitchFamily="18" charset="0"/>
              </a:rPr>
              <a:t> Profile Admin is normally restricted to one or more profile to manage and make changes for (scheduling rules, login and out rules, email reminders, </a:t>
            </a:r>
            <a:r>
              <a:rPr lang="en-US" sz="1200" dirty="0" err="1">
                <a:effectLst/>
                <a:latin typeface="Times New Roman" panose="02020603050405020304" pitchFamily="18" charset="0"/>
                <a:ea typeface="Times New Roman" panose="02020603050405020304" pitchFamily="18" charset="0"/>
              </a:rPr>
              <a:t>etc</a:t>
            </a:r>
            <a:r>
              <a:rPr lang="en-US" sz="1200" dirty="0">
                <a:effectLst/>
                <a:latin typeface="Times New Roman" panose="02020603050405020304" pitchFamily="18" charset="0"/>
                <a:ea typeface="Times New Roman" panose="02020603050405020304" pitchFamily="18" charset="0"/>
              </a:rPr>
              <a:t>)</a:t>
            </a:r>
          </a:p>
          <a:p>
            <a:pPr marL="0" marR="0"/>
            <a:r>
              <a:rPr lang="en-US" sz="1200" dirty="0">
                <a:effectLst/>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a:t>
            </a:r>
            <a:r>
              <a:rPr lang="en-US" sz="1200" dirty="0">
                <a:effectLst/>
                <a:latin typeface="Times New Roman" panose="02020603050405020304" pitchFamily="18" charset="0"/>
                <a:ea typeface="Times New Roman" panose="02020603050405020304" pitchFamily="18" charset="0"/>
              </a:rPr>
              <a:t>he global preferences are hidden.</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
        <p:nvSpPr>
          <p:cNvPr id="16" name="TextBox 15">
            <a:extLst>
              <a:ext uri="{FF2B5EF4-FFF2-40B4-BE49-F238E27FC236}">
                <a16:creationId xmlns:a16="http://schemas.microsoft.com/office/drawing/2014/main" id="{C10A263D-04C6-2570-6CA6-B64B696D74EA}"/>
              </a:ext>
            </a:extLst>
          </p:cNvPr>
          <p:cNvSpPr txBox="1"/>
          <p:nvPr/>
        </p:nvSpPr>
        <p:spPr>
          <a:xfrm>
            <a:off x="177019" y="4326468"/>
            <a:ext cx="3932513" cy="1663469"/>
          </a:xfrm>
          <a:prstGeom prst="rect">
            <a:avLst/>
          </a:prstGeom>
          <a:noFill/>
        </p:spPr>
        <p:txBody>
          <a:bodyPr wrap="square" rtlCol="0">
            <a:spAutoFit/>
          </a:bodyPr>
          <a:lstStyle/>
          <a:p>
            <a:pPr marL="0" marR="0">
              <a:lnSpc>
                <a:spcPct val="107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Staff (User)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Staff will have the access in the system based off the permission group they have been assigned to. This can give them access to Loging in Students for a visit, scheduling an appointment or running reports. OR it can limit the staff to only search for open availability but not </a:t>
            </a: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compleating</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the booking process.</a:t>
            </a:r>
            <a:endParaRPr lang="en-US" sz="1200" dirty="0"/>
          </a:p>
        </p:txBody>
      </p:sp>
      <p:sp>
        <p:nvSpPr>
          <p:cNvPr id="17" name="TextBox 16">
            <a:extLst>
              <a:ext uri="{FF2B5EF4-FFF2-40B4-BE49-F238E27FC236}">
                <a16:creationId xmlns:a16="http://schemas.microsoft.com/office/drawing/2014/main" id="{76CBD24C-CDBA-1EB7-15A1-246AADF2155E}"/>
              </a:ext>
            </a:extLst>
          </p:cNvPr>
          <p:cNvSpPr txBox="1"/>
          <p:nvPr/>
        </p:nvSpPr>
        <p:spPr>
          <a:xfrm>
            <a:off x="5153088" y="4326468"/>
            <a:ext cx="3204594" cy="1663469"/>
          </a:xfrm>
          <a:prstGeom prst="rect">
            <a:avLst/>
          </a:prstGeom>
          <a:noFill/>
        </p:spPr>
        <p:txBody>
          <a:bodyPr wrap="square" rtlCol="0">
            <a:spAutoFit/>
          </a:bodyPr>
          <a:lstStyle/>
          <a:p>
            <a:pPr marL="0" marR="0">
              <a:lnSpc>
                <a:spcPct val="107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Staff (Consultant)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Staff (Consultants) will allow the staff to follow the access based off of group permissions. Checking the box for consultant will allow this induvial staff member create their own availability block or have the </a:t>
            </a: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SysAdmin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creat</a:t>
            </a:r>
            <a:r>
              <a:rPr lang="en-US" sz="1200" kern="0" dirty="0">
                <a:latin typeface="Times New Roman" panose="02020603050405020304" pitchFamily="18" charset="0"/>
                <a:ea typeface="Times New Roman" panose="02020603050405020304" pitchFamily="18" charset="0"/>
                <a:cs typeface="Times New Roman" panose="02020603050405020304" pitchFamily="18" charset="0"/>
              </a:rPr>
              <a:t>e the available time slots that staff is available for.</a:t>
            </a:r>
            <a:endParaRPr lang="en-US" sz="1200" dirty="0"/>
          </a:p>
        </p:txBody>
      </p:sp>
      <p:pic>
        <p:nvPicPr>
          <p:cNvPr id="21" name="Graphic 20" descr="Group of men">
            <a:extLst>
              <a:ext uri="{FF2B5EF4-FFF2-40B4-BE49-F238E27FC236}">
                <a16:creationId xmlns:a16="http://schemas.microsoft.com/office/drawing/2014/main" id="{02ADF695-8D99-F707-4DA3-1DE269C044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6947" y="490392"/>
            <a:ext cx="358984" cy="358984"/>
          </a:xfrm>
          <a:prstGeom prst="rect">
            <a:avLst/>
          </a:prstGeom>
        </p:spPr>
      </p:pic>
    </p:spTree>
    <p:extLst>
      <p:ext uri="{BB962C8B-B14F-4D97-AF65-F5344CB8AC3E}">
        <p14:creationId xmlns:p14="http://schemas.microsoft.com/office/powerpoint/2010/main" val="2621106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2C62DF-E026-AE61-E222-3888142D02E5}"/>
              </a:ext>
            </a:extLst>
          </p:cNvPr>
          <p:cNvSpPr txBox="1"/>
          <p:nvPr/>
        </p:nvSpPr>
        <p:spPr>
          <a:xfrm>
            <a:off x="2920197" y="768244"/>
            <a:ext cx="319768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Deactivating Old Staff</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B631987-D67B-CDE0-D5B7-94D3A52949D3}"/>
              </a:ext>
            </a:extLst>
          </p:cNvPr>
          <p:cNvPicPr>
            <a:picLocks noChangeAspect="1"/>
          </p:cNvPicPr>
          <p:nvPr/>
        </p:nvPicPr>
        <p:blipFill>
          <a:blip r:embed="rId2"/>
          <a:stretch>
            <a:fillRect/>
          </a:stretch>
        </p:blipFill>
        <p:spPr>
          <a:xfrm>
            <a:off x="561975" y="1980918"/>
            <a:ext cx="8020050" cy="1921965"/>
          </a:xfrm>
          <a:prstGeom prst="rect">
            <a:avLst/>
          </a:prstGeom>
        </p:spPr>
      </p:pic>
      <p:sp>
        <p:nvSpPr>
          <p:cNvPr id="6" name="TextBox 5">
            <a:extLst>
              <a:ext uri="{FF2B5EF4-FFF2-40B4-BE49-F238E27FC236}">
                <a16:creationId xmlns:a16="http://schemas.microsoft.com/office/drawing/2014/main" id="{F40DE15C-45DF-3665-1042-B0F24083263A}"/>
              </a:ext>
            </a:extLst>
          </p:cNvPr>
          <p:cNvSpPr txBox="1"/>
          <p:nvPr/>
        </p:nvSpPr>
        <p:spPr>
          <a:xfrm>
            <a:off x="1994912" y="4257932"/>
            <a:ext cx="5279184" cy="670440"/>
          </a:xfrm>
          <a:prstGeom prst="rect">
            <a:avLst/>
          </a:prstGeom>
          <a:noFill/>
        </p:spPr>
        <p:txBody>
          <a:bodyPr wrap="square">
            <a:spAutoFit/>
          </a:bodyPr>
          <a:lstStyle/>
          <a:p>
            <a:pPr marL="0" marR="0">
              <a:lnSpc>
                <a:spcPct val="107000"/>
              </a:lnSpc>
              <a:spcBef>
                <a:spcPts val="0"/>
              </a:spcBef>
              <a:spcAft>
                <a:spcPts val="800"/>
              </a:spcAft>
            </a:pPr>
            <a:r>
              <a:rPr lang="en-US"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All inactive staff are still in the system for data purposes. If needed they can always be re-activated.</a:t>
            </a:r>
            <a:endParaRPr lang="en-US"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F60FFF7-6BCA-6A3C-80AE-0D86043D7081}"/>
              </a:ext>
            </a:extLst>
          </p:cNvPr>
          <p:cNvSpPr txBox="1"/>
          <p:nvPr/>
        </p:nvSpPr>
        <p:spPr>
          <a:xfrm>
            <a:off x="1994912" y="5270942"/>
            <a:ext cx="5048250" cy="584775"/>
          </a:xfrm>
          <a:prstGeom prst="rect">
            <a:avLst/>
          </a:prstGeom>
          <a:noFill/>
        </p:spPr>
        <p:txBody>
          <a:bodyPr wrap="square">
            <a:spAutoFit/>
          </a:bodyPr>
          <a:lstStyle/>
          <a:p>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Note: </a:t>
            </a:r>
            <a:r>
              <a:rPr lang="en-US" sz="1600" b="1" i="1" u="sng"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Never</a:t>
            </a:r>
            <a:r>
              <a:rPr lang="en-US" sz="1600" u="sng"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delete</a:t>
            </a:r>
            <a:r>
              <a:rPr lang="en-US" sz="1600"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staff</a:t>
            </a:r>
            <a:r>
              <a:rPr lang="en-US" sz="1600"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 records as they are used to identify the staff member the student worked with in reports.</a:t>
            </a:r>
            <a:endParaRPr lang="en-US" sz="1600" dirty="0"/>
          </a:p>
        </p:txBody>
      </p:sp>
      <p:pic>
        <p:nvPicPr>
          <p:cNvPr id="9" name="Graphic 8" descr="Connections">
            <a:extLst>
              <a:ext uri="{FF2B5EF4-FFF2-40B4-BE49-F238E27FC236}">
                <a16:creationId xmlns:a16="http://schemas.microsoft.com/office/drawing/2014/main" id="{9A301132-3CD8-4D78-8F05-44C0E189A0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508308" y="785432"/>
            <a:ext cx="411889" cy="433700"/>
          </a:xfrm>
          <a:prstGeom prst="rect">
            <a:avLst/>
          </a:prstGeom>
        </p:spPr>
      </p:pic>
    </p:spTree>
    <p:extLst>
      <p:ext uri="{BB962C8B-B14F-4D97-AF65-F5344CB8AC3E}">
        <p14:creationId xmlns:p14="http://schemas.microsoft.com/office/powerpoint/2010/main" val="26617188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163A5-AD4D-BD4E-C2DD-9E3109034196}"/>
              </a:ext>
            </a:extLst>
          </p:cNvPr>
          <p:cNvSpPr txBox="1"/>
          <p:nvPr/>
        </p:nvSpPr>
        <p:spPr>
          <a:xfrm>
            <a:off x="1961868" y="755897"/>
            <a:ext cx="565649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Checking or Editing Group Permissions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85D5DB7-B3CA-A14C-8D06-E464BBAC872F}"/>
              </a:ext>
            </a:extLst>
          </p:cNvPr>
          <p:cNvSpPr txBox="1"/>
          <p:nvPr/>
        </p:nvSpPr>
        <p:spPr>
          <a:xfrm>
            <a:off x="1395410" y="4739759"/>
            <a:ext cx="6353175" cy="1200329"/>
          </a:xfrm>
          <a:prstGeom prst="rect">
            <a:avLst/>
          </a:prstGeom>
          <a:noFill/>
        </p:spPr>
        <p:txBody>
          <a:bodyPr wrap="square">
            <a:spAutoFit/>
          </a:bodyPr>
          <a:lstStyle/>
          <a:p>
            <a:r>
              <a:rPr lang="en-US" dirty="0">
                <a:solidFill>
                  <a:srgbClr val="610215"/>
                </a:solidFill>
                <a:latin typeface="Times New Roman" panose="02020603050405020304" pitchFamily="18" charset="0"/>
                <a:cs typeface="Times New Roman" panose="02020603050405020304" pitchFamily="18" charset="0"/>
              </a:rPr>
              <a:t>Permission groups determine what kind of access your staff have to various elements of TracCloud. Each group represents a set of permissions and what “rules” they follow when being able to access areas of the system.</a:t>
            </a:r>
          </a:p>
        </p:txBody>
      </p:sp>
      <p:pic>
        <p:nvPicPr>
          <p:cNvPr id="8" name="Picture 7">
            <a:extLst>
              <a:ext uri="{FF2B5EF4-FFF2-40B4-BE49-F238E27FC236}">
                <a16:creationId xmlns:a16="http://schemas.microsoft.com/office/drawing/2014/main" id="{F659ED02-ED3D-C78A-FDAA-E944155B87D9}"/>
              </a:ext>
            </a:extLst>
          </p:cNvPr>
          <p:cNvPicPr>
            <a:picLocks noChangeAspect="1"/>
          </p:cNvPicPr>
          <p:nvPr/>
        </p:nvPicPr>
        <p:blipFill>
          <a:blip r:embed="rId2"/>
          <a:stretch>
            <a:fillRect/>
          </a:stretch>
        </p:blipFill>
        <p:spPr>
          <a:xfrm>
            <a:off x="804335" y="1871493"/>
            <a:ext cx="7535327" cy="2429214"/>
          </a:xfrm>
          <a:prstGeom prst="rect">
            <a:avLst/>
          </a:prstGeom>
        </p:spPr>
      </p:pic>
      <p:pic>
        <p:nvPicPr>
          <p:cNvPr id="5" name="Graphic 4" descr="Target Audience">
            <a:extLst>
              <a:ext uri="{FF2B5EF4-FFF2-40B4-BE49-F238E27FC236}">
                <a16:creationId xmlns:a16="http://schemas.microsoft.com/office/drawing/2014/main" id="{50769CFD-CC99-4D96-8561-C486FBF7EC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541" y="787029"/>
            <a:ext cx="405812" cy="405812"/>
          </a:xfrm>
          <a:prstGeom prst="rect">
            <a:avLst/>
          </a:prstGeom>
        </p:spPr>
      </p:pic>
    </p:spTree>
    <p:extLst>
      <p:ext uri="{BB962C8B-B14F-4D97-AF65-F5344CB8AC3E}">
        <p14:creationId xmlns:p14="http://schemas.microsoft.com/office/powerpoint/2010/main" val="3766668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19DF9-7870-B562-E602-0201C1C056B5}"/>
              </a:ext>
            </a:extLst>
          </p:cNvPr>
          <p:cNvSpPr txBox="1"/>
          <p:nvPr/>
        </p:nvSpPr>
        <p:spPr>
          <a:xfrm>
            <a:off x="3089183" y="514988"/>
            <a:ext cx="312542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Update Course List(s)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888F0CF-D0BC-65B2-F7CF-B6FEC3DD4CEA}"/>
              </a:ext>
            </a:extLst>
          </p:cNvPr>
          <p:cNvSpPr txBox="1"/>
          <p:nvPr/>
        </p:nvSpPr>
        <p:spPr>
          <a:xfrm>
            <a:off x="3145063" y="946658"/>
            <a:ext cx="3013668"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a:t>
            </a:r>
            <a:r>
              <a:rPr lang="en-US" sz="16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Listings</a:t>
            </a: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&gt; </a:t>
            </a:r>
            <a:r>
              <a:rPr lang="en-US" sz="16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Course Lists</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A1E68B7-EDC9-4A05-5985-83F2AFF458D8}"/>
              </a:ext>
            </a:extLst>
          </p:cNvPr>
          <p:cNvPicPr>
            <a:picLocks noChangeAspect="1"/>
          </p:cNvPicPr>
          <p:nvPr/>
        </p:nvPicPr>
        <p:blipFill>
          <a:blip r:embed="rId2"/>
          <a:stretch>
            <a:fillRect/>
          </a:stretch>
        </p:blipFill>
        <p:spPr>
          <a:xfrm>
            <a:off x="1651245" y="1440585"/>
            <a:ext cx="6001304" cy="3526347"/>
          </a:xfrm>
          <a:prstGeom prst="rect">
            <a:avLst/>
          </a:prstGeom>
        </p:spPr>
      </p:pic>
      <p:sp>
        <p:nvSpPr>
          <p:cNvPr id="7" name="TextBox 6">
            <a:extLst>
              <a:ext uri="{FF2B5EF4-FFF2-40B4-BE49-F238E27FC236}">
                <a16:creationId xmlns:a16="http://schemas.microsoft.com/office/drawing/2014/main" id="{22528408-B9A2-5B32-5B64-8A3D77B9992F}"/>
              </a:ext>
            </a:extLst>
          </p:cNvPr>
          <p:cNvSpPr txBox="1"/>
          <p:nvPr/>
        </p:nvSpPr>
        <p:spPr>
          <a:xfrm>
            <a:off x="1804537" y="5238021"/>
            <a:ext cx="6001304" cy="869405"/>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8D182B"/>
                </a:solidFill>
                <a:latin typeface="Times New Roman" panose="02020603050405020304" pitchFamily="18" charset="0"/>
                <a:cs typeface="Times New Roman" panose="02020603050405020304" pitchFamily="18" charset="0"/>
              </a:rPr>
              <a:t>Course Lists act as assigned sections or specialties in </a:t>
            </a:r>
            <a:r>
              <a:rPr lang="en-US" sz="1600" dirty="0" err="1">
                <a:solidFill>
                  <a:srgbClr val="8D182B"/>
                </a:solidFill>
                <a:latin typeface="Times New Roman" panose="02020603050405020304" pitchFamily="18" charset="0"/>
                <a:cs typeface="Times New Roman" panose="02020603050405020304" pitchFamily="18" charset="0"/>
              </a:rPr>
              <a:t>TracCloud</a:t>
            </a:r>
            <a:r>
              <a:rPr lang="en-US" sz="1600" dirty="0">
                <a:solidFill>
                  <a:srgbClr val="8D182B"/>
                </a:solidFill>
                <a:latin typeface="Times New Roman" panose="02020603050405020304" pitchFamily="18" charset="0"/>
                <a:cs typeface="Times New Roman" panose="02020603050405020304" pitchFamily="18" charset="0"/>
              </a:rPr>
              <a:t>, allowing you to determine which courses each of your consultants can assist with, and which courses are available in each center</a:t>
            </a:r>
            <a:endPar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Graphic 5" descr="User network">
            <a:extLst>
              <a:ext uri="{FF2B5EF4-FFF2-40B4-BE49-F238E27FC236}">
                <a16:creationId xmlns:a16="http://schemas.microsoft.com/office/drawing/2014/main" id="{30B4DF14-0E82-4CC2-8B4B-D958BA07B5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596" y="564142"/>
            <a:ext cx="554467" cy="554467"/>
          </a:xfrm>
          <a:prstGeom prst="rect">
            <a:avLst/>
          </a:prstGeom>
        </p:spPr>
      </p:pic>
    </p:spTree>
    <p:extLst>
      <p:ext uri="{BB962C8B-B14F-4D97-AF65-F5344CB8AC3E}">
        <p14:creationId xmlns:p14="http://schemas.microsoft.com/office/powerpoint/2010/main" val="5770366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414</TotalTime>
  <Words>1000</Words>
  <Application>Microsoft Office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Sasha Contreras</cp:lastModifiedBy>
  <cp:revision>16</cp:revision>
  <dcterms:created xsi:type="dcterms:W3CDTF">2021-11-08T16:00:51Z</dcterms:created>
  <dcterms:modified xsi:type="dcterms:W3CDTF">2025-03-05T18:11:47Z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