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7" r:id="rId2"/>
    <p:sldId id="278" r:id="rId3"/>
    <p:sldId id="280" r:id="rId4"/>
    <p:sldId id="283" r:id="rId5"/>
    <p:sldId id="279" r:id="rId6"/>
    <p:sldId id="282" r:id="rId7"/>
    <p:sldId id="28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4" autoAdjust="0"/>
  </p:normalViewPr>
  <p:slideViewPr>
    <p:cSldViewPr snapToGrid="0">
      <p:cViewPr varScale="1">
        <p:scale>
          <a:sx n="120" d="100"/>
          <a:sy n="120" d="100"/>
        </p:scale>
        <p:origin x="1326" y="8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3/13/2025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3/13/2025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612EC44B-2118-CC75-3F48-1A08998088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3/13/2025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5AE0E668-81E3-320F-59AB-209C9EBF9E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3/13/2025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3/13/2025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3/13/2025</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3/13/2025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2025 Annual TracCloud Conference</a:t>
            </a:r>
          </a:p>
        </p:txBody>
      </p:sp>
      <p:pic>
        <p:nvPicPr>
          <p:cNvPr id="4" name="Picture 3">
            <a:extLst>
              <a:ext uri="{FF2B5EF4-FFF2-40B4-BE49-F238E27FC236}">
                <a16:creationId xmlns:a16="http://schemas.microsoft.com/office/drawing/2014/main" id="{423BFF40-A143-3806-DE78-1E1B184867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3/13/2025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3/13/2025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3/13/2025</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3/13/2025</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3/13/2025</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22C59724-5F19-F47E-17D8-D8D21406A9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3/13/2025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59F8B60F-267B-AFA5-AF4E-D04F30E72D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2025 Annual TracCloud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3/13/2025</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581D2970-86ED-C62A-75F1-95542766E71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423283"/>
            <a:ext cx="7543800" cy="968072"/>
          </a:xfrm>
        </p:spPr>
        <p:txBody>
          <a:bodyPr anchor="ctr">
            <a:normAutofit/>
          </a:bodyPr>
          <a:lstStyle/>
          <a:p>
            <a:pPr algn="ctr"/>
            <a:r>
              <a:rPr lang="en-US" sz="4800" dirty="0">
                <a:solidFill>
                  <a:srgbClr val="610215"/>
                </a:solidFill>
              </a:rPr>
              <a:t>Navigating </a:t>
            </a:r>
            <a:r>
              <a:rPr lang="en-US" sz="4800" dirty="0" err="1">
                <a:solidFill>
                  <a:srgbClr val="610215"/>
                </a:solidFill>
              </a:rPr>
              <a:t>Traccloud</a:t>
            </a:r>
            <a:endParaRPr lang="en-US" sz="4800" dirty="0">
              <a:solidFill>
                <a:srgbClr val="610215"/>
              </a:solidFill>
            </a:endParaRPr>
          </a:p>
        </p:txBody>
      </p:sp>
      <p:sp>
        <p:nvSpPr>
          <p:cNvPr id="3" name="Subtitle 2"/>
          <p:cNvSpPr>
            <a:spLocks noGrp="1"/>
          </p:cNvSpPr>
          <p:nvPr>
            <p:ph type="subTitle" idx="1"/>
          </p:nvPr>
        </p:nvSpPr>
        <p:spPr>
          <a:xfrm>
            <a:off x="800100" y="2208475"/>
            <a:ext cx="7543800" cy="365760"/>
          </a:xfrm>
        </p:spPr>
        <p:txBody>
          <a:bodyPr anchor="ctr"/>
          <a:lstStyle/>
          <a:p>
            <a:pPr algn="ctr"/>
            <a:r>
              <a:rPr lang="en-US" cap="none" dirty="0">
                <a:solidFill>
                  <a:srgbClr val="610215"/>
                </a:solidFill>
              </a:rPr>
              <a:t>Getting Started with </a:t>
            </a:r>
            <a:r>
              <a:rPr lang="en-US" cap="none" dirty="0" err="1">
                <a:solidFill>
                  <a:srgbClr val="610215"/>
                </a:solidFill>
              </a:rPr>
              <a:t>TracCloud</a:t>
            </a:r>
            <a:r>
              <a:rPr lang="en-US" cap="none" dirty="0">
                <a:solidFill>
                  <a:srgbClr val="610215"/>
                </a:solidFill>
              </a:rPr>
              <a:t> Reports</a:t>
            </a:r>
          </a:p>
        </p:txBody>
      </p:sp>
      <p:pic>
        <p:nvPicPr>
          <p:cNvPr id="4" name="Picture 3">
            <a:extLst>
              <a:ext uri="{FF2B5EF4-FFF2-40B4-BE49-F238E27FC236}">
                <a16:creationId xmlns:a16="http://schemas.microsoft.com/office/drawing/2014/main" id="{5A5FA27F-A75B-AFB8-DEDB-D46B369EA87A}"/>
              </a:ext>
            </a:extLst>
          </p:cNvPr>
          <p:cNvPicPr>
            <a:picLocks noChangeAspect="1"/>
          </p:cNvPicPr>
          <p:nvPr/>
        </p:nvPicPr>
        <p:blipFill>
          <a:blip r:embed="rId2"/>
          <a:stretch>
            <a:fillRect/>
          </a:stretch>
        </p:blipFill>
        <p:spPr>
          <a:xfrm>
            <a:off x="2331719" y="3122875"/>
            <a:ext cx="4480560" cy="2804726"/>
          </a:xfrm>
          <a:prstGeom prst="rect">
            <a:avLst/>
          </a:prstGeom>
        </p:spPr>
      </p:pic>
      <p:sp>
        <p:nvSpPr>
          <p:cNvPr id="5" name="Subtitle 2">
            <a:extLst>
              <a:ext uri="{FF2B5EF4-FFF2-40B4-BE49-F238E27FC236}">
                <a16:creationId xmlns:a16="http://schemas.microsoft.com/office/drawing/2014/main" id="{5CD38A03-EBFC-6E0C-4DF2-8A352A44C73B}"/>
              </a:ext>
            </a:extLst>
          </p:cNvPr>
          <p:cNvSpPr txBox="1">
            <a:spLocks/>
          </p:cNvSpPr>
          <p:nvPr/>
        </p:nvSpPr>
        <p:spPr>
          <a:xfrm>
            <a:off x="3489131" y="2574235"/>
            <a:ext cx="2165737" cy="365760"/>
          </a:xfrm>
          <a:prstGeom prst="rect">
            <a:avLst/>
          </a:prstGeom>
        </p:spPr>
        <p:txBody>
          <a:bodyPr vert="horz" lIns="91440" tIns="45720" rIns="91440" bIns="45720" rtlCol="0" anchor="ctr">
            <a:normAutofit/>
          </a:bodyPr>
          <a:lstStyle>
            <a:lvl1pPr marL="0" indent="0" algn="l" defTabSz="914377" rtl="0" eaLnBrk="1" latinLnBrk="0" hangingPunct="1">
              <a:lnSpc>
                <a:spcPct val="90000"/>
              </a:lnSpc>
              <a:spcBef>
                <a:spcPts val="0"/>
              </a:spcBef>
              <a:buClr>
                <a:schemeClr val="accent1"/>
              </a:buClr>
              <a:buFont typeface="Arial" pitchFamily="34" charset="0"/>
              <a:buNone/>
              <a:defRPr sz="2000" b="1" kern="1200" cap="all" baseline="0">
                <a:solidFill>
                  <a:schemeClr val="accent1">
                    <a:lumMod val="75000"/>
                  </a:schemeClr>
                </a:solidFill>
                <a:effectLst/>
                <a:latin typeface="+mn-lt"/>
                <a:ea typeface="+mn-ea"/>
                <a:cs typeface="+mn-cs"/>
              </a:defRPr>
            </a:lvl1pPr>
            <a:lvl2pPr marL="457189" indent="0" algn="ctr" defTabSz="914377" rtl="0" eaLnBrk="1" latinLnBrk="0" hangingPunct="1">
              <a:lnSpc>
                <a:spcPct val="90000"/>
              </a:lnSpc>
              <a:spcBef>
                <a:spcPts val="1000"/>
              </a:spcBef>
              <a:buClr>
                <a:schemeClr val="accent1"/>
              </a:buClr>
              <a:buFont typeface="Arial"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cap="none" dirty="0">
                <a:solidFill>
                  <a:srgbClr val="610215"/>
                </a:solidFill>
              </a:rPr>
              <a:t>Erick Martinez</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0FC7-629F-62BB-DF10-15DBC397B230}"/>
              </a:ext>
            </a:extLst>
          </p:cNvPr>
          <p:cNvSpPr>
            <a:spLocks noGrp="1"/>
          </p:cNvSpPr>
          <p:nvPr>
            <p:ph type="title"/>
          </p:nvPr>
        </p:nvSpPr>
        <p:spPr>
          <a:xfrm>
            <a:off x="3149462" y="763325"/>
            <a:ext cx="2845076" cy="903798"/>
          </a:xfrm>
        </p:spPr>
        <p:txBody>
          <a:bodyPr anchor="ctr"/>
          <a:lstStyle/>
          <a:p>
            <a:pPr algn="ctr"/>
            <a:r>
              <a:rPr lang="en-US" dirty="0"/>
              <a:t>What’s New</a:t>
            </a:r>
          </a:p>
        </p:txBody>
      </p:sp>
      <p:sp>
        <p:nvSpPr>
          <p:cNvPr id="3" name="Content Placeholder 2">
            <a:extLst>
              <a:ext uri="{FF2B5EF4-FFF2-40B4-BE49-F238E27FC236}">
                <a16:creationId xmlns:a16="http://schemas.microsoft.com/office/drawing/2014/main" id="{6F768017-CBA5-7B22-9DDA-918FF756B5B9}"/>
              </a:ext>
            </a:extLst>
          </p:cNvPr>
          <p:cNvSpPr>
            <a:spLocks noGrp="1"/>
          </p:cNvSpPr>
          <p:nvPr>
            <p:ph idx="1"/>
          </p:nvPr>
        </p:nvSpPr>
        <p:spPr>
          <a:xfrm>
            <a:off x="1726178" y="1667123"/>
            <a:ext cx="5691643" cy="2997642"/>
          </a:xfrm>
        </p:spPr>
        <p:txBody>
          <a:bodyPr anchor="ctr"/>
          <a:lstStyle/>
          <a:p>
            <a:r>
              <a:rPr lang="en-US" dirty="0"/>
              <a:t>New Permission Group for Report access</a:t>
            </a:r>
          </a:p>
          <a:p>
            <a:r>
              <a:rPr lang="en-US" dirty="0"/>
              <a:t>Average Logins added to the Logins by Hour by Day of Week Report.</a:t>
            </a:r>
          </a:p>
          <a:p>
            <a:r>
              <a:rPr lang="en-US" dirty="0"/>
              <a:t>Email Consultants from Visits By?? Report</a:t>
            </a:r>
          </a:p>
          <a:p>
            <a:r>
              <a:rPr lang="en-US" dirty="0"/>
              <a:t>Group visits by week/month in Visits by??</a:t>
            </a:r>
          </a:p>
          <a:p>
            <a:r>
              <a:rPr lang="en-US" dirty="0"/>
              <a:t>Group by meeting type in Visits/Appts by??</a:t>
            </a:r>
          </a:p>
        </p:txBody>
      </p:sp>
    </p:spTree>
    <p:extLst>
      <p:ext uri="{BB962C8B-B14F-4D97-AF65-F5344CB8AC3E}">
        <p14:creationId xmlns:p14="http://schemas.microsoft.com/office/powerpoint/2010/main" val="361130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83EF-A819-285B-B0F6-618EEC796C16}"/>
              </a:ext>
            </a:extLst>
          </p:cNvPr>
          <p:cNvSpPr>
            <a:spLocks noGrp="1"/>
          </p:cNvSpPr>
          <p:nvPr>
            <p:ph type="title"/>
          </p:nvPr>
        </p:nvSpPr>
        <p:spPr>
          <a:xfrm>
            <a:off x="3547027" y="795129"/>
            <a:ext cx="2049946" cy="784529"/>
          </a:xfrm>
        </p:spPr>
        <p:txBody>
          <a:bodyPr anchor="ctr"/>
          <a:lstStyle/>
          <a:p>
            <a:pPr algn="ctr"/>
            <a:r>
              <a:rPr lang="en-US" dirty="0"/>
              <a:t>Topics</a:t>
            </a:r>
          </a:p>
        </p:txBody>
      </p:sp>
      <p:sp>
        <p:nvSpPr>
          <p:cNvPr id="3" name="Content Placeholder 2">
            <a:extLst>
              <a:ext uri="{FF2B5EF4-FFF2-40B4-BE49-F238E27FC236}">
                <a16:creationId xmlns:a16="http://schemas.microsoft.com/office/drawing/2014/main" id="{5C96F02B-28D3-9D36-4B79-12DD90043234}"/>
              </a:ext>
            </a:extLst>
          </p:cNvPr>
          <p:cNvSpPr>
            <a:spLocks noGrp="1"/>
          </p:cNvSpPr>
          <p:nvPr>
            <p:ph idx="1"/>
          </p:nvPr>
        </p:nvSpPr>
        <p:spPr>
          <a:xfrm>
            <a:off x="340290" y="1579657"/>
            <a:ext cx="4231710" cy="3209675"/>
          </a:xfrm>
        </p:spPr>
        <p:txBody>
          <a:bodyPr anchor="ctr"/>
          <a:lstStyle/>
          <a:p>
            <a:r>
              <a:rPr lang="en-US" dirty="0"/>
              <a:t>Status Charts, Center Status</a:t>
            </a:r>
          </a:p>
          <a:p>
            <a:r>
              <a:rPr lang="en-US" dirty="0"/>
              <a:t>Overview of Report Preferences</a:t>
            </a:r>
          </a:p>
          <a:p>
            <a:r>
              <a:rPr lang="en-US" dirty="0"/>
              <a:t>Visit Reports</a:t>
            </a:r>
          </a:p>
          <a:p>
            <a:r>
              <a:rPr lang="en-US" dirty="0"/>
              <a:t>Schedule Reports</a:t>
            </a:r>
          </a:p>
          <a:p>
            <a:r>
              <a:rPr lang="en-US" dirty="0"/>
              <a:t>New </a:t>
            </a:r>
            <a:r>
              <a:rPr lang="en-US" dirty="0" err="1"/>
              <a:t>TracCloud</a:t>
            </a:r>
            <a:r>
              <a:rPr lang="en-US" dirty="0"/>
              <a:t> Reports</a:t>
            </a:r>
          </a:p>
        </p:txBody>
      </p:sp>
      <p:pic>
        <p:nvPicPr>
          <p:cNvPr id="5" name="Picture 4">
            <a:extLst>
              <a:ext uri="{FF2B5EF4-FFF2-40B4-BE49-F238E27FC236}">
                <a16:creationId xmlns:a16="http://schemas.microsoft.com/office/drawing/2014/main" id="{91945530-A3F8-768F-F333-7A03AE1929F1}"/>
              </a:ext>
            </a:extLst>
          </p:cNvPr>
          <p:cNvPicPr>
            <a:picLocks noChangeAspect="1"/>
          </p:cNvPicPr>
          <p:nvPr/>
        </p:nvPicPr>
        <p:blipFill>
          <a:blip r:embed="rId2"/>
          <a:stretch>
            <a:fillRect/>
          </a:stretch>
        </p:blipFill>
        <p:spPr>
          <a:xfrm>
            <a:off x="4572000" y="2163329"/>
            <a:ext cx="4484536" cy="2531341"/>
          </a:xfrm>
          <a:prstGeom prst="rect">
            <a:avLst/>
          </a:prstGeom>
        </p:spPr>
      </p:pic>
    </p:spTree>
    <p:extLst>
      <p:ext uri="{BB962C8B-B14F-4D97-AF65-F5344CB8AC3E}">
        <p14:creationId xmlns:p14="http://schemas.microsoft.com/office/powerpoint/2010/main" val="313577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DCE5E-818D-DFFE-68E0-79C0088A37C5}"/>
              </a:ext>
            </a:extLst>
          </p:cNvPr>
          <p:cNvSpPr>
            <a:spLocks noGrp="1"/>
          </p:cNvSpPr>
          <p:nvPr>
            <p:ph type="title"/>
          </p:nvPr>
        </p:nvSpPr>
        <p:spPr>
          <a:xfrm>
            <a:off x="2203256" y="914400"/>
            <a:ext cx="4737487" cy="903798"/>
          </a:xfrm>
        </p:spPr>
        <p:txBody>
          <a:bodyPr anchor="ctr"/>
          <a:lstStyle/>
          <a:p>
            <a:pPr algn="ctr"/>
            <a:r>
              <a:rPr lang="en-US" dirty="0"/>
              <a:t>Report Preferences</a:t>
            </a:r>
          </a:p>
        </p:txBody>
      </p:sp>
      <p:sp>
        <p:nvSpPr>
          <p:cNvPr id="3" name="Content Placeholder 2">
            <a:extLst>
              <a:ext uri="{FF2B5EF4-FFF2-40B4-BE49-F238E27FC236}">
                <a16:creationId xmlns:a16="http://schemas.microsoft.com/office/drawing/2014/main" id="{75F15860-DAE0-8C38-C6E2-8640F5FD6606}"/>
              </a:ext>
            </a:extLst>
          </p:cNvPr>
          <p:cNvSpPr>
            <a:spLocks noGrp="1"/>
          </p:cNvSpPr>
          <p:nvPr>
            <p:ph idx="1"/>
          </p:nvPr>
        </p:nvSpPr>
        <p:spPr>
          <a:xfrm>
            <a:off x="1288856" y="1818198"/>
            <a:ext cx="6566287" cy="1444487"/>
          </a:xfrm>
        </p:spPr>
        <p:txBody>
          <a:bodyPr anchor="ctr"/>
          <a:lstStyle/>
          <a:p>
            <a:pPr marL="45719" indent="0" algn="ctr">
              <a:buNone/>
            </a:pPr>
            <a:r>
              <a:rPr lang="en-US" dirty="0"/>
              <a:t>The Reports Access, found in Group Permissions, allows administrators to manage access to reports, allowing full, limited, or no access to specific reports. Some reports are restricted based on User Levels regardless of group.</a:t>
            </a:r>
          </a:p>
        </p:txBody>
      </p:sp>
      <p:pic>
        <p:nvPicPr>
          <p:cNvPr id="5" name="Picture 4">
            <a:extLst>
              <a:ext uri="{FF2B5EF4-FFF2-40B4-BE49-F238E27FC236}">
                <a16:creationId xmlns:a16="http://schemas.microsoft.com/office/drawing/2014/main" id="{4D3B6827-5D8A-B2DF-BFA7-7085A80B6AF8}"/>
              </a:ext>
            </a:extLst>
          </p:cNvPr>
          <p:cNvPicPr>
            <a:picLocks noChangeAspect="1"/>
          </p:cNvPicPr>
          <p:nvPr/>
        </p:nvPicPr>
        <p:blipFill>
          <a:blip r:embed="rId2"/>
          <a:stretch>
            <a:fillRect/>
          </a:stretch>
        </p:blipFill>
        <p:spPr>
          <a:xfrm>
            <a:off x="1206272" y="3595316"/>
            <a:ext cx="6731453" cy="1815562"/>
          </a:xfrm>
          <a:prstGeom prst="rect">
            <a:avLst/>
          </a:prstGeom>
        </p:spPr>
      </p:pic>
    </p:spTree>
    <p:extLst>
      <p:ext uri="{BB962C8B-B14F-4D97-AF65-F5344CB8AC3E}">
        <p14:creationId xmlns:p14="http://schemas.microsoft.com/office/powerpoint/2010/main" val="24292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CF37-27F2-F135-DDB9-BBF978A22390}"/>
              </a:ext>
            </a:extLst>
          </p:cNvPr>
          <p:cNvSpPr>
            <a:spLocks noGrp="1"/>
          </p:cNvSpPr>
          <p:nvPr>
            <p:ph type="title"/>
          </p:nvPr>
        </p:nvSpPr>
        <p:spPr>
          <a:xfrm>
            <a:off x="2807556" y="834887"/>
            <a:ext cx="3528888" cy="792480"/>
          </a:xfrm>
        </p:spPr>
        <p:txBody>
          <a:bodyPr anchor="ctr"/>
          <a:lstStyle/>
          <a:p>
            <a:pPr algn="ctr"/>
            <a:r>
              <a:rPr lang="en-US" dirty="0"/>
              <a:t>Visit Reports</a:t>
            </a:r>
          </a:p>
        </p:txBody>
      </p:sp>
      <p:sp>
        <p:nvSpPr>
          <p:cNvPr id="3" name="Content Placeholder 2">
            <a:extLst>
              <a:ext uri="{FF2B5EF4-FFF2-40B4-BE49-F238E27FC236}">
                <a16:creationId xmlns:a16="http://schemas.microsoft.com/office/drawing/2014/main" id="{B744DF5E-CD54-06F3-C813-35057202FFCC}"/>
              </a:ext>
            </a:extLst>
          </p:cNvPr>
          <p:cNvSpPr>
            <a:spLocks noGrp="1"/>
          </p:cNvSpPr>
          <p:nvPr>
            <p:ph idx="1"/>
          </p:nvPr>
        </p:nvSpPr>
        <p:spPr>
          <a:xfrm>
            <a:off x="971550" y="1627367"/>
            <a:ext cx="7200900" cy="2083242"/>
          </a:xfrm>
        </p:spPr>
        <p:txBody>
          <a:bodyPr anchor="ctr"/>
          <a:lstStyle/>
          <a:p>
            <a:pPr marL="45719" indent="0">
              <a:buNone/>
            </a:pPr>
            <a:r>
              <a:rPr lang="en-US" dirty="0" err="1"/>
              <a:t>TracCloud</a:t>
            </a:r>
            <a:r>
              <a:rPr lang="en-US" dirty="0"/>
              <a:t> offers a range of Visit Reports, accessible through the Report drop-down menu in either the Students or Management sections. Examples of available Reports include the Usage Snapshot, Logins by Hour by Day of Week, Students Visits Summary, and the Visits by ?? Reports.</a:t>
            </a:r>
          </a:p>
        </p:txBody>
      </p:sp>
      <p:pic>
        <p:nvPicPr>
          <p:cNvPr id="5" name="Picture 4">
            <a:extLst>
              <a:ext uri="{FF2B5EF4-FFF2-40B4-BE49-F238E27FC236}">
                <a16:creationId xmlns:a16="http://schemas.microsoft.com/office/drawing/2014/main" id="{8996A069-56C3-5903-E32A-4A6939F90262}"/>
              </a:ext>
            </a:extLst>
          </p:cNvPr>
          <p:cNvPicPr>
            <a:picLocks noChangeAspect="1"/>
          </p:cNvPicPr>
          <p:nvPr/>
        </p:nvPicPr>
        <p:blipFill>
          <a:blip r:embed="rId2"/>
          <a:stretch>
            <a:fillRect/>
          </a:stretch>
        </p:blipFill>
        <p:spPr>
          <a:xfrm>
            <a:off x="1975899" y="3710609"/>
            <a:ext cx="5192202" cy="2574280"/>
          </a:xfrm>
          <a:prstGeom prst="rect">
            <a:avLst/>
          </a:prstGeom>
        </p:spPr>
      </p:pic>
    </p:spTree>
    <p:extLst>
      <p:ext uri="{BB962C8B-B14F-4D97-AF65-F5344CB8AC3E}">
        <p14:creationId xmlns:p14="http://schemas.microsoft.com/office/powerpoint/2010/main" val="110676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35FD-FDE7-4379-BDF3-B90E151C3956}"/>
              </a:ext>
            </a:extLst>
          </p:cNvPr>
          <p:cNvSpPr>
            <a:spLocks noGrp="1"/>
          </p:cNvSpPr>
          <p:nvPr>
            <p:ph type="title"/>
          </p:nvPr>
        </p:nvSpPr>
        <p:spPr>
          <a:xfrm>
            <a:off x="2231086" y="763324"/>
            <a:ext cx="4681827" cy="832237"/>
          </a:xfrm>
        </p:spPr>
        <p:txBody>
          <a:bodyPr anchor="ctr"/>
          <a:lstStyle/>
          <a:p>
            <a:pPr algn="ctr"/>
            <a:r>
              <a:rPr lang="en-US" dirty="0"/>
              <a:t>Scheduling Reports</a:t>
            </a:r>
          </a:p>
        </p:txBody>
      </p:sp>
      <p:sp>
        <p:nvSpPr>
          <p:cNvPr id="3" name="Content Placeholder 2">
            <a:extLst>
              <a:ext uri="{FF2B5EF4-FFF2-40B4-BE49-F238E27FC236}">
                <a16:creationId xmlns:a16="http://schemas.microsoft.com/office/drawing/2014/main" id="{C6AE2C64-7088-56A6-7879-4BEA5659D8AA}"/>
              </a:ext>
            </a:extLst>
          </p:cNvPr>
          <p:cNvSpPr>
            <a:spLocks noGrp="1"/>
          </p:cNvSpPr>
          <p:nvPr>
            <p:ph idx="1"/>
          </p:nvPr>
        </p:nvSpPr>
        <p:spPr>
          <a:xfrm>
            <a:off x="1240402" y="1595561"/>
            <a:ext cx="6663193" cy="3291840"/>
          </a:xfrm>
        </p:spPr>
        <p:txBody>
          <a:bodyPr anchor="ctr"/>
          <a:lstStyle/>
          <a:p>
            <a:pPr marL="45719" indent="0">
              <a:buNone/>
            </a:pPr>
            <a:r>
              <a:rPr lang="en-US" dirty="0"/>
              <a:t>Scheduling related reports are available in the Scheduling or Students categories within your Report drop-down menu. Some of the Scheduling Reports include:</a:t>
            </a:r>
          </a:p>
          <a:p>
            <a:r>
              <a:rPr lang="en-US" dirty="0"/>
              <a:t>Appointments/Availabilities by Hour by Day of Week</a:t>
            </a:r>
          </a:p>
          <a:p>
            <a:r>
              <a:rPr lang="en-US" dirty="0"/>
              <a:t>Optional: In-Person vs Online Appointments</a:t>
            </a:r>
          </a:p>
          <a:p>
            <a:r>
              <a:rPr lang="en-US" dirty="0"/>
              <a:t>Students Visits/Appointments by ??</a:t>
            </a:r>
          </a:p>
        </p:txBody>
      </p:sp>
      <p:pic>
        <p:nvPicPr>
          <p:cNvPr id="9" name="Picture 8">
            <a:extLst>
              <a:ext uri="{FF2B5EF4-FFF2-40B4-BE49-F238E27FC236}">
                <a16:creationId xmlns:a16="http://schemas.microsoft.com/office/drawing/2014/main" id="{826BFC32-0A47-D8F4-2EC4-29732429AA2D}"/>
              </a:ext>
            </a:extLst>
          </p:cNvPr>
          <p:cNvPicPr>
            <a:picLocks noChangeAspect="1"/>
          </p:cNvPicPr>
          <p:nvPr/>
        </p:nvPicPr>
        <p:blipFill>
          <a:blip r:embed="rId2"/>
          <a:stretch>
            <a:fillRect/>
          </a:stretch>
        </p:blipFill>
        <p:spPr>
          <a:xfrm>
            <a:off x="718352" y="4718389"/>
            <a:ext cx="7707295" cy="1662695"/>
          </a:xfrm>
          <a:prstGeom prst="rect">
            <a:avLst/>
          </a:prstGeom>
        </p:spPr>
      </p:pic>
    </p:spTree>
    <p:extLst>
      <p:ext uri="{BB962C8B-B14F-4D97-AF65-F5344CB8AC3E}">
        <p14:creationId xmlns:p14="http://schemas.microsoft.com/office/powerpoint/2010/main" val="393577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8104-1048-AC47-5B07-E1B18D007EAD}"/>
              </a:ext>
            </a:extLst>
          </p:cNvPr>
          <p:cNvSpPr>
            <a:spLocks noGrp="1"/>
          </p:cNvSpPr>
          <p:nvPr>
            <p:ph type="title"/>
          </p:nvPr>
        </p:nvSpPr>
        <p:spPr>
          <a:xfrm>
            <a:off x="2926825" y="706341"/>
            <a:ext cx="3290349" cy="744772"/>
          </a:xfrm>
        </p:spPr>
        <p:txBody>
          <a:bodyPr anchor="ctr"/>
          <a:lstStyle/>
          <a:p>
            <a:pPr algn="ctr"/>
            <a:r>
              <a:rPr lang="en-US" dirty="0"/>
              <a:t>New Reports</a:t>
            </a:r>
          </a:p>
        </p:txBody>
      </p:sp>
      <p:sp>
        <p:nvSpPr>
          <p:cNvPr id="3" name="Content Placeholder 2">
            <a:extLst>
              <a:ext uri="{FF2B5EF4-FFF2-40B4-BE49-F238E27FC236}">
                <a16:creationId xmlns:a16="http://schemas.microsoft.com/office/drawing/2014/main" id="{C6E554E1-4738-AF73-AA5A-33ED7B8A2382}"/>
              </a:ext>
            </a:extLst>
          </p:cNvPr>
          <p:cNvSpPr>
            <a:spLocks noGrp="1"/>
          </p:cNvSpPr>
          <p:nvPr>
            <p:ph idx="1"/>
          </p:nvPr>
        </p:nvSpPr>
        <p:spPr>
          <a:xfrm>
            <a:off x="2704187" y="1455089"/>
            <a:ext cx="3735623" cy="3578087"/>
          </a:xfrm>
        </p:spPr>
        <p:txBody>
          <a:bodyPr anchor="ctr"/>
          <a:lstStyle/>
          <a:p>
            <a:r>
              <a:rPr lang="en-US" dirty="0"/>
              <a:t>Resource Listing</a:t>
            </a:r>
          </a:p>
          <a:p>
            <a:r>
              <a:rPr lang="en-US" dirty="0"/>
              <a:t>Average Wait Time</a:t>
            </a:r>
          </a:p>
          <a:p>
            <a:r>
              <a:rPr lang="en-US" dirty="0"/>
              <a:t>Visits by Week by Center</a:t>
            </a:r>
          </a:p>
          <a:p>
            <a:r>
              <a:rPr lang="en-US" dirty="0"/>
              <a:t>3 New Workshop Reports:</a:t>
            </a:r>
          </a:p>
          <a:p>
            <a:pPr lvl="1"/>
            <a:r>
              <a:rPr lang="en-US" dirty="0"/>
              <a:t>Students Workshops Attendance</a:t>
            </a:r>
          </a:p>
          <a:p>
            <a:pPr lvl="1"/>
            <a:r>
              <a:rPr lang="en-US" dirty="0"/>
              <a:t>Workshops Overview</a:t>
            </a:r>
          </a:p>
          <a:p>
            <a:pPr lvl="1"/>
            <a:r>
              <a:rPr lang="en-US" dirty="0"/>
              <a:t>Workshop Roster</a:t>
            </a:r>
          </a:p>
        </p:txBody>
      </p:sp>
      <p:pic>
        <p:nvPicPr>
          <p:cNvPr id="5" name="Picture 4">
            <a:extLst>
              <a:ext uri="{FF2B5EF4-FFF2-40B4-BE49-F238E27FC236}">
                <a16:creationId xmlns:a16="http://schemas.microsoft.com/office/drawing/2014/main" id="{CF31C202-4327-3B2A-472D-FBD5C2FCE8B2}"/>
              </a:ext>
            </a:extLst>
          </p:cNvPr>
          <p:cNvPicPr>
            <a:picLocks noChangeAspect="1"/>
          </p:cNvPicPr>
          <p:nvPr/>
        </p:nvPicPr>
        <p:blipFill>
          <a:blip r:embed="rId2"/>
          <a:stretch>
            <a:fillRect/>
          </a:stretch>
        </p:blipFill>
        <p:spPr>
          <a:xfrm>
            <a:off x="914399" y="4870790"/>
            <a:ext cx="7315200" cy="1477298"/>
          </a:xfrm>
          <a:prstGeom prst="rect">
            <a:avLst/>
          </a:prstGeom>
        </p:spPr>
      </p:pic>
    </p:spTree>
    <p:extLst>
      <p:ext uri="{BB962C8B-B14F-4D97-AF65-F5344CB8AC3E}">
        <p14:creationId xmlns:p14="http://schemas.microsoft.com/office/powerpoint/2010/main" val="254992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1616</TotalTime>
  <Words>241</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Cambria</vt:lpstr>
      <vt:lpstr>Red Line Business 16x9</vt:lpstr>
      <vt:lpstr>Navigating Traccloud</vt:lpstr>
      <vt:lpstr>What’s New</vt:lpstr>
      <vt:lpstr>Topics</vt:lpstr>
      <vt:lpstr>Report Preferences</vt:lpstr>
      <vt:lpstr>Visit Reports</vt:lpstr>
      <vt:lpstr>Scheduling Reports</vt:lpstr>
      <vt:lpstr>New Reports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Erick S. Martinez</cp:lastModifiedBy>
  <cp:revision>18</cp:revision>
  <dcterms:created xsi:type="dcterms:W3CDTF">2021-11-08T16:00:51Z</dcterms:created>
  <dcterms:modified xsi:type="dcterms:W3CDTF">2025-03-13T17:25:15Z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