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67" r:id="rId5"/>
    <p:sldId id="268" r:id="rId6"/>
  </p:sldIdLst>
  <p:sldSz cx="18288000" cy="10287000"/>
  <p:notesSz cx="6858000" cy="9144000"/>
  <p:embeddedFontLst>
    <p:embeddedFont>
      <p:font typeface="Arimo" panose="020B0604020202020204" charset="0"/>
      <p:regular r:id="rId7"/>
    </p:embeddedFont>
    <p:embeddedFont>
      <p:font typeface="Arimo Bold" panose="020B0604020202020204" charset="0"/>
      <p:regular r:id="rId8"/>
    </p:embeddedFont>
    <p:embeddedFont>
      <p:font typeface="Montaser Arabic Bold" panose="020B0604020202020204" charset="-78"/>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7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28700" y="7563876"/>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8"/>
          <p:cNvSpPr txBox="1"/>
          <p:nvPr/>
        </p:nvSpPr>
        <p:spPr>
          <a:xfrm>
            <a:off x="1028700" y="1751090"/>
            <a:ext cx="9520115" cy="2131609"/>
          </a:xfrm>
          <a:prstGeom prst="rect">
            <a:avLst/>
          </a:prstGeom>
        </p:spPr>
        <p:txBody>
          <a:bodyPr lIns="0" tIns="0" rIns="0" bIns="0" rtlCol="0" anchor="t">
            <a:spAutoFit/>
          </a:bodyPr>
          <a:lstStyle/>
          <a:p>
            <a:pPr algn="l">
              <a:lnSpc>
                <a:spcPts val="19000"/>
              </a:lnSpc>
              <a:spcBef>
                <a:spcPct val="0"/>
              </a:spcBef>
            </a:pPr>
            <a:r>
              <a:rPr lang="en-US" sz="9600" b="1" dirty="0">
                <a:solidFill>
                  <a:srgbClr val="000000"/>
                </a:solidFill>
                <a:latin typeface="Montaser Arabic Bold"/>
                <a:ea typeface="Montaser Arabic Bold"/>
                <a:cs typeface="Montaser Arabic Bold"/>
                <a:sym typeface="Montaser Arabic Bold"/>
              </a:rPr>
              <a:t>What’s new?</a:t>
            </a:r>
          </a:p>
        </p:txBody>
      </p:sp>
      <p:sp>
        <p:nvSpPr>
          <p:cNvPr id="19" name="TextBox 19"/>
          <p:cNvSpPr txBox="1"/>
          <p:nvPr/>
        </p:nvSpPr>
        <p:spPr>
          <a:xfrm>
            <a:off x="1028700" y="3237479"/>
            <a:ext cx="9520115" cy="2131609"/>
          </a:xfrm>
          <a:prstGeom prst="rect">
            <a:avLst/>
          </a:prstGeom>
        </p:spPr>
        <p:txBody>
          <a:bodyPr lIns="0" tIns="0" rIns="0" bIns="0" rtlCol="0" anchor="t">
            <a:spAutoFit/>
          </a:bodyPr>
          <a:lstStyle/>
          <a:p>
            <a:pPr algn="l">
              <a:lnSpc>
                <a:spcPts val="19000"/>
              </a:lnSpc>
              <a:spcBef>
                <a:spcPct val="0"/>
              </a:spcBef>
            </a:pPr>
            <a:r>
              <a:rPr lang="en-US" sz="9600" b="1" dirty="0">
                <a:solidFill>
                  <a:srgbClr val="000000"/>
                </a:solidFill>
                <a:latin typeface="Montaser Arabic Bold"/>
                <a:ea typeface="Montaser Arabic Bold"/>
                <a:cs typeface="Montaser Arabic Bold"/>
                <a:sym typeface="Montaser Arabic Bold"/>
              </a:rPr>
              <a:t>Part 1:</a:t>
            </a:r>
          </a:p>
        </p:txBody>
      </p:sp>
      <p:sp>
        <p:nvSpPr>
          <p:cNvPr id="20" name="TextBox 20"/>
          <p:cNvSpPr txBox="1"/>
          <p:nvPr/>
        </p:nvSpPr>
        <p:spPr>
          <a:xfrm>
            <a:off x="1114171" y="5369088"/>
            <a:ext cx="7860603" cy="1226105"/>
          </a:xfrm>
          <a:prstGeom prst="rect">
            <a:avLst/>
          </a:prstGeom>
        </p:spPr>
        <p:txBody>
          <a:bodyPr wrap="square" lIns="0" tIns="0" rIns="0" bIns="0" rtlCol="0" anchor="t">
            <a:spAutoFit/>
          </a:bodyPr>
          <a:lstStyle/>
          <a:p>
            <a:pPr algn="l">
              <a:lnSpc>
                <a:spcPts val="4988"/>
              </a:lnSpc>
              <a:spcBef>
                <a:spcPct val="0"/>
              </a:spcBef>
            </a:pPr>
            <a:r>
              <a:rPr lang="en-US" sz="3563" dirty="0">
                <a:solidFill>
                  <a:srgbClr val="000000"/>
                </a:solidFill>
                <a:latin typeface="Arimo"/>
                <a:ea typeface="Arimo"/>
                <a:cs typeface="Arimo"/>
                <a:sym typeface="Arimo"/>
              </a:rPr>
              <a:t>Assessments, Custom Forms, </a:t>
            </a:r>
            <a:r>
              <a:rPr lang="en-US" sz="3563" dirty="0" err="1">
                <a:solidFill>
                  <a:srgbClr val="000000"/>
                </a:solidFill>
                <a:latin typeface="Arimo"/>
                <a:ea typeface="Arimo"/>
                <a:cs typeface="Arimo"/>
                <a:sym typeface="Arimo"/>
              </a:rPr>
              <a:t>TracFlow</a:t>
            </a:r>
            <a:r>
              <a:rPr lang="en-US" sz="3563" dirty="0">
                <a:solidFill>
                  <a:srgbClr val="000000"/>
                </a:solidFill>
                <a:latin typeface="Arimo"/>
                <a:ea typeface="Arimo"/>
                <a:cs typeface="Arimo"/>
                <a:sym typeface="Arimo"/>
              </a:rPr>
              <a:t>, and Peer Mentoring</a:t>
            </a:r>
          </a:p>
        </p:txBody>
      </p:sp>
      <p:sp>
        <p:nvSpPr>
          <p:cNvPr id="21" name="TextBox 21"/>
          <p:cNvSpPr txBox="1"/>
          <p:nvPr/>
        </p:nvSpPr>
        <p:spPr>
          <a:xfrm>
            <a:off x="1509035" y="7629837"/>
            <a:ext cx="6132463" cy="714876"/>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Arimo"/>
                <a:ea typeface="Arimo"/>
                <a:cs typeface="Arimo"/>
                <a:sym typeface="Arimo"/>
              </a:rPr>
              <a:t>Aidan Murray</a:t>
            </a:r>
          </a:p>
        </p:txBody>
      </p:sp>
      <p:sp>
        <p:nvSpPr>
          <p:cNvPr id="22" name="TextBox 22"/>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pic>
        <p:nvPicPr>
          <p:cNvPr id="23" name="Picture 22">
            <a:extLst>
              <a:ext uri="{FF2B5EF4-FFF2-40B4-BE49-F238E27FC236}">
                <a16:creationId xmlns:a16="http://schemas.microsoft.com/office/drawing/2014/main" id="{FD1453B2-6EC0-8556-CFF9-080C1A892313}"/>
              </a:ext>
            </a:extLst>
          </p:cNvPr>
          <p:cNvPicPr>
            <a:picLocks noChangeAspect="1"/>
          </p:cNvPicPr>
          <p:nvPr/>
        </p:nvPicPr>
        <p:blipFill>
          <a:blip r:embed="rId5"/>
          <a:stretch>
            <a:fillRect/>
          </a:stretch>
        </p:blipFill>
        <p:spPr>
          <a:xfrm>
            <a:off x="9834580" y="1555325"/>
            <a:ext cx="7687748" cy="6916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p:cNvGrpSpPr/>
          <p:nvPr/>
        </p:nvGrpSpPr>
        <p:grpSpPr>
          <a:xfrm>
            <a:off x="-1543050" y="8743950"/>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10972800" y="0"/>
            <a:ext cx="7311594"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720067" y="1779012"/>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Assessments </a:t>
            </a:r>
          </a:p>
        </p:txBody>
      </p:sp>
      <p:sp>
        <p:nvSpPr>
          <p:cNvPr id="14" name="TextBox 14"/>
          <p:cNvSpPr txBox="1"/>
          <p:nvPr/>
        </p:nvSpPr>
        <p:spPr>
          <a:xfrm>
            <a:off x="714096" y="2983318"/>
            <a:ext cx="7113882" cy="4739759"/>
          </a:xfrm>
          <a:prstGeom prst="rect">
            <a:avLst/>
          </a:prstGeom>
        </p:spPr>
        <p:txBody>
          <a:bodyPr wrap="square" lIns="0" tIns="0" rIns="0" bIns="0" rtlCol="0" anchor="t">
            <a:spAutoFit/>
          </a:bodyPr>
          <a:lstStyle/>
          <a:p>
            <a:r>
              <a:rPr lang="en-US" sz="2800" dirty="0"/>
              <a:t>Assessments allow you to create customizable questionnaires that can be used for a variety of purposes, from evaluating learning styles and study habits to exploring cognitive abilities. After completing the questionnaire, students receive personalized feedback and targeted support in areas where they may need improvement. </a:t>
            </a:r>
          </a:p>
          <a:p>
            <a:r>
              <a:rPr lang="en-US" sz="2800" dirty="0"/>
              <a:t>Students and staff can generate a self-assessment from their dashboard with the </a:t>
            </a:r>
            <a:r>
              <a:rPr lang="en-US" sz="2800" b="1" dirty="0"/>
              <a:t>Assessments</a:t>
            </a:r>
            <a:r>
              <a:rPr lang="en-US" sz="2800" dirty="0"/>
              <a:t> widget, or a link/QR code can be shared with them to initiate an assessment</a:t>
            </a:r>
          </a:p>
        </p:txBody>
      </p:sp>
      <p:sp>
        <p:nvSpPr>
          <p:cNvPr id="16" name="Freeform 16"/>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28" name="Picture 4">
            <a:extLst>
              <a:ext uri="{FF2B5EF4-FFF2-40B4-BE49-F238E27FC236}">
                <a16:creationId xmlns:a16="http://schemas.microsoft.com/office/drawing/2014/main" id="{682CE576-83F3-5690-82F7-6FA0EBAA5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386" y="1437597"/>
            <a:ext cx="9753600" cy="672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FC0E-23A4-F068-4C9B-E647BCF948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242CB0-1C6B-0E49-186D-B24300763F14}"/>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A2AA1158-98B4-6B13-A225-D9FF3919F86F}"/>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BAC92FE5-02E8-E82E-9D95-DAEF4B2533FC}"/>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EB4B5A26-B316-D199-95CC-144006604175}"/>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E42A6A97-D584-84F4-8B43-0FF89993D3FD}"/>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78695176-772E-B4C4-C1AE-C72ADFFF2D22}"/>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587A1C32-E8BC-1933-BD04-B3A3209ECCA1}"/>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61BDACE3-4482-5280-BCB8-8546C3208A12}"/>
              </a:ext>
            </a:extLst>
          </p:cNvPr>
          <p:cNvSpPr/>
          <p:nvPr/>
        </p:nvSpPr>
        <p:spPr>
          <a:xfrm flipH="1" flipV="1">
            <a:off x="10972800" y="0"/>
            <a:ext cx="7311594"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B379AFF6-F213-CC80-EAC1-899BF18AAA08}"/>
              </a:ext>
            </a:extLst>
          </p:cNvPr>
          <p:cNvSpPr txBox="1"/>
          <p:nvPr/>
        </p:nvSpPr>
        <p:spPr>
          <a:xfrm>
            <a:off x="720067" y="1779012"/>
            <a:ext cx="9663303" cy="1175322"/>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Custom Forms </a:t>
            </a:r>
          </a:p>
        </p:txBody>
      </p:sp>
      <p:sp>
        <p:nvSpPr>
          <p:cNvPr id="14" name="TextBox 14">
            <a:extLst>
              <a:ext uri="{FF2B5EF4-FFF2-40B4-BE49-F238E27FC236}">
                <a16:creationId xmlns:a16="http://schemas.microsoft.com/office/drawing/2014/main" id="{035D3D4A-33EF-BF48-1FCE-B510170C5E93}"/>
              </a:ext>
            </a:extLst>
          </p:cNvPr>
          <p:cNvSpPr txBox="1"/>
          <p:nvPr/>
        </p:nvSpPr>
        <p:spPr>
          <a:xfrm>
            <a:off x="714096" y="2983318"/>
            <a:ext cx="7113882" cy="3877985"/>
          </a:xfrm>
          <a:prstGeom prst="rect">
            <a:avLst/>
          </a:prstGeom>
        </p:spPr>
        <p:txBody>
          <a:bodyPr wrap="square" lIns="0" tIns="0" rIns="0" bIns="0" rtlCol="0" anchor="t">
            <a:spAutoFit/>
          </a:bodyPr>
          <a:lstStyle/>
          <a:p>
            <a:r>
              <a:rPr lang="en-US" sz="2800" dirty="0"/>
              <a:t>Custom Forms offer extensively customizable forms that can be displayed to students, staff, or faculty. Forms can periodically be displayed to recipients or they can be manually initiated via a button on the main menu. These forms have three uses:</a:t>
            </a:r>
          </a:p>
          <a:p>
            <a:r>
              <a:rPr lang="en-US" sz="2800" dirty="0"/>
              <a:t>1. Wellness Check-ins</a:t>
            </a:r>
            <a:br>
              <a:rPr lang="en-US" sz="2800" dirty="0"/>
            </a:br>
            <a:r>
              <a:rPr lang="en-US" sz="2800" dirty="0"/>
              <a:t>2. Reflective Prompts</a:t>
            </a:r>
          </a:p>
          <a:p>
            <a:r>
              <a:rPr lang="en-US" sz="2800" dirty="0"/>
              <a:t>3. Custom Forms – Ask any questions you’d like.</a:t>
            </a:r>
          </a:p>
        </p:txBody>
      </p:sp>
      <p:sp>
        <p:nvSpPr>
          <p:cNvPr id="16" name="Freeform 16">
            <a:extLst>
              <a:ext uri="{FF2B5EF4-FFF2-40B4-BE49-F238E27FC236}">
                <a16:creationId xmlns:a16="http://schemas.microsoft.com/office/drawing/2014/main" id="{ACFB8099-98C6-F370-553E-534FD4EC4D6D}"/>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2050" name="Picture 2">
            <a:extLst>
              <a:ext uri="{FF2B5EF4-FFF2-40B4-BE49-F238E27FC236}">
                <a16:creationId xmlns:a16="http://schemas.microsoft.com/office/drawing/2014/main" id="{979816F1-C2B6-D058-C3EF-76D2AAA34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676471"/>
            <a:ext cx="9953625" cy="621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3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E00B-41F5-5499-9FC5-75E4D254F1F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5C70EE5-3BC9-C948-8762-79750179A434}"/>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AE7CFC20-7266-CA81-4A98-5935FECF62E3}"/>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B583D71F-585C-1331-B684-61564C496D7B}"/>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5C6910C3-9E9C-5F98-00B2-BC3D687A9533}"/>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674E402F-797F-F3AF-6E8E-AD4A38B2F0F6}"/>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8A4E716B-9848-46A9-A14F-F2429EDD1EA6}"/>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ADA91C1E-4844-BD6B-E4A8-A9F4B9BB5927}"/>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F0F0A58B-C5F1-166C-A867-9D06A458EA1B}"/>
              </a:ext>
            </a:extLst>
          </p:cNvPr>
          <p:cNvSpPr/>
          <p:nvPr/>
        </p:nvSpPr>
        <p:spPr>
          <a:xfrm flipH="1" flipV="1">
            <a:off x="10972800" y="0"/>
            <a:ext cx="7311594"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D5C84EF9-A7E7-023D-F8F9-4E65A94CC6DF}"/>
              </a:ext>
            </a:extLst>
          </p:cNvPr>
          <p:cNvSpPr txBox="1"/>
          <p:nvPr/>
        </p:nvSpPr>
        <p:spPr>
          <a:xfrm>
            <a:off x="720067" y="1779012"/>
            <a:ext cx="9663303" cy="1175322"/>
          </a:xfrm>
          <a:prstGeom prst="rect">
            <a:avLst/>
          </a:prstGeom>
        </p:spPr>
        <p:txBody>
          <a:bodyPr lIns="0" tIns="0" rIns="0" bIns="0" rtlCol="0" anchor="t">
            <a:spAutoFit/>
          </a:bodyPr>
          <a:lstStyle/>
          <a:p>
            <a:pPr algn="l">
              <a:lnSpc>
                <a:spcPts val="9857"/>
              </a:lnSpc>
              <a:spcBef>
                <a:spcPct val="0"/>
              </a:spcBef>
            </a:pPr>
            <a:r>
              <a:rPr lang="en-US" sz="7041" b="1" dirty="0" err="1">
                <a:solidFill>
                  <a:srgbClr val="000000"/>
                </a:solidFill>
                <a:latin typeface="Montaser Arabic Bold"/>
                <a:ea typeface="Montaser Arabic Bold"/>
                <a:cs typeface="Montaser Arabic Bold"/>
                <a:sym typeface="Montaser Arabic Bold"/>
              </a:rPr>
              <a:t>TracFlow</a:t>
            </a:r>
            <a:endParaRPr lang="en-US" sz="7041" b="1" dirty="0">
              <a:solidFill>
                <a:srgbClr val="000000"/>
              </a:solidFill>
              <a:latin typeface="Montaser Arabic Bold"/>
              <a:ea typeface="Montaser Arabic Bold"/>
              <a:cs typeface="Montaser Arabic Bold"/>
              <a:sym typeface="Montaser Arabic Bold"/>
            </a:endParaRPr>
          </a:p>
        </p:txBody>
      </p:sp>
      <p:sp>
        <p:nvSpPr>
          <p:cNvPr id="14" name="TextBox 14">
            <a:extLst>
              <a:ext uri="{FF2B5EF4-FFF2-40B4-BE49-F238E27FC236}">
                <a16:creationId xmlns:a16="http://schemas.microsoft.com/office/drawing/2014/main" id="{A7ABAD2C-8028-3F18-D9C2-DCE2BD33771E}"/>
              </a:ext>
            </a:extLst>
          </p:cNvPr>
          <p:cNvSpPr txBox="1"/>
          <p:nvPr/>
        </p:nvSpPr>
        <p:spPr>
          <a:xfrm>
            <a:off x="714096" y="2983318"/>
            <a:ext cx="7113882" cy="5170646"/>
          </a:xfrm>
          <a:prstGeom prst="rect">
            <a:avLst/>
          </a:prstGeom>
        </p:spPr>
        <p:txBody>
          <a:bodyPr wrap="square" lIns="0" tIns="0" rIns="0" bIns="0" rtlCol="0" anchor="t">
            <a:spAutoFit/>
          </a:bodyPr>
          <a:lstStyle/>
          <a:p>
            <a:r>
              <a:rPr lang="en-US" sz="2800" dirty="0" err="1"/>
              <a:t>TracFlows</a:t>
            </a:r>
            <a:r>
              <a:rPr lang="en-US" sz="2800" dirty="0"/>
              <a:t> enable you to automate a wide range of actions within </a:t>
            </a:r>
            <a:r>
              <a:rPr lang="en-US" sz="2800" dirty="0" err="1"/>
              <a:t>TracCloud</a:t>
            </a:r>
            <a:r>
              <a:rPr lang="en-US" sz="2800" dirty="0"/>
              <a:t>, functioning as a graphical programming language specifically designed for </a:t>
            </a:r>
            <a:r>
              <a:rPr lang="en-US" sz="2800" dirty="0" err="1"/>
              <a:t>TracCloud</a:t>
            </a:r>
            <a:r>
              <a:rPr lang="en-US" sz="2800" dirty="0"/>
              <a:t>. </a:t>
            </a:r>
            <a:r>
              <a:rPr lang="en-US" sz="2800" dirty="0" err="1"/>
              <a:t>TracFlow</a:t>
            </a:r>
            <a:r>
              <a:rPr lang="en-US" sz="2800" dirty="0"/>
              <a:t> automations can be used to dynamically configure </a:t>
            </a:r>
            <a:r>
              <a:rPr lang="en-US" sz="2800" dirty="0" err="1"/>
              <a:t>TracCloud</a:t>
            </a:r>
            <a:r>
              <a:rPr lang="en-US" sz="2800" dirty="0"/>
              <a:t> to execute a series of actions that replicate processes at your campus. These actions can be scheduled events or triggered by specific actions within the system. When activated, a </a:t>
            </a:r>
            <a:r>
              <a:rPr lang="en-US" sz="2800" dirty="0" err="1"/>
              <a:t>TracFlow</a:t>
            </a:r>
            <a:r>
              <a:rPr lang="en-US" sz="2800" dirty="0"/>
              <a:t> can perform various tasks, including sending emails, modifying records, and creating new referrals or surveys. </a:t>
            </a:r>
          </a:p>
        </p:txBody>
      </p:sp>
      <p:sp>
        <p:nvSpPr>
          <p:cNvPr id="16" name="Freeform 16">
            <a:extLst>
              <a:ext uri="{FF2B5EF4-FFF2-40B4-BE49-F238E27FC236}">
                <a16:creationId xmlns:a16="http://schemas.microsoft.com/office/drawing/2014/main" id="{8DCC9D68-1CFD-17F7-56EB-2A67D2D1F8C7}"/>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5" name="Picture 14">
            <a:extLst>
              <a:ext uri="{FF2B5EF4-FFF2-40B4-BE49-F238E27FC236}">
                <a16:creationId xmlns:a16="http://schemas.microsoft.com/office/drawing/2014/main" id="{3BF24424-4C3D-ED12-7513-ACEA809421C3}"/>
              </a:ext>
            </a:extLst>
          </p:cNvPr>
          <p:cNvPicPr>
            <a:picLocks noChangeAspect="1"/>
          </p:cNvPicPr>
          <p:nvPr/>
        </p:nvPicPr>
        <p:blipFill>
          <a:blip r:embed="rId5">
            <a:extLst>
              <a:ext uri="{28A0092B-C50C-407E-A947-70E740481C1C}">
                <a14:useLocalDpi xmlns:a14="http://schemas.microsoft.com/office/drawing/2010/main" val="0"/>
              </a:ext>
            </a:extLst>
          </a:blip>
          <a:srcRect r="262" b="16085"/>
          <a:stretch>
            <a:fillRect/>
          </a:stretch>
        </p:blipFill>
        <p:spPr>
          <a:xfrm>
            <a:off x="8229600" y="167040"/>
            <a:ext cx="9663303" cy="8986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270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99274-03EE-E768-4E19-757EF47CDCC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9444C1-03CA-8CD0-2A8A-7EB21B6E4361}"/>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1F7B6B8F-65D9-47AB-CAE7-022500DED777}"/>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C81A2D5E-92F0-A275-B9DE-583DE3F90453}"/>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70E7A9BD-C69F-CAA7-34EC-74E973850014}"/>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D764E512-41C6-BF96-A24D-CE6E0EAE76DA}"/>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C2473CDF-3EA4-3898-00DD-D56FBEDDF566}"/>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5A137BD4-9C83-A6E1-D45C-817ACB935F27}"/>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5EEE8A16-3682-E88D-9EE7-D3EEBAC49524}"/>
              </a:ext>
            </a:extLst>
          </p:cNvPr>
          <p:cNvSpPr/>
          <p:nvPr/>
        </p:nvSpPr>
        <p:spPr>
          <a:xfrm flipH="1" flipV="1">
            <a:off x="10972800" y="0"/>
            <a:ext cx="7311594"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8F46A44C-90B0-2D8E-4FAA-432F1DED6D36}"/>
              </a:ext>
            </a:extLst>
          </p:cNvPr>
          <p:cNvSpPr txBox="1"/>
          <p:nvPr/>
        </p:nvSpPr>
        <p:spPr>
          <a:xfrm>
            <a:off x="720067" y="1779012"/>
            <a:ext cx="9663303" cy="1175322"/>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Peer Mentoring</a:t>
            </a:r>
          </a:p>
        </p:txBody>
      </p:sp>
      <p:sp>
        <p:nvSpPr>
          <p:cNvPr id="14" name="TextBox 14">
            <a:extLst>
              <a:ext uri="{FF2B5EF4-FFF2-40B4-BE49-F238E27FC236}">
                <a16:creationId xmlns:a16="http://schemas.microsoft.com/office/drawing/2014/main" id="{9C59A863-5806-47AC-77C7-71058B60B6AF}"/>
              </a:ext>
            </a:extLst>
          </p:cNvPr>
          <p:cNvSpPr txBox="1"/>
          <p:nvPr/>
        </p:nvSpPr>
        <p:spPr>
          <a:xfrm>
            <a:off x="714096" y="2983318"/>
            <a:ext cx="8582304" cy="3016210"/>
          </a:xfrm>
          <a:prstGeom prst="rect">
            <a:avLst/>
          </a:prstGeom>
        </p:spPr>
        <p:txBody>
          <a:bodyPr wrap="square" lIns="0" tIns="0" rIns="0" bIns="0" rtlCol="0" anchor="t">
            <a:spAutoFit/>
          </a:bodyPr>
          <a:lstStyle/>
          <a:p>
            <a:r>
              <a:rPr lang="en-US" sz="2800" dirty="0" err="1"/>
              <a:t>TracCloud's</a:t>
            </a:r>
            <a:r>
              <a:rPr lang="en-US" sz="2800" dirty="0"/>
              <a:t> Peer Mentoring feature allows you to link mentors (a type of staff account) to mentees (students). This will provide a mentorship window to both parties where they can communicate and share documents between each other. Mentors (and their supervisors) will additionally be able to easily see the mentees appointment and visit history from the mentorship window.</a:t>
            </a:r>
          </a:p>
        </p:txBody>
      </p:sp>
      <p:sp>
        <p:nvSpPr>
          <p:cNvPr id="16" name="Freeform 16">
            <a:extLst>
              <a:ext uri="{FF2B5EF4-FFF2-40B4-BE49-F238E27FC236}">
                <a16:creationId xmlns:a16="http://schemas.microsoft.com/office/drawing/2014/main" id="{661B019F-CE59-7FA4-7750-CC08BD2D8B76}"/>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3074" name="Picture 2">
            <a:extLst>
              <a:ext uri="{FF2B5EF4-FFF2-40B4-BE49-F238E27FC236}">
                <a16:creationId xmlns:a16="http://schemas.microsoft.com/office/drawing/2014/main" id="{76D16700-2B98-703C-139F-B6C29AE9A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1800" y="1333500"/>
            <a:ext cx="573405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59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Words>
  <Application>Microsoft Office PowerPoint</Application>
  <PresentationFormat>Custom</PresentationFormat>
  <Paragraphs>20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Montaser Arabic Bold</vt:lpstr>
      <vt:lpstr>Arimo Bold</vt:lpstr>
      <vt:lpstr>Arimo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cp:lastModifiedBy>Aidan Murray</cp:lastModifiedBy>
  <cp:revision>7</cp:revision>
  <dcterms:created xsi:type="dcterms:W3CDTF">2006-08-16T00:00:00Z</dcterms:created>
  <dcterms:modified xsi:type="dcterms:W3CDTF">2026-03-09T15:05:39Z</dcterms:modified>
  <dc:identifier>DAG79t2QV08</dc:identifier>
</cp:coreProperties>
</file>