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59" r:id="rId5"/>
    <p:sldId id="260" r:id="rId6"/>
  </p:sldIdLst>
  <p:sldSz cx="18288000" cy="10287000"/>
  <p:notesSz cx="6858000" cy="9144000"/>
  <p:embeddedFontLst>
    <p:embeddedFont>
      <p:font typeface="Arimo" panose="020B0604020202020204" charset="0"/>
      <p:regular r:id="rId7"/>
    </p:embeddedFont>
    <p:embeddedFont>
      <p:font typeface="Arimo Bold" panose="020B0604020202020204" charset="0"/>
      <p:regular r:id="rId8"/>
    </p:embeddedFont>
    <p:embeddedFont>
      <p:font typeface="Montaser Arabic Bold" panose="020B0604020202020204" charset="-78"/>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74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845387"/>
            <a:chOff x="0" y="0"/>
            <a:chExt cx="4816593" cy="222653"/>
          </a:xfrm>
        </p:grpSpPr>
        <p:sp>
          <p:nvSpPr>
            <p:cNvPr id="3" name="Freeform 3"/>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sp>
        <p:sp>
          <p:nvSpPr>
            <p:cNvPr id="4" name="TextBox 4"/>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11308831" y="-4970"/>
            <a:ext cx="6982301" cy="10313197"/>
          </a:xfrm>
          <a:custGeom>
            <a:avLst/>
            <a:gdLst/>
            <a:ahLst/>
            <a:cxnLst/>
            <a:rect l="l" t="t" r="r" b="b"/>
            <a:pathLst>
              <a:path w="6982301" h="10287000">
                <a:moveTo>
                  <a:pt x="6982301" y="0"/>
                </a:moveTo>
                <a:lnTo>
                  <a:pt x="0" y="0"/>
                </a:lnTo>
                <a:lnTo>
                  <a:pt x="0" y="10287000"/>
                </a:lnTo>
                <a:lnTo>
                  <a:pt x="6982301" y="10287000"/>
                </a:lnTo>
                <a:lnTo>
                  <a:pt x="6982301"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028700" y="7563876"/>
            <a:ext cx="7146368" cy="1003385"/>
            <a:chOff x="0" y="0"/>
            <a:chExt cx="2894485" cy="406400"/>
          </a:xfrm>
        </p:grpSpPr>
        <p:sp>
          <p:nvSpPr>
            <p:cNvPr id="7" name="Freeform 7"/>
            <p:cNvSpPr/>
            <p:nvPr/>
          </p:nvSpPr>
          <p:spPr>
            <a:xfrm>
              <a:off x="0" y="0"/>
              <a:ext cx="2894485" cy="406400"/>
            </a:xfrm>
            <a:custGeom>
              <a:avLst/>
              <a:gdLst/>
              <a:ahLst/>
              <a:cxnLst/>
              <a:rect l="l" t="t" r="r" b="b"/>
              <a:pathLst>
                <a:path w="2894485" h="406400">
                  <a:moveTo>
                    <a:pt x="2691285" y="0"/>
                  </a:moveTo>
                  <a:lnTo>
                    <a:pt x="0" y="0"/>
                  </a:lnTo>
                  <a:lnTo>
                    <a:pt x="0" y="406400"/>
                  </a:lnTo>
                  <a:lnTo>
                    <a:pt x="2691285" y="406400"/>
                  </a:lnTo>
                  <a:lnTo>
                    <a:pt x="2894485" y="203200"/>
                  </a:lnTo>
                  <a:lnTo>
                    <a:pt x="2691285" y="0"/>
                  </a:lnTo>
                  <a:close/>
                </a:path>
              </a:pathLst>
            </a:custGeom>
            <a:solidFill>
              <a:srgbClr val="000000"/>
            </a:solidFill>
          </p:spPr>
        </p:sp>
        <p:sp>
          <p:nvSpPr>
            <p:cNvPr id="8" name="TextBox 8"/>
            <p:cNvSpPr txBox="1"/>
            <p:nvPr/>
          </p:nvSpPr>
          <p:spPr>
            <a:xfrm>
              <a:off x="0" y="-38100"/>
              <a:ext cx="2780185"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543050" y="8743950"/>
            <a:ext cx="3086100" cy="308610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16" name="TextBox 16"/>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
        <p:nvSpPr>
          <p:cNvPr id="18" name="TextBox 18"/>
          <p:cNvSpPr txBox="1"/>
          <p:nvPr/>
        </p:nvSpPr>
        <p:spPr>
          <a:xfrm>
            <a:off x="1028700" y="1751090"/>
            <a:ext cx="9520115" cy="2131609"/>
          </a:xfrm>
          <a:prstGeom prst="rect">
            <a:avLst/>
          </a:prstGeom>
        </p:spPr>
        <p:txBody>
          <a:bodyPr lIns="0" tIns="0" rIns="0" bIns="0" rtlCol="0" anchor="t">
            <a:spAutoFit/>
          </a:bodyPr>
          <a:lstStyle/>
          <a:p>
            <a:pPr algn="l">
              <a:lnSpc>
                <a:spcPts val="19000"/>
              </a:lnSpc>
              <a:spcBef>
                <a:spcPct val="0"/>
              </a:spcBef>
            </a:pPr>
            <a:r>
              <a:rPr lang="en-US" sz="9600" b="1" dirty="0">
                <a:solidFill>
                  <a:srgbClr val="000000"/>
                </a:solidFill>
                <a:latin typeface="Montaser Arabic Bold"/>
                <a:ea typeface="Montaser Arabic Bold"/>
                <a:cs typeface="Montaser Arabic Bold"/>
                <a:sym typeface="Montaser Arabic Bold"/>
              </a:rPr>
              <a:t>What’s new?</a:t>
            </a:r>
          </a:p>
        </p:txBody>
      </p:sp>
      <p:sp>
        <p:nvSpPr>
          <p:cNvPr id="19" name="TextBox 19"/>
          <p:cNvSpPr txBox="1"/>
          <p:nvPr/>
        </p:nvSpPr>
        <p:spPr>
          <a:xfrm>
            <a:off x="1028700" y="3237479"/>
            <a:ext cx="9520115" cy="2131609"/>
          </a:xfrm>
          <a:prstGeom prst="rect">
            <a:avLst/>
          </a:prstGeom>
        </p:spPr>
        <p:txBody>
          <a:bodyPr lIns="0" tIns="0" rIns="0" bIns="0" rtlCol="0" anchor="t">
            <a:spAutoFit/>
          </a:bodyPr>
          <a:lstStyle/>
          <a:p>
            <a:pPr algn="l">
              <a:lnSpc>
                <a:spcPts val="19000"/>
              </a:lnSpc>
              <a:spcBef>
                <a:spcPct val="0"/>
              </a:spcBef>
            </a:pPr>
            <a:r>
              <a:rPr lang="en-US" sz="9600" b="1" dirty="0">
                <a:solidFill>
                  <a:srgbClr val="000000"/>
                </a:solidFill>
                <a:latin typeface="Montaser Arabic Bold"/>
                <a:ea typeface="Montaser Arabic Bold"/>
                <a:cs typeface="Montaser Arabic Bold"/>
                <a:sym typeface="Montaser Arabic Bold"/>
              </a:rPr>
              <a:t>Part 2:</a:t>
            </a:r>
          </a:p>
        </p:txBody>
      </p:sp>
      <p:sp>
        <p:nvSpPr>
          <p:cNvPr id="20" name="TextBox 20"/>
          <p:cNvSpPr txBox="1"/>
          <p:nvPr/>
        </p:nvSpPr>
        <p:spPr>
          <a:xfrm>
            <a:off x="1028700" y="5482760"/>
            <a:ext cx="8528028" cy="1226105"/>
          </a:xfrm>
          <a:prstGeom prst="rect">
            <a:avLst/>
          </a:prstGeom>
        </p:spPr>
        <p:txBody>
          <a:bodyPr wrap="square" lIns="0" tIns="0" rIns="0" bIns="0" rtlCol="0" anchor="t">
            <a:spAutoFit/>
          </a:bodyPr>
          <a:lstStyle/>
          <a:p>
            <a:pPr algn="l">
              <a:lnSpc>
                <a:spcPts val="4988"/>
              </a:lnSpc>
              <a:spcBef>
                <a:spcPct val="0"/>
              </a:spcBef>
            </a:pPr>
            <a:r>
              <a:rPr lang="en-US" sz="3563" dirty="0">
                <a:solidFill>
                  <a:srgbClr val="000000"/>
                </a:solidFill>
                <a:latin typeface="Arimo"/>
                <a:ea typeface="Arimo"/>
                <a:cs typeface="Arimo"/>
                <a:sym typeface="Arimo"/>
              </a:rPr>
              <a:t>Career Center Management, Heatmaps, Custom Widgets, </a:t>
            </a:r>
            <a:r>
              <a:rPr lang="en-US" sz="3563" dirty="0" err="1">
                <a:solidFill>
                  <a:srgbClr val="000000"/>
                </a:solidFill>
                <a:latin typeface="Arimo"/>
                <a:ea typeface="Arimo"/>
                <a:cs typeface="Arimo"/>
                <a:sym typeface="Arimo"/>
              </a:rPr>
              <a:t>TracInsights</a:t>
            </a:r>
            <a:endParaRPr lang="en-US" sz="3563" dirty="0">
              <a:solidFill>
                <a:srgbClr val="000000"/>
              </a:solidFill>
              <a:latin typeface="Arimo"/>
              <a:ea typeface="Arimo"/>
              <a:cs typeface="Arimo"/>
              <a:sym typeface="Arimo"/>
            </a:endParaRPr>
          </a:p>
        </p:txBody>
      </p:sp>
      <p:sp>
        <p:nvSpPr>
          <p:cNvPr id="21" name="TextBox 21"/>
          <p:cNvSpPr txBox="1"/>
          <p:nvPr/>
        </p:nvSpPr>
        <p:spPr>
          <a:xfrm>
            <a:off x="1509035" y="7629837"/>
            <a:ext cx="6132463" cy="714876"/>
          </a:xfrm>
          <a:prstGeom prst="rect">
            <a:avLst/>
          </a:prstGeom>
        </p:spPr>
        <p:txBody>
          <a:bodyPr lIns="0" tIns="0" rIns="0" bIns="0" rtlCol="0" anchor="t">
            <a:spAutoFit/>
          </a:bodyPr>
          <a:lstStyle/>
          <a:p>
            <a:pPr algn="l">
              <a:lnSpc>
                <a:spcPts val="6148"/>
              </a:lnSpc>
              <a:spcBef>
                <a:spcPct val="0"/>
              </a:spcBef>
            </a:pPr>
            <a:r>
              <a:rPr lang="en-US" sz="4391" dirty="0">
                <a:solidFill>
                  <a:srgbClr val="FEFAFA"/>
                </a:solidFill>
                <a:latin typeface="Arimo"/>
                <a:ea typeface="Arimo"/>
                <a:cs typeface="Arimo"/>
                <a:sym typeface="Arimo"/>
              </a:rPr>
              <a:t>Aidan Murray</a:t>
            </a:r>
          </a:p>
        </p:txBody>
      </p:sp>
      <p:sp>
        <p:nvSpPr>
          <p:cNvPr id="22" name="TextBox 22"/>
          <p:cNvSpPr txBox="1"/>
          <p:nvPr/>
        </p:nvSpPr>
        <p:spPr>
          <a:xfrm>
            <a:off x="2657035" y="9510256"/>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a:p>
            <a:pPr algn="ctr">
              <a:lnSpc>
                <a:spcPts val="5259"/>
              </a:lnSpc>
              <a:spcBef>
                <a:spcPct val="0"/>
              </a:spcBef>
            </a:pPr>
            <a:endParaRPr lang="en-US" sz="3756" b="1" dirty="0">
              <a:solidFill>
                <a:srgbClr val="FEFAFA"/>
              </a:solidFill>
              <a:latin typeface="Arimo Bold"/>
              <a:ea typeface="Arimo Bold"/>
              <a:cs typeface="Arimo Bold"/>
              <a:sym typeface="Arimo Bold"/>
            </a:endParaRPr>
          </a:p>
        </p:txBody>
      </p:sp>
      <p:pic>
        <p:nvPicPr>
          <p:cNvPr id="23" name="Picture 22">
            <a:extLst>
              <a:ext uri="{FF2B5EF4-FFF2-40B4-BE49-F238E27FC236}">
                <a16:creationId xmlns:a16="http://schemas.microsoft.com/office/drawing/2014/main" id="{97B7C947-ED4A-F4B4-4509-3D445C5F2F34}"/>
              </a:ext>
            </a:extLst>
          </p:cNvPr>
          <p:cNvPicPr>
            <a:picLocks noChangeAspect="1"/>
          </p:cNvPicPr>
          <p:nvPr/>
        </p:nvPicPr>
        <p:blipFill>
          <a:blip r:embed="rId5"/>
          <a:stretch>
            <a:fillRect/>
          </a:stretch>
        </p:blipFill>
        <p:spPr>
          <a:xfrm>
            <a:off x="9834580" y="1555325"/>
            <a:ext cx="7687748" cy="6916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2133C-E4C5-5AAB-042B-73E73269F6E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34E129A-E523-230B-2F83-FFFC20B3F0C5}"/>
              </a:ext>
            </a:extLst>
          </p:cNvPr>
          <p:cNvGrpSpPr/>
          <p:nvPr/>
        </p:nvGrpSpPr>
        <p:grpSpPr>
          <a:xfrm>
            <a:off x="0" y="9462840"/>
            <a:ext cx="18288000" cy="935802"/>
            <a:chOff x="0" y="0"/>
            <a:chExt cx="4816593" cy="246466"/>
          </a:xfrm>
        </p:grpSpPr>
        <p:sp>
          <p:nvSpPr>
            <p:cNvPr id="3" name="Freeform 3">
              <a:extLst>
                <a:ext uri="{FF2B5EF4-FFF2-40B4-BE49-F238E27FC236}">
                  <a16:creationId xmlns:a16="http://schemas.microsoft.com/office/drawing/2014/main" id="{03A7CC48-5BCC-9C8A-0F55-A26086F4B7A2}"/>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F971A0CA-CE3D-28A0-2349-7E058E55EA31}"/>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BCAEB1E2-3E87-1ABA-AC90-C04F01A0BED6}"/>
              </a:ext>
            </a:extLst>
          </p:cNvPr>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a:extLst>
              <a:ext uri="{FF2B5EF4-FFF2-40B4-BE49-F238E27FC236}">
                <a16:creationId xmlns:a16="http://schemas.microsoft.com/office/drawing/2014/main" id="{B986EAB5-81C7-8AFC-C190-3FE317AF3208}"/>
              </a:ext>
            </a:extLst>
          </p:cNvPr>
          <p:cNvGrpSpPr/>
          <p:nvPr/>
        </p:nvGrpSpPr>
        <p:grpSpPr>
          <a:xfrm>
            <a:off x="-1543050" y="8743950"/>
            <a:ext cx="3086100" cy="3086100"/>
            <a:chOff x="0" y="0"/>
            <a:chExt cx="812800" cy="812800"/>
          </a:xfrm>
        </p:grpSpPr>
        <p:sp>
          <p:nvSpPr>
            <p:cNvPr id="7" name="Freeform 7">
              <a:extLst>
                <a:ext uri="{FF2B5EF4-FFF2-40B4-BE49-F238E27FC236}">
                  <a16:creationId xmlns:a16="http://schemas.microsoft.com/office/drawing/2014/main" id="{2E36D6FC-17E3-3C9A-227F-309C770C63FD}"/>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a:extLst>
                <a:ext uri="{FF2B5EF4-FFF2-40B4-BE49-F238E27FC236}">
                  <a16:creationId xmlns:a16="http://schemas.microsoft.com/office/drawing/2014/main" id="{3CCBD9D3-96AA-A47E-D7ED-2737862EF4DA}"/>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E86AB6FA-0C0C-D15D-9C71-6859B1747A86}"/>
              </a:ext>
            </a:extLst>
          </p:cNvPr>
          <p:cNvSpPr/>
          <p:nvPr/>
        </p:nvSpPr>
        <p:spPr>
          <a:xfrm flipH="1" flipV="1">
            <a:off x="11110524" y="0"/>
            <a:ext cx="7177472" cy="10435818"/>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a:extLst>
              <a:ext uri="{FF2B5EF4-FFF2-40B4-BE49-F238E27FC236}">
                <a16:creationId xmlns:a16="http://schemas.microsoft.com/office/drawing/2014/main" id="{09A5049F-150C-232D-8934-74995AA4205B}"/>
              </a:ext>
            </a:extLst>
          </p:cNvPr>
          <p:cNvSpPr txBox="1"/>
          <p:nvPr/>
        </p:nvSpPr>
        <p:spPr>
          <a:xfrm>
            <a:off x="979496" y="1407269"/>
            <a:ext cx="9663303"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Career Center</a:t>
            </a:r>
          </a:p>
        </p:txBody>
      </p:sp>
      <p:sp>
        <p:nvSpPr>
          <p:cNvPr id="13" name="TextBox 13">
            <a:extLst>
              <a:ext uri="{FF2B5EF4-FFF2-40B4-BE49-F238E27FC236}">
                <a16:creationId xmlns:a16="http://schemas.microsoft.com/office/drawing/2014/main" id="{0C1AECF8-EA81-AD8C-661D-EF04C03E950D}"/>
              </a:ext>
            </a:extLst>
          </p:cNvPr>
          <p:cNvSpPr txBox="1"/>
          <p:nvPr/>
        </p:nvSpPr>
        <p:spPr>
          <a:xfrm>
            <a:off x="979496" y="2335600"/>
            <a:ext cx="9663303"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Management</a:t>
            </a:r>
          </a:p>
        </p:txBody>
      </p:sp>
      <p:sp>
        <p:nvSpPr>
          <p:cNvPr id="14" name="TextBox 14">
            <a:extLst>
              <a:ext uri="{FF2B5EF4-FFF2-40B4-BE49-F238E27FC236}">
                <a16:creationId xmlns:a16="http://schemas.microsoft.com/office/drawing/2014/main" id="{650F1ECE-041E-36CF-B8F0-8B177BD53B3A}"/>
              </a:ext>
            </a:extLst>
          </p:cNvPr>
          <p:cNvSpPr txBox="1"/>
          <p:nvPr/>
        </p:nvSpPr>
        <p:spPr>
          <a:xfrm>
            <a:off x="986122" y="3689033"/>
            <a:ext cx="7581900" cy="4485465"/>
          </a:xfrm>
          <a:prstGeom prst="rect">
            <a:avLst/>
          </a:prstGeom>
        </p:spPr>
        <p:txBody>
          <a:bodyPr wrap="square" lIns="0" tIns="0" rIns="0" bIns="0" rtlCol="0" anchor="t">
            <a:spAutoFit/>
          </a:bodyPr>
          <a:lstStyle/>
          <a:p>
            <a:pPr algn="just">
              <a:lnSpc>
                <a:spcPts val="3380"/>
              </a:lnSpc>
              <a:spcBef>
                <a:spcPct val="0"/>
              </a:spcBef>
            </a:pPr>
            <a:r>
              <a:rPr lang="en-US" sz="2800" dirty="0" err="1"/>
              <a:t>TracCloud's</a:t>
            </a:r>
            <a:r>
              <a:rPr lang="en-US" sz="2800" dirty="0"/>
              <a:t> Career Center Management Module allows people to build and generate resumes for themselves with various templates available, search for relevant job listings, and even submit resumes to those listings. Recruiters and organization contacts are then notified when a resume has been submitted for one of their listings so they can review and follow-up with candidates. This wiki article covers how you can configure and utilize this feature in </a:t>
            </a:r>
            <a:r>
              <a:rPr lang="en-US" sz="2800" dirty="0" err="1"/>
              <a:t>TracCloud</a:t>
            </a:r>
            <a:r>
              <a:rPr lang="en-US" sz="2800" dirty="0"/>
              <a:t>. </a:t>
            </a:r>
            <a:endParaRPr lang="en-US" sz="2414" dirty="0">
              <a:solidFill>
                <a:srgbClr val="000000"/>
              </a:solidFill>
              <a:latin typeface="Arimo"/>
              <a:ea typeface="Arimo"/>
              <a:cs typeface="Arimo"/>
              <a:sym typeface="Arimo"/>
            </a:endParaRPr>
          </a:p>
        </p:txBody>
      </p:sp>
      <p:sp>
        <p:nvSpPr>
          <p:cNvPr id="16" name="Freeform 16">
            <a:extLst>
              <a:ext uri="{FF2B5EF4-FFF2-40B4-BE49-F238E27FC236}">
                <a16:creationId xmlns:a16="http://schemas.microsoft.com/office/drawing/2014/main" id="{DE1FD5F2-708C-81D3-A113-4EB8E024F7D9}"/>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026" name="Picture 2">
            <a:extLst>
              <a:ext uri="{FF2B5EF4-FFF2-40B4-BE49-F238E27FC236}">
                <a16:creationId xmlns:a16="http://schemas.microsoft.com/office/drawing/2014/main" id="{F04FA8CC-2B8F-2AC7-48E5-479B0CA191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3939" y="899465"/>
            <a:ext cx="8295716" cy="7289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154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935802"/>
            <a:chOff x="0" y="0"/>
            <a:chExt cx="4816593" cy="246466"/>
          </a:xfrm>
        </p:grpSpPr>
        <p:sp>
          <p:nvSpPr>
            <p:cNvPr id="3" name="Freeform 3"/>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p:cNvGrpSpPr/>
          <p:nvPr/>
        </p:nvGrpSpPr>
        <p:grpSpPr>
          <a:xfrm>
            <a:off x="-1543050" y="8743950"/>
            <a:ext cx="3086100" cy="308610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flipV="1">
            <a:off x="11110524" y="0"/>
            <a:ext cx="7177472" cy="10435818"/>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949679" y="1666419"/>
            <a:ext cx="9663303"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Heatmap</a:t>
            </a:r>
          </a:p>
        </p:txBody>
      </p:sp>
      <p:sp>
        <p:nvSpPr>
          <p:cNvPr id="14" name="TextBox 14"/>
          <p:cNvSpPr txBox="1"/>
          <p:nvPr/>
        </p:nvSpPr>
        <p:spPr>
          <a:xfrm>
            <a:off x="986122" y="3689033"/>
            <a:ext cx="7581900" cy="2599109"/>
          </a:xfrm>
          <a:prstGeom prst="rect">
            <a:avLst/>
          </a:prstGeom>
        </p:spPr>
        <p:txBody>
          <a:bodyPr wrap="square" lIns="0" tIns="0" rIns="0" bIns="0" rtlCol="0" anchor="t">
            <a:spAutoFit/>
          </a:bodyPr>
          <a:lstStyle/>
          <a:p>
            <a:pPr algn="just">
              <a:lnSpc>
                <a:spcPts val="3380"/>
              </a:lnSpc>
              <a:spcBef>
                <a:spcPct val="0"/>
              </a:spcBef>
            </a:pPr>
            <a:r>
              <a:rPr lang="en-US" sz="2800" dirty="0"/>
              <a:t>The </a:t>
            </a:r>
            <a:r>
              <a:rPr lang="en-US" sz="2800" i="1" dirty="0"/>
              <a:t>Heatmap Generator </a:t>
            </a:r>
            <a:r>
              <a:rPr lang="en-US" sz="2800" dirty="0"/>
              <a:t>report found in the </a:t>
            </a:r>
            <a:r>
              <a:rPr lang="en-US" sz="2800" i="1" dirty="0"/>
              <a:t>Retention</a:t>
            </a:r>
            <a:r>
              <a:rPr lang="en-US" sz="2800" dirty="0"/>
              <a:t> category can be used to tally records by two criterion. A heatmap color scheme will be used to highlight extremes in the data and alerts can be automated to notify a recipient when a condition is met in the data. </a:t>
            </a:r>
            <a:endParaRPr lang="en-US" sz="2414" dirty="0">
              <a:solidFill>
                <a:srgbClr val="000000"/>
              </a:solidFill>
              <a:latin typeface="Arimo"/>
              <a:ea typeface="Arimo"/>
              <a:cs typeface="Arimo"/>
              <a:sym typeface="Arimo"/>
            </a:endParaRPr>
          </a:p>
        </p:txBody>
      </p:sp>
      <p:sp>
        <p:nvSpPr>
          <p:cNvPr id="16" name="Freeform 16"/>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028" name="Picture 4">
            <a:extLst>
              <a:ext uri="{FF2B5EF4-FFF2-40B4-BE49-F238E27FC236}">
                <a16:creationId xmlns:a16="http://schemas.microsoft.com/office/drawing/2014/main" id="{0D3F2EF3-5635-49DE-C7F9-6732D39EF6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5564" y="1030590"/>
            <a:ext cx="8582164" cy="7273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TextBox 12">
            <a:extLst>
              <a:ext uri="{FF2B5EF4-FFF2-40B4-BE49-F238E27FC236}">
                <a16:creationId xmlns:a16="http://schemas.microsoft.com/office/drawing/2014/main" id="{CCD709B9-BC8A-4C5F-BF7F-6B819836868D}"/>
              </a:ext>
            </a:extLst>
          </p:cNvPr>
          <p:cNvSpPr txBox="1"/>
          <p:nvPr/>
        </p:nvSpPr>
        <p:spPr>
          <a:xfrm>
            <a:off x="949679" y="2467588"/>
            <a:ext cx="9663303"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Generator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44189-44C4-7536-942A-26134FD7297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50F3987-0FD9-7F03-3FC8-C8362E9B7A4E}"/>
              </a:ext>
            </a:extLst>
          </p:cNvPr>
          <p:cNvGrpSpPr/>
          <p:nvPr/>
        </p:nvGrpSpPr>
        <p:grpSpPr>
          <a:xfrm>
            <a:off x="0" y="9462840"/>
            <a:ext cx="18288000" cy="935802"/>
            <a:chOff x="0" y="0"/>
            <a:chExt cx="4816593" cy="246466"/>
          </a:xfrm>
        </p:grpSpPr>
        <p:sp>
          <p:nvSpPr>
            <p:cNvPr id="3" name="Freeform 3">
              <a:extLst>
                <a:ext uri="{FF2B5EF4-FFF2-40B4-BE49-F238E27FC236}">
                  <a16:creationId xmlns:a16="http://schemas.microsoft.com/office/drawing/2014/main" id="{B4554B33-FD3E-7C02-0485-5DD384EFA566}"/>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7EFD24E7-DB08-0C17-6D60-8AFA775C5FFD}"/>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2D74CDD6-AF9E-9DFA-1D81-E7620FE74140}"/>
              </a:ext>
            </a:extLst>
          </p:cNvPr>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a:extLst>
              <a:ext uri="{FF2B5EF4-FFF2-40B4-BE49-F238E27FC236}">
                <a16:creationId xmlns:a16="http://schemas.microsoft.com/office/drawing/2014/main" id="{F303F79D-C047-940C-32FE-B5413258E74D}"/>
              </a:ext>
            </a:extLst>
          </p:cNvPr>
          <p:cNvGrpSpPr/>
          <p:nvPr/>
        </p:nvGrpSpPr>
        <p:grpSpPr>
          <a:xfrm>
            <a:off x="-1543050" y="8743950"/>
            <a:ext cx="3086100" cy="3086100"/>
            <a:chOff x="0" y="0"/>
            <a:chExt cx="812800" cy="812800"/>
          </a:xfrm>
        </p:grpSpPr>
        <p:sp>
          <p:nvSpPr>
            <p:cNvPr id="7" name="Freeform 7">
              <a:extLst>
                <a:ext uri="{FF2B5EF4-FFF2-40B4-BE49-F238E27FC236}">
                  <a16:creationId xmlns:a16="http://schemas.microsoft.com/office/drawing/2014/main" id="{FC571298-204C-2576-8CFC-78941B9044B3}"/>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a:extLst>
                <a:ext uri="{FF2B5EF4-FFF2-40B4-BE49-F238E27FC236}">
                  <a16:creationId xmlns:a16="http://schemas.microsoft.com/office/drawing/2014/main" id="{53862B22-EA1F-9B03-5A0D-24C283870222}"/>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462DFD97-E497-3ACF-11CF-E6159F8D8C08}"/>
              </a:ext>
            </a:extLst>
          </p:cNvPr>
          <p:cNvSpPr/>
          <p:nvPr/>
        </p:nvSpPr>
        <p:spPr>
          <a:xfrm flipH="1" flipV="1">
            <a:off x="11110524" y="0"/>
            <a:ext cx="7177472" cy="10435818"/>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a:extLst>
              <a:ext uri="{FF2B5EF4-FFF2-40B4-BE49-F238E27FC236}">
                <a16:creationId xmlns:a16="http://schemas.microsoft.com/office/drawing/2014/main" id="{07EE89CE-9EAB-27F9-C4D5-6BCCE94BB05C}"/>
              </a:ext>
            </a:extLst>
          </p:cNvPr>
          <p:cNvSpPr txBox="1"/>
          <p:nvPr/>
        </p:nvSpPr>
        <p:spPr>
          <a:xfrm>
            <a:off x="710783" y="2609035"/>
            <a:ext cx="9663303" cy="1204306"/>
          </a:xfrm>
          <a:prstGeom prst="rect">
            <a:avLst/>
          </a:prstGeom>
        </p:spPr>
        <p:txBody>
          <a:bodyPr lIns="0" tIns="0" rIns="0" bIns="0" rtlCol="0" anchor="t">
            <a:spAutoFit/>
          </a:bodyPr>
          <a:lstStyle/>
          <a:p>
            <a:pPr algn="l">
              <a:lnSpc>
                <a:spcPts val="9857"/>
              </a:lnSpc>
              <a:spcBef>
                <a:spcPct val="0"/>
              </a:spcBef>
            </a:pPr>
            <a:r>
              <a:rPr lang="en-US" sz="7041" b="1" dirty="0">
                <a:solidFill>
                  <a:srgbClr val="000000"/>
                </a:solidFill>
                <a:latin typeface="Montaser Arabic Bold"/>
                <a:ea typeface="Montaser Arabic Bold"/>
                <a:cs typeface="Montaser Arabic Bold"/>
                <a:sym typeface="Montaser Arabic Bold"/>
              </a:rPr>
              <a:t>Custom Widgets</a:t>
            </a:r>
          </a:p>
        </p:txBody>
      </p:sp>
      <p:sp>
        <p:nvSpPr>
          <p:cNvPr id="14" name="TextBox 14">
            <a:extLst>
              <a:ext uri="{FF2B5EF4-FFF2-40B4-BE49-F238E27FC236}">
                <a16:creationId xmlns:a16="http://schemas.microsoft.com/office/drawing/2014/main" id="{D1F6D682-8244-5F75-0435-1106BE7AB182}"/>
              </a:ext>
            </a:extLst>
          </p:cNvPr>
          <p:cNvSpPr txBox="1"/>
          <p:nvPr/>
        </p:nvSpPr>
        <p:spPr>
          <a:xfrm>
            <a:off x="726693" y="3838189"/>
            <a:ext cx="7581900" cy="2163093"/>
          </a:xfrm>
          <a:prstGeom prst="rect">
            <a:avLst/>
          </a:prstGeom>
        </p:spPr>
        <p:txBody>
          <a:bodyPr wrap="square" lIns="0" tIns="0" rIns="0" bIns="0" rtlCol="0" anchor="t">
            <a:spAutoFit/>
          </a:bodyPr>
          <a:lstStyle/>
          <a:p>
            <a:pPr algn="just">
              <a:lnSpc>
                <a:spcPts val="3380"/>
              </a:lnSpc>
              <a:spcBef>
                <a:spcPct val="0"/>
              </a:spcBef>
            </a:pPr>
            <a:r>
              <a:rPr lang="en-US" sz="2800" dirty="0"/>
              <a:t>Custom widgets can be used to add additional messaging to the dashboard of your Trac System for various user types. Additionally, these widgets can be made accessible anonymously for the purpose of being embedded in other websites as an </a:t>
            </a:r>
            <a:r>
              <a:rPr lang="en-US" sz="2800" dirty="0" err="1"/>
              <a:t>iframe</a:t>
            </a:r>
            <a:r>
              <a:rPr lang="en-US" sz="2800" dirty="0"/>
              <a:t>.</a:t>
            </a:r>
            <a:endParaRPr lang="en-US" sz="2414" dirty="0">
              <a:solidFill>
                <a:srgbClr val="000000"/>
              </a:solidFill>
              <a:latin typeface="Arimo"/>
              <a:ea typeface="Arimo"/>
              <a:cs typeface="Arimo"/>
              <a:sym typeface="Arimo"/>
            </a:endParaRPr>
          </a:p>
        </p:txBody>
      </p:sp>
      <p:sp>
        <p:nvSpPr>
          <p:cNvPr id="16" name="Freeform 16">
            <a:extLst>
              <a:ext uri="{FF2B5EF4-FFF2-40B4-BE49-F238E27FC236}">
                <a16:creationId xmlns:a16="http://schemas.microsoft.com/office/drawing/2014/main" id="{9B4E718C-86AA-2B07-B8EC-AEC1FA695A57}"/>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3074" name="Picture 2">
            <a:extLst>
              <a:ext uri="{FF2B5EF4-FFF2-40B4-BE49-F238E27FC236}">
                <a16:creationId xmlns:a16="http://schemas.microsoft.com/office/drawing/2014/main" id="{B0901186-9B3A-1917-1F09-6893209A75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1943100"/>
            <a:ext cx="8871253" cy="5217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984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8B32C-B74C-11A1-787F-3D2016135C6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89791A7-07B8-4370-9287-F0EB3D3A3A38}"/>
              </a:ext>
            </a:extLst>
          </p:cNvPr>
          <p:cNvGrpSpPr/>
          <p:nvPr/>
        </p:nvGrpSpPr>
        <p:grpSpPr>
          <a:xfrm>
            <a:off x="0" y="9462840"/>
            <a:ext cx="18288000" cy="935802"/>
            <a:chOff x="0" y="0"/>
            <a:chExt cx="4816593" cy="246466"/>
          </a:xfrm>
        </p:grpSpPr>
        <p:sp>
          <p:nvSpPr>
            <p:cNvPr id="3" name="Freeform 3">
              <a:extLst>
                <a:ext uri="{FF2B5EF4-FFF2-40B4-BE49-F238E27FC236}">
                  <a16:creationId xmlns:a16="http://schemas.microsoft.com/office/drawing/2014/main" id="{1EA3488A-843B-AA33-BADC-C401AD140AE1}"/>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BDA8C96F-A2DC-EA8C-68FF-AE984DA800C6}"/>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44516CD2-9BAE-30FB-43B6-52B0C5BDB19B}"/>
              </a:ext>
            </a:extLst>
          </p:cNvPr>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a:extLst>
              <a:ext uri="{FF2B5EF4-FFF2-40B4-BE49-F238E27FC236}">
                <a16:creationId xmlns:a16="http://schemas.microsoft.com/office/drawing/2014/main" id="{ED1BE2BF-18A6-73F2-7A52-280330ED5B3A}"/>
              </a:ext>
            </a:extLst>
          </p:cNvPr>
          <p:cNvGrpSpPr/>
          <p:nvPr/>
        </p:nvGrpSpPr>
        <p:grpSpPr>
          <a:xfrm>
            <a:off x="-1543050" y="8743950"/>
            <a:ext cx="3086100" cy="3086100"/>
            <a:chOff x="0" y="0"/>
            <a:chExt cx="812800" cy="812800"/>
          </a:xfrm>
        </p:grpSpPr>
        <p:sp>
          <p:nvSpPr>
            <p:cNvPr id="7" name="Freeform 7">
              <a:extLst>
                <a:ext uri="{FF2B5EF4-FFF2-40B4-BE49-F238E27FC236}">
                  <a16:creationId xmlns:a16="http://schemas.microsoft.com/office/drawing/2014/main" id="{4DF633EB-FFCE-87DA-F911-B0E7D2F7EFC9}"/>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a:extLst>
                <a:ext uri="{FF2B5EF4-FFF2-40B4-BE49-F238E27FC236}">
                  <a16:creationId xmlns:a16="http://schemas.microsoft.com/office/drawing/2014/main" id="{B7F24E95-38B3-DD14-EFBA-9C60969A9DFF}"/>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D5CF1F4E-18F0-01A5-5958-DC67917CE3EB}"/>
              </a:ext>
            </a:extLst>
          </p:cNvPr>
          <p:cNvSpPr/>
          <p:nvPr/>
        </p:nvSpPr>
        <p:spPr>
          <a:xfrm flipH="1" flipV="1">
            <a:off x="11110524" y="0"/>
            <a:ext cx="7177472" cy="10435818"/>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a:extLst>
              <a:ext uri="{FF2B5EF4-FFF2-40B4-BE49-F238E27FC236}">
                <a16:creationId xmlns:a16="http://schemas.microsoft.com/office/drawing/2014/main" id="{BB338882-76DA-0DFF-C6B4-D31628898CAB}"/>
              </a:ext>
            </a:extLst>
          </p:cNvPr>
          <p:cNvSpPr txBox="1"/>
          <p:nvPr/>
        </p:nvSpPr>
        <p:spPr>
          <a:xfrm>
            <a:off x="710783" y="2609035"/>
            <a:ext cx="9663303" cy="1204306"/>
          </a:xfrm>
          <a:prstGeom prst="rect">
            <a:avLst/>
          </a:prstGeom>
        </p:spPr>
        <p:txBody>
          <a:bodyPr lIns="0" tIns="0" rIns="0" bIns="0" rtlCol="0" anchor="t">
            <a:spAutoFit/>
          </a:bodyPr>
          <a:lstStyle/>
          <a:p>
            <a:pPr algn="l">
              <a:lnSpc>
                <a:spcPts val="9857"/>
              </a:lnSpc>
              <a:spcBef>
                <a:spcPct val="0"/>
              </a:spcBef>
            </a:pPr>
            <a:r>
              <a:rPr lang="en-US" sz="7041" b="1" dirty="0" err="1">
                <a:solidFill>
                  <a:srgbClr val="000000"/>
                </a:solidFill>
                <a:latin typeface="Montaser Arabic Bold"/>
                <a:ea typeface="Montaser Arabic Bold"/>
                <a:cs typeface="Montaser Arabic Bold"/>
                <a:sym typeface="Montaser Arabic Bold"/>
              </a:rPr>
              <a:t>TracInsights</a:t>
            </a:r>
            <a:endParaRPr lang="en-US" sz="7041" b="1" dirty="0">
              <a:solidFill>
                <a:srgbClr val="000000"/>
              </a:solidFill>
              <a:latin typeface="Montaser Arabic Bold"/>
              <a:ea typeface="Montaser Arabic Bold"/>
              <a:cs typeface="Montaser Arabic Bold"/>
              <a:sym typeface="Montaser Arabic Bold"/>
            </a:endParaRPr>
          </a:p>
        </p:txBody>
      </p:sp>
      <p:sp>
        <p:nvSpPr>
          <p:cNvPr id="14" name="TextBox 14">
            <a:extLst>
              <a:ext uri="{FF2B5EF4-FFF2-40B4-BE49-F238E27FC236}">
                <a16:creationId xmlns:a16="http://schemas.microsoft.com/office/drawing/2014/main" id="{C370C403-6F9E-09A1-890B-E508C4C993EE}"/>
              </a:ext>
            </a:extLst>
          </p:cNvPr>
          <p:cNvSpPr txBox="1"/>
          <p:nvPr/>
        </p:nvSpPr>
        <p:spPr>
          <a:xfrm>
            <a:off x="726693" y="3838189"/>
            <a:ext cx="7581900" cy="2599109"/>
          </a:xfrm>
          <a:prstGeom prst="rect">
            <a:avLst/>
          </a:prstGeom>
        </p:spPr>
        <p:txBody>
          <a:bodyPr wrap="square" lIns="0" tIns="0" rIns="0" bIns="0" rtlCol="0" anchor="t">
            <a:spAutoFit/>
          </a:bodyPr>
          <a:lstStyle/>
          <a:p>
            <a:pPr algn="just">
              <a:lnSpc>
                <a:spcPts val="3380"/>
              </a:lnSpc>
              <a:spcBef>
                <a:spcPct val="0"/>
              </a:spcBef>
            </a:pPr>
            <a:r>
              <a:rPr lang="en-US" sz="2800" dirty="0" err="1"/>
              <a:t>TracInsights</a:t>
            </a:r>
            <a:r>
              <a:rPr lang="en-US" sz="2800" dirty="0"/>
              <a:t> can perform predictive analysis on your data. This includes predicting if students will enroll in the next semester, if they will receive a passing grade in a course, and if they will not drop a course. Results are shown in student accounts and on the student listing.</a:t>
            </a:r>
            <a:endParaRPr lang="en-US" sz="2414" dirty="0">
              <a:solidFill>
                <a:srgbClr val="000000"/>
              </a:solidFill>
              <a:latin typeface="Arimo"/>
              <a:ea typeface="Arimo"/>
              <a:cs typeface="Arimo"/>
              <a:sym typeface="Arimo"/>
            </a:endParaRPr>
          </a:p>
        </p:txBody>
      </p:sp>
      <p:sp>
        <p:nvSpPr>
          <p:cNvPr id="16" name="Freeform 16">
            <a:extLst>
              <a:ext uri="{FF2B5EF4-FFF2-40B4-BE49-F238E27FC236}">
                <a16:creationId xmlns:a16="http://schemas.microsoft.com/office/drawing/2014/main" id="{69677410-0911-8F8C-ED44-0A06D919A632}"/>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5" name="Picture 14">
            <a:extLst>
              <a:ext uri="{FF2B5EF4-FFF2-40B4-BE49-F238E27FC236}">
                <a16:creationId xmlns:a16="http://schemas.microsoft.com/office/drawing/2014/main" id="{5BAC7C00-B7B7-9626-CD20-86D35A948CF7}"/>
              </a:ext>
            </a:extLst>
          </p:cNvPr>
          <p:cNvPicPr>
            <a:picLocks noChangeAspect="1"/>
          </p:cNvPicPr>
          <p:nvPr/>
        </p:nvPicPr>
        <p:blipFill>
          <a:blip r:embed="rId5"/>
          <a:stretch>
            <a:fillRect/>
          </a:stretch>
        </p:blipFill>
        <p:spPr>
          <a:xfrm>
            <a:off x="9753600" y="950817"/>
            <a:ext cx="7344577" cy="7466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322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Words>
  <Application>Microsoft Office PowerPoint</Application>
  <PresentationFormat>Custom</PresentationFormat>
  <Paragraphs>19</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Montaser Arabic Bold</vt:lpstr>
      <vt:lpstr>Arimo</vt:lpstr>
      <vt:lpstr>Calibri</vt:lpstr>
      <vt:lpstr>Arimo Bold</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TracCloud PowerPoint Slides</dc:title>
  <cp:lastModifiedBy>Aidan Murray</cp:lastModifiedBy>
  <cp:revision>12</cp:revision>
  <dcterms:created xsi:type="dcterms:W3CDTF">2006-08-16T00:00:00Z</dcterms:created>
  <dcterms:modified xsi:type="dcterms:W3CDTF">2026-01-12T17:10:33Z</dcterms:modified>
  <dc:identifier>DAG79t2QV08</dc:identifier>
</cp:coreProperties>
</file>