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77" r:id="rId2"/>
    <p:sldId id="297" r:id="rId3"/>
    <p:sldId id="298" r:id="rId4"/>
    <p:sldId id="267" r:id="rId5"/>
    <p:sldId id="299" r:id="rId6"/>
    <p:sldId id="288" r:id="rId7"/>
    <p:sldId id="290" r:id="rId8"/>
    <p:sldId id="292" r:id="rId9"/>
    <p:sldId id="279" r:id="rId10"/>
    <p:sldId id="295" r:id="rId11"/>
    <p:sldId id="296" r:id="rId12"/>
    <p:sldId id="294" r:id="rId13"/>
    <p:sldId id="284"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288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10215"/>
    <a:srgbClr val="8D18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14" autoAdjust="0"/>
  </p:normalViewPr>
  <p:slideViewPr>
    <p:cSldViewPr snapToGrid="0">
      <p:cViewPr varScale="1">
        <p:scale>
          <a:sx n="113" d="100"/>
          <a:sy n="113" d="100"/>
        </p:scale>
        <p:origin x="1536" y="114"/>
      </p:cViewPr>
      <p:guideLst>
        <p:guide pos="2880"/>
        <p:guide orient="horz" pos="2160"/>
      </p:guideLst>
    </p:cSldViewPr>
  </p:slideViewPr>
  <p:notesTextViewPr>
    <p:cViewPr>
      <p:scale>
        <a:sx n="1" d="1"/>
        <a:sy n="1" d="1"/>
      </p:scale>
      <p:origin x="0" y="0"/>
    </p:cViewPr>
  </p:notesTextViewPr>
  <p:notesViewPr>
    <p:cSldViewPr snapToGrid="0">
      <p:cViewPr varScale="1">
        <p:scale>
          <a:sx n="82" d="100"/>
          <a:sy n="82" d="100"/>
        </p:scale>
        <p:origin x="299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5DD71D7-55AC-46BD-81B3-09AB2F9EFBD8}" type="datetimeFigureOut">
              <a:rPr lang="en-US" smtClean="0"/>
              <a:t>3/27/2025</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840BD58-3BFF-4EAF-BB8B-AC67FE801E47}" type="slidenum">
              <a:rPr lang="en-US" smtClean="0"/>
              <a:t>‹#›</a:t>
            </a:fld>
            <a:endParaRPr lang="en-US"/>
          </a:p>
        </p:txBody>
      </p:sp>
    </p:spTree>
    <p:extLst>
      <p:ext uri="{BB962C8B-B14F-4D97-AF65-F5344CB8AC3E}">
        <p14:creationId xmlns:p14="http://schemas.microsoft.com/office/powerpoint/2010/main" val="40105943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89424F-BB59-4F4E-9822-4CA3E770FFD2}" type="datetimeFigureOut">
              <a:rPr lang="en-US" smtClean="0"/>
              <a:t>3/27/2025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322CDD-9D6C-4F63-9EC2-648226624108}" type="slidenum">
              <a:rPr lang="en-US" smtClean="0"/>
              <a:t>‹#›</a:t>
            </a:fld>
            <a:endParaRPr lang="en-US"/>
          </a:p>
        </p:txBody>
      </p:sp>
    </p:spTree>
    <p:extLst>
      <p:ext uri="{BB962C8B-B14F-4D97-AF65-F5344CB8AC3E}">
        <p14:creationId xmlns:p14="http://schemas.microsoft.com/office/powerpoint/2010/main" val="8510265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5" name="Picture 4" descr="Background pattern&#10;&#10;Description automatically generated">
            <a:extLst>
              <a:ext uri="{FF2B5EF4-FFF2-40B4-BE49-F238E27FC236}">
                <a16:creationId xmlns:a16="http://schemas.microsoft.com/office/drawing/2014/main" id="{86FCB2E6-13B1-4DDB-82FB-07C0E23B0A64}"/>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50013"/>
          <a:stretch/>
        </p:blipFill>
        <p:spPr>
          <a:xfrm>
            <a:off x="-2504" y="760330"/>
            <a:ext cx="9146505" cy="6097670"/>
          </a:xfrm>
          <a:prstGeom prst="rect">
            <a:avLst/>
          </a:prstGeom>
        </p:spPr>
      </p:pic>
      <p:sp>
        <p:nvSpPr>
          <p:cNvPr id="2" name="Title 1"/>
          <p:cNvSpPr>
            <a:spLocks noGrp="1"/>
          </p:cNvSpPr>
          <p:nvPr>
            <p:ph type="ctrTitle"/>
          </p:nvPr>
        </p:nvSpPr>
        <p:spPr>
          <a:xfrm>
            <a:off x="800100" y="2606040"/>
            <a:ext cx="7543800" cy="2743200"/>
          </a:xfrm>
        </p:spPr>
        <p:txBody>
          <a:bodyPr anchor="b">
            <a:normAutofit/>
          </a:bodyPr>
          <a:lstStyle>
            <a:lvl1pPr algn="l">
              <a:lnSpc>
                <a:spcPct val="80000"/>
              </a:lnSpc>
              <a:defRPr sz="6800">
                <a:solidFill>
                  <a:schemeClr val="tx1"/>
                </a:solidFill>
                <a:effectLst>
                  <a:outerShdw blurRad="38100" dist="25400" dir="18900000" algn="bl" rotWithShape="0">
                    <a:schemeClr val="bg1">
                      <a:alpha val="80000"/>
                    </a:scheme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800100" y="5360437"/>
            <a:ext cx="7543800" cy="365760"/>
          </a:xfrm>
        </p:spPr>
        <p:txBody>
          <a:bodyPr>
            <a:normAutofit/>
          </a:bodyPr>
          <a:lstStyle>
            <a:lvl1pPr marL="0" indent="0" algn="l">
              <a:spcBef>
                <a:spcPts val="0"/>
              </a:spcBef>
              <a:buNone/>
              <a:defRPr sz="2000" b="1" cap="all" baseline="0">
                <a:solidFill>
                  <a:schemeClr val="accent1">
                    <a:lumMod val="75000"/>
                  </a:schemeClr>
                </a:solidFill>
                <a:effectLst/>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endParaRPr lang="en-US" dirty="0"/>
          </a:p>
        </p:txBody>
      </p:sp>
      <p:sp>
        <p:nvSpPr>
          <p:cNvPr id="11" name="Rectangle 10">
            <a:extLst>
              <a:ext uri="{FF2B5EF4-FFF2-40B4-BE49-F238E27FC236}">
                <a16:creationId xmlns:a16="http://schemas.microsoft.com/office/drawing/2014/main" id="{D11F0EBC-43C2-4BC4-B20D-8569343E633D}"/>
              </a:ext>
            </a:extLst>
          </p:cNvPr>
          <p:cNvSpPr/>
          <p:nvPr userDrawn="1"/>
        </p:nvSpPr>
        <p:spPr>
          <a:xfrm>
            <a:off x="-2504" y="6403451"/>
            <a:ext cx="9146505"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13" name="TextBox 12">
            <a:extLst>
              <a:ext uri="{FF2B5EF4-FFF2-40B4-BE49-F238E27FC236}">
                <a16:creationId xmlns:a16="http://schemas.microsoft.com/office/drawing/2014/main" id="{52623752-102A-438E-ADC6-A2BC88FDD0EF}"/>
              </a:ext>
            </a:extLst>
          </p:cNvPr>
          <p:cNvSpPr txBox="1"/>
          <p:nvPr userDrawn="1"/>
        </p:nvSpPr>
        <p:spPr>
          <a:xfrm>
            <a:off x="2284165" y="6448859"/>
            <a:ext cx="4573166" cy="369332"/>
          </a:xfrm>
          <a:prstGeom prst="rect">
            <a:avLst/>
          </a:prstGeom>
          <a:noFill/>
        </p:spPr>
        <p:txBody>
          <a:bodyPr wrap="square">
            <a:spAutoFit/>
          </a:bodyPr>
          <a:lstStyle/>
          <a:p>
            <a:pPr algn="ctr"/>
            <a:r>
              <a:rPr lang="en-US" sz="1800" dirty="0">
                <a:solidFill>
                  <a:schemeClr val="bg1"/>
                </a:solidFill>
              </a:rPr>
              <a:t>2025 Annual TracCloud Conference</a:t>
            </a:r>
          </a:p>
        </p:txBody>
      </p:sp>
      <p:pic>
        <p:nvPicPr>
          <p:cNvPr id="4" name="Picture 3">
            <a:extLst>
              <a:ext uri="{FF2B5EF4-FFF2-40B4-BE49-F238E27FC236}">
                <a16:creationId xmlns:a16="http://schemas.microsoft.com/office/drawing/2014/main" id="{564429D4-F8A1-1D7C-8EEC-D9EAFE793FAF}"/>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01336" y="171664"/>
            <a:ext cx="2284165" cy="588666"/>
          </a:xfrm>
          <a:prstGeom prst="rect">
            <a:avLst/>
          </a:prstGeom>
        </p:spPr>
      </p:pic>
    </p:spTree>
    <p:extLst>
      <p:ext uri="{BB962C8B-B14F-4D97-AF65-F5344CB8AC3E}">
        <p14:creationId xmlns:p14="http://schemas.microsoft.com/office/powerpoint/2010/main" val="798862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userDrawn="1"/>
        </p:nvSpPr>
        <p:spPr>
          <a:xfrm>
            <a:off x="5783778" y="0"/>
            <a:ext cx="34289" cy="6419462"/>
          </a:xfrm>
          <a:prstGeom prst="rect">
            <a:avLst/>
          </a:prstGeom>
          <a:solidFill>
            <a:srgbClr val="8D182B"/>
          </a:solidFill>
          <a:ln>
            <a:solidFill>
              <a:srgbClr val="8D182B"/>
            </a:solidFill>
          </a:ln>
          <a:effectLst>
            <a:outerShdw blurRad="25400" dist="25400" algn="t"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0" name="Picture 9" descr="Background pattern&#10;&#10;Description automatically generated with medium confidence">
            <a:extLst>
              <a:ext uri="{FF2B5EF4-FFF2-40B4-BE49-F238E27FC236}">
                <a16:creationId xmlns:a16="http://schemas.microsoft.com/office/drawing/2014/main" id="{A94C6F9D-FC5A-498A-B901-481556FEC8F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49833" r="521"/>
          <a:stretch/>
        </p:blipFill>
        <p:spPr>
          <a:xfrm rot="16200000">
            <a:off x="4055463" y="1769460"/>
            <a:ext cx="6858003" cy="3319075"/>
          </a:xfrm>
          <a:prstGeom prst="rect">
            <a:avLst/>
          </a:prstGeom>
        </p:spPr>
      </p:pic>
      <p:pic>
        <p:nvPicPr>
          <p:cNvPr id="12" name="Picture 11" descr="Background pattern&#10;&#10;Description automatically generated">
            <a:extLst>
              <a:ext uri="{FF2B5EF4-FFF2-40B4-BE49-F238E27FC236}">
                <a16:creationId xmlns:a16="http://schemas.microsoft.com/office/drawing/2014/main" id="{CB876029-D515-4B7E-8C33-E0E9003D9354}"/>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21869" t="30505" r="50013"/>
          <a:stretch/>
        </p:blipFill>
        <p:spPr>
          <a:xfrm>
            <a:off x="0" y="1325880"/>
            <a:ext cx="5143500" cy="4237555"/>
          </a:xfrm>
          <a:prstGeom prst="rect">
            <a:avLst/>
          </a:prstGeom>
        </p:spPr>
      </p:pic>
      <p:sp>
        <p:nvSpPr>
          <p:cNvPr id="2" name="Title 1"/>
          <p:cNvSpPr>
            <a:spLocks noGrp="1"/>
          </p:cNvSpPr>
          <p:nvPr>
            <p:ph type="title"/>
          </p:nvPr>
        </p:nvSpPr>
        <p:spPr>
          <a:xfrm>
            <a:off x="6172200" y="2514600"/>
            <a:ext cx="2606040" cy="1600200"/>
          </a:xfrm>
        </p:spPr>
        <p:txBody>
          <a:bodyPr anchor="b"/>
          <a:lstStyle>
            <a:lvl1pPr>
              <a:defRPr sz="3200">
                <a:solidFill>
                  <a:srgbClr val="610215"/>
                </a:solidFill>
              </a:defRPr>
            </a:lvl1pPr>
          </a:lstStyle>
          <a:p>
            <a:r>
              <a:rPr lang="en-US" dirty="0"/>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0" y="1357194"/>
            <a:ext cx="5143500" cy="4206240"/>
          </a:xfr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a:normAutofit/>
          </a:bodyPr>
          <a:lstStyle>
            <a:lvl1pPr marL="0" indent="0" algn="ctr">
              <a:buNone/>
              <a:defRPr sz="24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dirty="0"/>
              <a:t>Click icon to add picture</a:t>
            </a:r>
          </a:p>
        </p:txBody>
      </p:sp>
      <p:sp>
        <p:nvSpPr>
          <p:cNvPr id="4" name="Text Placeholder 3"/>
          <p:cNvSpPr>
            <a:spLocks noGrp="1"/>
          </p:cNvSpPr>
          <p:nvPr>
            <p:ph type="body" sz="half" idx="2"/>
          </p:nvPr>
        </p:nvSpPr>
        <p:spPr>
          <a:xfrm>
            <a:off x="6172200" y="4343400"/>
            <a:ext cx="2606040" cy="1188720"/>
          </a:xfrm>
        </p:spPr>
        <p:txBody>
          <a:bodyPr>
            <a:normAutofit/>
          </a:bodyPr>
          <a:lstStyle>
            <a:lvl1pPr marL="0" indent="0">
              <a:spcBef>
                <a:spcPts val="800"/>
              </a:spcBef>
              <a:buNone/>
              <a:defRPr sz="18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15" name="Rectangle 14">
            <a:extLst>
              <a:ext uri="{FF2B5EF4-FFF2-40B4-BE49-F238E27FC236}">
                <a16:creationId xmlns:a16="http://schemas.microsoft.com/office/drawing/2014/main" id="{06B0AB30-AE7D-47EB-89F9-4F54E6C4CDBB}"/>
              </a:ext>
            </a:extLst>
          </p:cNvPr>
          <p:cNvSpPr/>
          <p:nvPr userDrawn="1"/>
        </p:nvSpPr>
        <p:spPr>
          <a:xfrm>
            <a:off x="0" y="6399334"/>
            <a:ext cx="9144000"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16" name="TextBox 15">
            <a:extLst>
              <a:ext uri="{FF2B5EF4-FFF2-40B4-BE49-F238E27FC236}">
                <a16:creationId xmlns:a16="http://schemas.microsoft.com/office/drawing/2014/main" id="{7057EF9E-69B1-466E-BD71-B44ADB916D02}"/>
              </a:ext>
            </a:extLst>
          </p:cNvPr>
          <p:cNvSpPr txBox="1"/>
          <p:nvPr userDrawn="1"/>
        </p:nvSpPr>
        <p:spPr>
          <a:xfrm>
            <a:off x="2285418" y="6444742"/>
            <a:ext cx="4573166" cy="369332"/>
          </a:xfrm>
          <a:prstGeom prst="rect">
            <a:avLst/>
          </a:prstGeom>
          <a:noFill/>
        </p:spPr>
        <p:txBody>
          <a:bodyPr wrap="square">
            <a:spAutoFit/>
          </a:bodyPr>
          <a:lstStyle/>
          <a:p>
            <a:pPr algn="ctr"/>
            <a:r>
              <a:rPr lang="en-US" sz="1800" dirty="0">
                <a:solidFill>
                  <a:schemeClr val="bg1"/>
                </a:solidFill>
              </a:rPr>
              <a:t>2025 Annual TracCloud Conference</a:t>
            </a:r>
          </a:p>
        </p:txBody>
      </p:sp>
      <p:sp>
        <p:nvSpPr>
          <p:cNvPr id="5" name="Date Placeholder 4"/>
          <p:cNvSpPr>
            <a:spLocks noGrp="1"/>
          </p:cNvSpPr>
          <p:nvPr>
            <p:ph type="dt" sz="half" idx="10"/>
          </p:nvPr>
        </p:nvSpPr>
        <p:spPr/>
        <p:txBody>
          <a:bodyPr/>
          <a:lstStyle/>
          <a:p>
            <a:fld id="{601E0B12-F9DE-47EF-A076-CF602073F1B2}" type="datetime1">
              <a:rPr lang="en-US" smtClean="0"/>
              <a:pPr/>
              <a:t>3/27/2025</a:t>
            </a:fld>
            <a:endParaRPr lang="en-US" dirty="0"/>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pic>
        <p:nvPicPr>
          <p:cNvPr id="6" name="Picture 5">
            <a:extLst>
              <a:ext uri="{FF2B5EF4-FFF2-40B4-BE49-F238E27FC236}">
                <a16:creationId xmlns:a16="http://schemas.microsoft.com/office/drawing/2014/main" id="{0123A057-840A-4E0D-2AC3-B3CA566A7D12}"/>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01336" y="171664"/>
            <a:ext cx="2284165" cy="588666"/>
          </a:xfrm>
          <a:prstGeom prst="rect">
            <a:avLst/>
          </a:prstGeom>
        </p:spPr>
      </p:pic>
    </p:spTree>
    <p:extLst>
      <p:ext uri="{BB962C8B-B14F-4D97-AF65-F5344CB8AC3E}">
        <p14:creationId xmlns:p14="http://schemas.microsoft.com/office/powerpoint/2010/main" val="29772497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872EE9-AF66-483C-961F-59B9F002993E}" type="datetime1">
              <a:rPr lang="en-US" smtClean="0"/>
              <a:pPr/>
              <a:t>3/27/2025</a:t>
            </a:fld>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477154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43750" y="631769"/>
            <a:ext cx="1028700" cy="531183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71550" y="631769"/>
            <a:ext cx="5897880" cy="53118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BEAFD5-7FA3-40FB-875B-457FB46B25A4}" type="datetime1">
              <a:rPr lang="en-US" smtClean="0"/>
              <a:pPr/>
              <a:t>3/27/2025</a:t>
            </a:fld>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524635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856CF-A2C3-4B88-A8BC-452BADF6FF50}"/>
              </a:ext>
            </a:extLst>
          </p:cNvPr>
          <p:cNvSpPr>
            <a:spLocks noGrp="1"/>
          </p:cNvSpPr>
          <p:nvPr>
            <p:ph type="title"/>
          </p:nvPr>
        </p:nvSpPr>
        <p:spPr/>
        <p:txBody>
          <a:bodyPr/>
          <a:lstStyle/>
          <a:p>
            <a:r>
              <a:rPr lang="en-US"/>
              <a:t>Click to edit Master title style</a:t>
            </a:r>
          </a:p>
        </p:txBody>
      </p:sp>
      <p:sp>
        <p:nvSpPr>
          <p:cNvPr id="4" name="Date Placeholder 3">
            <a:extLst>
              <a:ext uri="{FF2B5EF4-FFF2-40B4-BE49-F238E27FC236}">
                <a16:creationId xmlns:a16="http://schemas.microsoft.com/office/drawing/2014/main" id="{1BB98244-2B77-4D09-9C3D-1A0EEDF6D59D}"/>
              </a:ext>
            </a:extLst>
          </p:cNvPr>
          <p:cNvSpPr>
            <a:spLocks noGrp="1"/>
          </p:cNvSpPr>
          <p:nvPr>
            <p:ph type="dt" sz="half" idx="11"/>
          </p:nvPr>
        </p:nvSpPr>
        <p:spPr/>
        <p:txBody>
          <a:bodyPr/>
          <a:lstStyle/>
          <a:p>
            <a:fld id="{C8B93266-8FB4-430B-8AE3-3A53F50E1A0B}" type="datetime1">
              <a:rPr lang="en-US" smtClean="0"/>
              <a:pPr/>
              <a:t>3/27/2025</a:t>
            </a:fld>
            <a:endParaRPr lang="en-US" dirty="0"/>
          </a:p>
        </p:txBody>
      </p:sp>
      <p:sp>
        <p:nvSpPr>
          <p:cNvPr id="5" name="Slide Number Placeholder 4">
            <a:extLst>
              <a:ext uri="{FF2B5EF4-FFF2-40B4-BE49-F238E27FC236}">
                <a16:creationId xmlns:a16="http://schemas.microsoft.com/office/drawing/2014/main" id="{C4DB71F9-FFFE-4BC0-A214-72A3A26EFF91}"/>
              </a:ext>
            </a:extLst>
          </p:cNvPr>
          <p:cNvSpPr>
            <a:spLocks noGrp="1"/>
          </p:cNvSpPr>
          <p:nvPr>
            <p:ph type="sldNum" sz="quarter" idx="12"/>
          </p:nvPr>
        </p:nvSpPr>
        <p:spPr/>
        <p:txBody>
          <a:bodyPr/>
          <a:lstStyle/>
          <a:p>
            <a:fld id="{E31375A4-56A4-47D6-9801-1991572033F7}" type="slidenum">
              <a:rPr lang="en-US" smtClean="0"/>
              <a:pPr/>
              <a:t>‹#›</a:t>
            </a:fld>
            <a:endParaRPr lang="en-US" dirty="0"/>
          </a:p>
        </p:txBody>
      </p:sp>
    </p:spTree>
    <p:extLst>
      <p:ext uri="{BB962C8B-B14F-4D97-AF65-F5344CB8AC3E}">
        <p14:creationId xmlns:p14="http://schemas.microsoft.com/office/powerpoint/2010/main" val="37323445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9" name="Picture 8" descr="Background pattern&#10;&#10;Description automatically generated">
            <a:extLst>
              <a:ext uri="{FF2B5EF4-FFF2-40B4-BE49-F238E27FC236}">
                <a16:creationId xmlns:a16="http://schemas.microsoft.com/office/drawing/2014/main" id="{0F0BC49B-3998-44C0-9D88-5D5C069F724F}"/>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50013"/>
          <a:stretch/>
        </p:blipFill>
        <p:spPr>
          <a:xfrm>
            <a:off x="1" y="760330"/>
            <a:ext cx="9144001" cy="6097670"/>
          </a:xfrm>
          <a:prstGeom prst="rect">
            <a:avLst/>
          </a:prstGeom>
        </p:spPr>
      </p:pic>
      <p:sp>
        <p:nvSpPr>
          <p:cNvPr id="12" name="Rectangle 11">
            <a:extLst>
              <a:ext uri="{FF2B5EF4-FFF2-40B4-BE49-F238E27FC236}">
                <a16:creationId xmlns:a16="http://schemas.microsoft.com/office/drawing/2014/main" id="{C29CC3FA-0A27-4400-B034-DD39E2B4795E}"/>
              </a:ext>
            </a:extLst>
          </p:cNvPr>
          <p:cNvSpPr/>
          <p:nvPr userDrawn="1"/>
        </p:nvSpPr>
        <p:spPr>
          <a:xfrm>
            <a:off x="0" y="6397852"/>
            <a:ext cx="9144000"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p:txBody>
          <a:bodyPr/>
          <a:lstStyle>
            <a:lvl1pPr>
              <a:defRPr>
                <a:solidFill>
                  <a:srgbClr val="8D182B"/>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9AD63E2-E931-4653-BB33-A910E07D11B2}" type="datetime1">
              <a:rPr lang="en-US" smtClean="0"/>
              <a:pPr/>
              <a:t>3/27/2025</a:t>
            </a:fld>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
        <p:nvSpPr>
          <p:cNvPr id="14" name="TextBox 13">
            <a:extLst>
              <a:ext uri="{FF2B5EF4-FFF2-40B4-BE49-F238E27FC236}">
                <a16:creationId xmlns:a16="http://schemas.microsoft.com/office/drawing/2014/main" id="{67B2AEC1-F517-4748-99D4-1C188608040B}"/>
              </a:ext>
            </a:extLst>
          </p:cNvPr>
          <p:cNvSpPr txBox="1"/>
          <p:nvPr userDrawn="1"/>
        </p:nvSpPr>
        <p:spPr>
          <a:xfrm>
            <a:off x="2285418" y="6443260"/>
            <a:ext cx="4573166" cy="369332"/>
          </a:xfrm>
          <a:prstGeom prst="rect">
            <a:avLst/>
          </a:prstGeom>
          <a:noFill/>
        </p:spPr>
        <p:txBody>
          <a:bodyPr wrap="square">
            <a:spAutoFit/>
          </a:bodyPr>
          <a:lstStyle/>
          <a:p>
            <a:pPr algn="ctr"/>
            <a:r>
              <a:rPr lang="en-US" sz="1800" dirty="0">
                <a:solidFill>
                  <a:schemeClr val="bg1"/>
                </a:solidFill>
              </a:rPr>
              <a:t>2025 Annual TracCloud Conference</a:t>
            </a:r>
          </a:p>
        </p:txBody>
      </p:sp>
    </p:spTree>
    <p:extLst>
      <p:ext uri="{BB962C8B-B14F-4D97-AF65-F5344CB8AC3E}">
        <p14:creationId xmlns:p14="http://schemas.microsoft.com/office/powerpoint/2010/main" val="3112444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6" name="Picture 5" descr="Background pattern&#10;&#10;Description automatically generated">
            <a:extLst>
              <a:ext uri="{FF2B5EF4-FFF2-40B4-BE49-F238E27FC236}">
                <a16:creationId xmlns:a16="http://schemas.microsoft.com/office/drawing/2014/main" id="{4594133B-E342-44C7-B5D7-EB0C7870044A}"/>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50013"/>
          <a:stretch/>
        </p:blipFill>
        <p:spPr>
          <a:xfrm>
            <a:off x="-1909" y="758899"/>
            <a:ext cx="9144001" cy="6097670"/>
          </a:xfrm>
          <a:prstGeom prst="rect">
            <a:avLst/>
          </a:prstGeom>
        </p:spPr>
      </p:pic>
      <p:sp>
        <p:nvSpPr>
          <p:cNvPr id="2" name="Title 1"/>
          <p:cNvSpPr>
            <a:spLocks noGrp="1"/>
          </p:cNvSpPr>
          <p:nvPr>
            <p:ph type="title"/>
          </p:nvPr>
        </p:nvSpPr>
        <p:spPr>
          <a:xfrm>
            <a:off x="800100" y="1565829"/>
            <a:ext cx="4457700" cy="4114800"/>
          </a:xfrm>
        </p:spPr>
        <p:txBody>
          <a:bodyPr anchor="b">
            <a:normAutofit/>
          </a:bodyPr>
          <a:lstStyle>
            <a:lvl1pPr>
              <a:lnSpc>
                <a:spcPct val="80000"/>
              </a:lnSpc>
              <a:defRPr sz="5400">
                <a:solidFill>
                  <a:srgbClr val="8D182B"/>
                </a:solidFill>
                <a:effectLst>
                  <a:outerShdw blurRad="38100" dist="25400" dir="18900000" algn="bl" rotWithShape="0">
                    <a:schemeClr val="bg1">
                      <a:alpha val="80000"/>
                    </a:schemeClr>
                  </a:outerShdw>
                </a:effectLst>
              </a:defRPr>
            </a:lvl1pPr>
          </a:lstStyle>
          <a:p>
            <a:r>
              <a:rPr lang="en-US" dirty="0"/>
              <a:t>Click to edit Master title style</a:t>
            </a:r>
          </a:p>
        </p:txBody>
      </p:sp>
      <p:sp>
        <p:nvSpPr>
          <p:cNvPr id="3" name="Text Placeholder 2"/>
          <p:cNvSpPr>
            <a:spLocks noGrp="1"/>
          </p:cNvSpPr>
          <p:nvPr>
            <p:ph type="body" idx="1"/>
          </p:nvPr>
        </p:nvSpPr>
        <p:spPr>
          <a:xfrm>
            <a:off x="800101" y="5682346"/>
            <a:ext cx="4457700" cy="410547"/>
          </a:xfrm>
        </p:spPr>
        <p:txBody>
          <a:bodyPr>
            <a:normAutofit/>
          </a:bodyPr>
          <a:lstStyle>
            <a:lvl1pPr marL="0" indent="0">
              <a:spcBef>
                <a:spcPts val="0"/>
              </a:spcBef>
              <a:buNone/>
              <a:defRPr sz="2200" b="1" cap="all" baseline="0"/>
            </a:lvl1pPr>
            <a:lvl2pPr marL="457189" indent="0">
              <a:buNone/>
              <a:defRPr sz="2000"/>
            </a:lvl2pPr>
            <a:lvl3pPr marL="914377" indent="0">
              <a:buNone/>
              <a:defRPr sz="1800"/>
            </a:lvl3pPr>
            <a:lvl4pPr marL="1371566" indent="0">
              <a:buNone/>
              <a:defRPr sz="1600"/>
            </a:lvl4pPr>
            <a:lvl5pPr marL="1828754" indent="0">
              <a:buNone/>
              <a:defRPr sz="1600"/>
            </a:lvl5pPr>
            <a:lvl6pPr marL="2285943" indent="0">
              <a:buNone/>
              <a:defRPr sz="1600"/>
            </a:lvl6pPr>
            <a:lvl7pPr marL="2743131" indent="0">
              <a:buNone/>
              <a:defRPr sz="1600"/>
            </a:lvl7pPr>
            <a:lvl8pPr marL="3200320" indent="0">
              <a:buNone/>
              <a:defRPr sz="1600"/>
            </a:lvl8pPr>
            <a:lvl9pPr marL="3657509" indent="0">
              <a:buNone/>
              <a:defRPr sz="1600"/>
            </a:lvl9pPr>
          </a:lstStyle>
          <a:p>
            <a:pPr lvl="0"/>
            <a:r>
              <a:rPr lang="en-US"/>
              <a:t>Click to edit Master text styles</a:t>
            </a:r>
          </a:p>
        </p:txBody>
      </p:sp>
      <p:sp>
        <p:nvSpPr>
          <p:cNvPr id="9" name="Rectangle 8"/>
          <p:cNvSpPr/>
          <p:nvPr userDrawn="1"/>
        </p:nvSpPr>
        <p:spPr>
          <a:xfrm>
            <a:off x="5780313" y="0"/>
            <a:ext cx="39240" cy="6397852"/>
          </a:xfrm>
          <a:prstGeom prst="rect">
            <a:avLst/>
          </a:prstGeom>
          <a:solidFill>
            <a:srgbClr val="8D182B"/>
          </a:solidFill>
          <a:ln>
            <a:solidFill>
              <a:srgbClr val="8D182B"/>
            </a:solidFill>
          </a:ln>
          <a:effectLst>
            <a:outerShdw blurRad="25400" dist="25400" algn="t"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5" name="Picture 4" descr="Background pattern&#10;&#10;Description automatically generated with medium confidence">
            <a:extLst>
              <a:ext uri="{FF2B5EF4-FFF2-40B4-BE49-F238E27FC236}">
                <a16:creationId xmlns:a16="http://schemas.microsoft.com/office/drawing/2014/main" id="{A590BD77-AD8E-4C7B-8932-DBABE0320575}"/>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49833" r="-21"/>
          <a:stretch/>
        </p:blipFill>
        <p:spPr>
          <a:xfrm rot="16200000">
            <a:off x="4053734" y="1767731"/>
            <a:ext cx="6857999" cy="3322538"/>
          </a:xfrm>
          <a:prstGeom prst="rect">
            <a:avLst/>
          </a:prstGeom>
        </p:spPr>
      </p:pic>
      <p:sp>
        <p:nvSpPr>
          <p:cNvPr id="13" name="Rectangle 12">
            <a:extLst>
              <a:ext uri="{FF2B5EF4-FFF2-40B4-BE49-F238E27FC236}">
                <a16:creationId xmlns:a16="http://schemas.microsoft.com/office/drawing/2014/main" id="{664CAA88-498D-45D8-9BC7-9979FD1415A0}"/>
              </a:ext>
            </a:extLst>
          </p:cNvPr>
          <p:cNvSpPr/>
          <p:nvPr userDrawn="1"/>
        </p:nvSpPr>
        <p:spPr>
          <a:xfrm>
            <a:off x="0" y="6397852"/>
            <a:ext cx="9144000"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r>
              <a:rPr lang="en-US" sz="1800" dirty="0"/>
              <a:t>2025 Annual </a:t>
            </a:r>
            <a:r>
              <a:rPr lang="en-US" sz="1800" dirty="0">
                <a:solidFill>
                  <a:schemeClr val="bg1"/>
                </a:solidFill>
              </a:rPr>
              <a:t>TracCloud</a:t>
            </a:r>
            <a:r>
              <a:rPr lang="en-US" sz="1800" dirty="0"/>
              <a:t> Conference</a:t>
            </a:r>
          </a:p>
        </p:txBody>
      </p:sp>
      <p:pic>
        <p:nvPicPr>
          <p:cNvPr id="4" name="Picture 3">
            <a:extLst>
              <a:ext uri="{FF2B5EF4-FFF2-40B4-BE49-F238E27FC236}">
                <a16:creationId xmlns:a16="http://schemas.microsoft.com/office/drawing/2014/main" id="{67200671-BF63-789D-8C25-13EB3A18337A}"/>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01336" y="171664"/>
            <a:ext cx="2284165" cy="588666"/>
          </a:xfrm>
          <a:prstGeom prst="rect">
            <a:avLst/>
          </a:prstGeom>
        </p:spPr>
      </p:pic>
    </p:spTree>
    <p:extLst>
      <p:ext uri="{BB962C8B-B14F-4D97-AF65-F5344CB8AC3E}">
        <p14:creationId xmlns:p14="http://schemas.microsoft.com/office/powerpoint/2010/main" val="35067780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Background pattern&#10;&#10;Description automatically generated">
            <a:extLst>
              <a:ext uri="{FF2B5EF4-FFF2-40B4-BE49-F238E27FC236}">
                <a16:creationId xmlns:a16="http://schemas.microsoft.com/office/drawing/2014/main" id="{032B97CE-9014-47FA-9469-102A9DB9F75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50013"/>
          <a:stretch/>
        </p:blipFill>
        <p:spPr>
          <a:xfrm>
            <a:off x="-2504" y="760330"/>
            <a:ext cx="9144001" cy="6097670"/>
          </a:xfrm>
          <a:prstGeom prst="rect">
            <a:avLst/>
          </a:prstGeom>
        </p:spPr>
      </p:pic>
      <p:sp>
        <p:nvSpPr>
          <p:cNvPr id="2" name="Title 1"/>
          <p:cNvSpPr>
            <a:spLocks noGrp="1"/>
          </p:cNvSpPr>
          <p:nvPr>
            <p:ph type="title"/>
          </p:nvPr>
        </p:nvSpPr>
        <p:spPr/>
        <p:txBody>
          <a:bodyPr/>
          <a:lstStyle>
            <a:lvl1pPr>
              <a:defRPr>
                <a:solidFill>
                  <a:srgbClr val="8D182B"/>
                </a:solidFill>
              </a:defRPr>
            </a:lvl1pPr>
          </a:lstStyle>
          <a:p>
            <a:r>
              <a:rPr lang="en-US" dirty="0"/>
              <a:t>Click to edit Master title style</a:t>
            </a:r>
          </a:p>
        </p:txBody>
      </p:sp>
      <p:sp>
        <p:nvSpPr>
          <p:cNvPr id="3" name="Content Placeholder 2"/>
          <p:cNvSpPr>
            <a:spLocks noGrp="1"/>
          </p:cNvSpPr>
          <p:nvPr>
            <p:ph sz="half" idx="1"/>
          </p:nvPr>
        </p:nvSpPr>
        <p:spPr>
          <a:xfrm>
            <a:off x="971550" y="1825628"/>
            <a:ext cx="3543300" cy="4117975"/>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49" y="1825628"/>
            <a:ext cx="3543300" cy="4117975"/>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a:xfrm>
            <a:off x="971550" y="6419462"/>
            <a:ext cx="3886200" cy="438538"/>
          </a:xfrm>
          <a:prstGeom prst="rect">
            <a:avLst/>
          </a:prstGeom>
        </p:spPr>
        <p:txBody>
          <a:bodyPr/>
          <a:lstStyle/>
          <a:p>
            <a:r>
              <a:rPr lang="en-US" dirty="0"/>
              <a:t>Add a footer</a:t>
            </a:r>
          </a:p>
        </p:txBody>
      </p:sp>
      <p:sp>
        <p:nvSpPr>
          <p:cNvPr id="5" name="Date Placeholder 4"/>
          <p:cNvSpPr>
            <a:spLocks noGrp="1"/>
          </p:cNvSpPr>
          <p:nvPr>
            <p:ph type="dt" sz="half" idx="10"/>
          </p:nvPr>
        </p:nvSpPr>
        <p:spPr/>
        <p:txBody>
          <a:bodyPr/>
          <a:lstStyle/>
          <a:p>
            <a:fld id="{C9EA1F43-559A-4B47-A959-EFB6142CA3A9}" type="datetime1">
              <a:rPr lang="en-US" smtClean="0"/>
              <a:pPr/>
              <a:t>3/27/2025</a:t>
            </a:fld>
            <a:endParaRPr lang="en-US" dirty="0"/>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4044567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pic>
        <p:nvPicPr>
          <p:cNvPr id="8" name="Picture 7" descr="Background pattern&#10;&#10;Description automatically generated">
            <a:extLst>
              <a:ext uri="{FF2B5EF4-FFF2-40B4-BE49-F238E27FC236}">
                <a16:creationId xmlns:a16="http://schemas.microsoft.com/office/drawing/2014/main" id="{032B97CE-9014-47FA-9469-102A9DB9F75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50013"/>
          <a:stretch/>
        </p:blipFill>
        <p:spPr>
          <a:xfrm>
            <a:off x="-2504" y="760330"/>
            <a:ext cx="9144001" cy="6097670"/>
          </a:xfrm>
          <a:prstGeom prst="rect">
            <a:avLst/>
          </a:prstGeom>
        </p:spPr>
      </p:pic>
      <p:sp>
        <p:nvSpPr>
          <p:cNvPr id="10" name="Rectangle 9">
            <a:extLst>
              <a:ext uri="{FF2B5EF4-FFF2-40B4-BE49-F238E27FC236}">
                <a16:creationId xmlns:a16="http://schemas.microsoft.com/office/drawing/2014/main" id="{11220FC6-88A2-4EEE-991B-2F110AF12BF6}"/>
              </a:ext>
            </a:extLst>
          </p:cNvPr>
          <p:cNvSpPr/>
          <p:nvPr userDrawn="1"/>
        </p:nvSpPr>
        <p:spPr>
          <a:xfrm>
            <a:off x="2504" y="6405709"/>
            <a:ext cx="9144000"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p:txBody>
          <a:bodyPr/>
          <a:lstStyle>
            <a:lvl1pPr>
              <a:defRPr>
                <a:solidFill>
                  <a:srgbClr val="8D182B"/>
                </a:solidFill>
              </a:defRPr>
            </a:lvl1pPr>
          </a:lstStyle>
          <a:p>
            <a:r>
              <a:rPr lang="en-US" dirty="0"/>
              <a:t>Click to edit Master title style</a:t>
            </a:r>
          </a:p>
        </p:txBody>
      </p:sp>
      <p:sp>
        <p:nvSpPr>
          <p:cNvPr id="3" name="Content Placeholder 2"/>
          <p:cNvSpPr>
            <a:spLocks noGrp="1"/>
          </p:cNvSpPr>
          <p:nvPr>
            <p:ph sz="half" idx="1"/>
          </p:nvPr>
        </p:nvSpPr>
        <p:spPr>
          <a:xfrm>
            <a:off x="971550" y="1825628"/>
            <a:ext cx="3543300" cy="4117975"/>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49" y="1825628"/>
            <a:ext cx="3543300" cy="4117975"/>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9EA1F43-559A-4B47-A959-EFB6142CA3A9}" type="datetime1">
              <a:rPr lang="en-US" smtClean="0"/>
              <a:pPr/>
              <a:t>3/27/2025</a:t>
            </a:fld>
            <a:endParaRPr lang="en-US" dirty="0"/>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sp>
        <p:nvSpPr>
          <p:cNvPr id="12" name="TextBox 11">
            <a:extLst>
              <a:ext uri="{FF2B5EF4-FFF2-40B4-BE49-F238E27FC236}">
                <a16:creationId xmlns:a16="http://schemas.microsoft.com/office/drawing/2014/main" id="{79E0E989-A902-4F7D-BA2A-FA111A97C9B3}"/>
              </a:ext>
            </a:extLst>
          </p:cNvPr>
          <p:cNvSpPr txBox="1"/>
          <p:nvPr userDrawn="1"/>
        </p:nvSpPr>
        <p:spPr>
          <a:xfrm>
            <a:off x="2342566" y="6451117"/>
            <a:ext cx="4573166" cy="369332"/>
          </a:xfrm>
          <a:prstGeom prst="rect">
            <a:avLst/>
          </a:prstGeom>
          <a:noFill/>
        </p:spPr>
        <p:txBody>
          <a:bodyPr wrap="square">
            <a:spAutoFit/>
          </a:bodyPr>
          <a:lstStyle/>
          <a:p>
            <a:pPr algn="ctr"/>
            <a:r>
              <a:rPr lang="en-US" sz="1800" dirty="0">
                <a:solidFill>
                  <a:schemeClr val="bg1"/>
                </a:solidFill>
              </a:rPr>
              <a:t>2025 Annual TracCloud Conference</a:t>
            </a:r>
          </a:p>
        </p:txBody>
      </p:sp>
    </p:spTree>
    <p:extLst>
      <p:ext uri="{BB962C8B-B14F-4D97-AF65-F5344CB8AC3E}">
        <p14:creationId xmlns:p14="http://schemas.microsoft.com/office/powerpoint/2010/main" val="2581400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Background pattern&#10;&#10;Description automatically generated">
            <a:extLst>
              <a:ext uri="{FF2B5EF4-FFF2-40B4-BE49-F238E27FC236}">
                <a16:creationId xmlns:a16="http://schemas.microsoft.com/office/drawing/2014/main" id="{1E24CFC4-405A-467D-9E08-5C4DFC7F3CA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50013"/>
          <a:stretch/>
        </p:blipFill>
        <p:spPr>
          <a:xfrm>
            <a:off x="-2504" y="760330"/>
            <a:ext cx="9144001" cy="6097670"/>
          </a:xfrm>
          <a:prstGeom prst="rect">
            <a:avLst/>
          </a:prstGeom>
        </p:spPr>
      </p:pic>
      <p:sp>
        <p:nvSpPr>
          <p:cNvPr id="12" name="Rectangle 11">
            <a:extLst>
              <a:ext uri="{FF2B5EF4-FFF2-40B4-BE49-F238E27FC236}">
                <a16:creationId xmlns:a16="http://schemas.microsoft.com/office/drawing/2014/main" id="{6EC7611E-B2FF-465A-8615-50CBE22E862F}"/>
              </a:ext>
            </a:extLst>
          </p:cNvPr>
          <p:cNvSpPr/>
          <p:nvPr userDrawn="1"/>
        </p:nvSpPr>
        <p:spPr>
          <a:xfrm>
            <a:off x="0" y="6397852"/>
            <a:ext cx="9144000"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971550" y="1828800"/>
            <a:ext cx="3545586" cy="641350"/>
          </a:xfrm>
        </p:spPr>
        <p:txBody>
          <a:bodyPr anchor="ctr">
            <a:normAutofit/>
          </a:bodyPr>
          <a:lstStyle>
            <a:lvl1pPr marL="0" indent="0">
              <a:spcBef>
                <a:spcPts val="0"/>
              </a:spcBef>
              <a:buNone/>
              <a:defRPr sz="2000" b="1" cap="all" baseline="0"/>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971550" y="2470151"/>
            <a:ext cx="3545586" cy="3473450"/>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5721" y="1828800"/>
            <a:ext cx="3545586" cy="641350"/>
          </a:xfrm>
        </p:spPr>
        <p:txBody>
          <a:bodyPr anchor="ctr">
            <a:normAutofit/>
          </a:bodyPr>
          <a:lstStyle>
            <a:lvl1pPr marL="0" indent="0">
              <a:spcBef>
                <a:spcPts val="0"/>
              </a:spcBef>
              <a:buNone/>
              <a:defRPr sz="2000" b="1" cap="all" baseline="0"/>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6864" y="2470151"/>
            <a:ext cx="3545586" cy="3473450"/>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1261AED-24AE-4AC7-940D-F7106D2788A3}" type="datetime1">
              <a:rPr lang="en-US" smtClean="0"/>
              <a:pPr/>
              <a:t>3/27/2025</a:t>
            </a:fld>
            <a:endParaRPr lang="en-US" dirty="0"/>
          </a:p>
        </p:txBody>
      </p:sp>
      <p:sp>
        <p:nvSpPr>
          <p:cNvPr id="9" name="Slide Number Placeholder 8"/>
          <p:cNvSpPr>
            <a:spLocks noGrp="1"/>
          </p:cNvSpPr>
          <p:nvPr>
            <p:ph type="sldNum" sz="quarter" idx="12"/>
          </p:nvPr>
        </p:nvSpPr>
        <p:spPr/>
        <p:txBody>
          <a:bodyPr/>
          <a:lstStyle/>
          <a:p>
            <a:fld id="{E31375A4-56A4-47D6-9801-1991572033F7}" type="slidenum">
              <a:rPr lang="en-US" smtClean="0"/>
              <a:t>‹#›</a:t>
            </a:fld>
            <a:endParaRPr lang="en-US"/>
          </a:p>
        </p:txBody>
      </p:sp>
      <p:sp>
        <p:nvSpPr>
          <p:cNvPr id="14" name="TextBox 13">
            <a:extLst>
              <a:ext uri="{FF2B5EF4-FFF2-40B4-BE49-F238E27FC236}">
                <a16:creationId xmlns:a16="http://schemas.microsoft.com/office/drawing/2014/main" id="{F197B8FA-C7AA-421D-AF26-F166BBAB36A8}"/>
              </a:ext>
            </a:extLst>
          </p:cNvPr>
          <p:cNvSpPr txBox="1"/>
          <p:nvPr userDrawn="1"/>
        </p:nvSpPr>
        <p:spPr>
          <a:xfrm>
            <a:off x="2339139" y="6443260"/>
            <a:ext cx="4573166" cy="369332"/>
          </a:xfrm>
          <a:prstGeom prst="rect">
            <a:avLst/>
          </a:prstGeom>
          <a:noFill/>
        </p:spPr>
        <p:txBody>
          <a:bodyPr wrap="square">
            <a:spAutoFit/>
          </a:bodyPr>
          <a:lstStyle/>
          <a:p>
            <a:pPr algn="ctr"/>
            <a:r>
              <a:rPr lang="en-US" sz="1800" dirty="0">
                <a:solidFill>
                  <a:schemeClr val="bg1"/>
                </a:solidFill>
              </a:rPr>
              <a:t>2025 Annual TracCloud Conference</a:t>
            </a:r>
          </a:p>
        </p:txBody>
      </p:sp>
    </p:spTree>
    <p:extLst>
      <p:ext uri="{BB962C8B-B14F-4D97-AF65-F5344CB8AC3E}">
        <p14:creationId xmlns:p14="http://schemas.microsoft.com/office/powerpoint/2010/main" val="3397906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Background pattern&#10;&#10;Description automatically generated">
            <a:extLst>
              <a:ext uri="{FF2B5EF4-FFF2-40B4-BE49-F238E27FC236}">
                <a16:creationId xmlns:a16="http://schemas.microsoft.com/office/drawing/2014/main" id="{FD541279-8A3B-417F-B843-F755CAAF3905}"/>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50013"/>
          <a:stretch/>
        </p:blipFill>
        <p:spPr>
          <a:xfrm>
            <a:off x="-2504" y="760330"/>
            <a:ext cx="9144001" cy="6097670"/>
          </a:xfrm>
          <a:prstGeom prst="rect">
            <a:avLst/>
          </a:prstGeom>
        </p:spPr>
      </p:pic>
      <p:sp>
        <p:nvSpPr>
          <p:cNvPr id="8" name="Rectangle 7">
            <a:extLst>
              <a:ext uri="{FF2B5EF4-FFF2-40B4-BE49-F238E27FC236}">
                <a16:creationId xmlns:a16="http://schemas.microsoft.com/office/drawing/2014/main" id="{AEBB8236-4E86-4536-B303-53C7F60B64DE}"/>
              </a:ext>
            </a:extLst>
          </p:cNvPr>
          <p:cNvSpPr/>
          <p:nvPr userDrawn="1"/>
        </p:nvSpPr>
        <p:spPr>
          <a:xfrm>
            <a:off x="0" y="6397852"/>
            <a:ext cx="9144000"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C425771-5E10-4A19-AB0E-909293152332}" type="datetime1">
              <a:rPr lang="en-US" smtClean="0"/>
              <a:pPr/>
              <a:t>3/27/2025</a:t>
            </a:fld>
            <a:endParaRPr lang="en-US" dirty="0"/>
          </a:p>
        </p:txBody>
      </p:sp>
      <p:sp>
        <p:nvSpPr>
          <p:cNvPr id="5" name="Slide Number Placeholder 4"/>
          <p:cNvSpPr>
            <a:spLocks noGrp="1"/>
          </p:cNvSpPr>
          <p:nvPr>
            <p:ph type="sldNum" sz="quarter" idx="12"/>
          </p:nvPr>
        </p:nvSpPr>
        <p:spPr/>
        <p:txBody>
          <a:bodyPr/>
          <a:lstStyle/>
          <a:p>
            <a:fld id="{E31375A4-56A4-47D6-9801-1991572033F7}" type="slidenum">
              <a:rPr lang="en-US" smtClean="0"/>
              <a:t>‹#›</a:t>
            </a:fld>
            <a:endParaRPr lang="en-US"/>
          </a:p>
        </p:txBody>
      </p:sp>
      <p:sp>
        <p:nvSpPr>
          <p:cNvPr id="10" name="TextBox 9">
            <a:extLst>
              <a:ext uri="{FF2B5EF4-FFF2-40B4-BE49-F238E27FC236}">
                <a16:creationId xmlns:a16="http://schemas.microsoft.com/office/drawing/2014/main" id="{746F40C0-994F-49A0-A51F-15027EC1DE1E}"/>
              </a:ext>
            </a:extLst>
          </p:cNvPr>
          <p:cNvSpPr txBox="1"/>
          <p:nvPr userDrawn="1"/>
        </p:nvSpPr>
        <p:spPr>
          <a:xfrm>
            <a:off x="2282913" y="6443260"/>
            <a:ext cx="4573166" cy="369332"/>
          </a:xfrm>
          <a:prstGeom prst="rect">
            <a:avLst/>
          </a:prstGeom>
          <a:noFill/>
        </p:spPr>
        <p:txBody>
          <a:bodyPr wrap="square">
            <a:spAutoFit/>
          </a:bodyPr>
          <a:lstStyle/>
          <a:p>
            <a:pPr algn="ctr"/>
            <a:r>
              <a:rPr lang="en-US" sz="1800" dirty="0">
                <a:solidFill>
                  <a:schemeClr val="bg1"/>
                </a:solidFill>
              </a:rPr>
              <a:t>2025 Annual TracCloud Conference</a:t>
            </a:r>
          </a:p>
        </p:txBody>
      </p:sp>
    </p:spTree>
    <p:extLst>
      <p:ext uri="{BB962C8B-B14F-4D97-AF65-F5344CB8AC3E}">
        <p14:creationId xmlns:p14="http://schemas.microsoft.com/office/powerpoint/2010/main" val="323897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BA8BDA1-2913-451D-A921-1354C1504763}"/>
              </a:ext>
            </a:extLst>
          </p:cNvPr>
          <p:cNvSpPr/>
          <p:nvPr userDrawn="1"/>
        </p:nvSpPr>
        <p:spPr>
          <a:xfrm>
            <a:off x="0" y="6428290"/>
            <a:ext cx="9144000"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2" name="Date Placeholder 1"/>
          <p:cNvSpPr>
            <a:spLocks noGrp="1"/>
          </p:cNvSpPr>
          <p:nvPr>
            <p:ph type="dt" sz="half" idx="10"/>
          </p:nvPr>
        </p:nvSpPr>
        <p:spPr/>
        <p:txBody>
          <a:bodyPr/>
          <a:lstStyle/>
          <a:p>
            <a:fld id="{03606FD5-B03F-45D5-A178-114C548C0032}" type="datetime1">
              <a:rPr lang="en-US" smtClean="0"/>
              <a:pPr/>
              <a:t>3/27/2025</a:t>
            </a:fld>
            <a:endParaRPr lang="en-US" dirty="0"/>
          </a:p>
        </p:txBody>
      </p:sp>
      <p:sp>
        <p:nvSpPr>
          <p:cNvPr id="4" name="Slide Number Placeholder 3"/>
          <p:cNvSpPr>
            <a:spLocks noGrp="1"/>
          </p:cNvSpPr>
          <p:nvPr>
            <p:ph type="sldNum" sz="quarter" idx="12"/>
          </p:nvPr>
        </p:nvSpPr>
        <p:spPr/>
        <p:txBody>
          <a:bodyPr/>
          <a:lstStyle/>
          <a:p>
            <a:fld id="{E31375A4-56A4-47D6-9801-1991572033F7}" type="slidenum">
              <a:rPr lang="en-US" smtClean="0"/>
              <a:t>‹#›</a:t>
            </a:fld>
            <a:endParaRPr lang="en-US"/>
          </a:p>
        </p:txBody>
      </p:sp>
      <p:sp>
        <p:nvSpPr>
          <p:cNvPr id="9" name="TextBox 8">
            <a:extLst>
              <a:ext uri="{FF2B5EF4-FFF2-40B4-BE49-F238E27FC236}">
                <a16:creationId xmlns:a16="http://schemas.microsoft.com/office/drawing/2014/main" id="{E1AA0B3F-7E55-46D7-98A7-9074B9F11702}"/>
              </a:ext>
            </a:extLst>
          </p:cNvPr>
          <p:cNvSpPr txBox="1"/>
          <p:nvPr userDrawn="1"/>
        </p:nvSpPr>
        <p:spPr>
          <a:xfrm>
            <a:off x="2285418" y="6473698"/>
            <a:ext cx="4573166" cy="369332"/>
          </a:xfrm>
          <a:prstGeom prst="rect">
            <a:avLst/>
          </a:prstGeom>
          <a:noFill/>
        </p:spPr>
        <p:txBody>
          <a:bodyPr wrap="square">
            <a:spAutoFit/>
          </a:bodyPr>
          <a:lstStyle/>
          <a:p>
            <a:pPr algn="ctr"/>
            <a:r>
              <a:rPr lang="en-US" sz="1800" dirty="0">
                <a:solidFill>
                  <a:schemeClr val="bg1"/>
                </a:solidFill>
              </a:rPr>
              <a:t>2025 Annual TracCloud Conference</a:t>
            </a:r>
          </a:p>
        </p:txBody>
      </p:sp>
      <p:pic>
        <p:nvPicPr>
          <p:cNvPr id="3" name="Picture 2">
            <a:extLst>
              <a:ext uri="{FF2B5EF4-FFF2-40B4-BE49-F238E27FC236}">
                <a16:creationId xmlns:a16="http://schemas.microsoft.com/office/drawing/2014/main" id="{B333810B-FA86-ACFE-0DED-8B8B0928CA2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1336" y="171664"/>
            <a:ext cx="2284165" cy="588666"/>
          </a:xfrm>
          <a:prstGeom prst="rect">
            <a:avLst/>
          </a:prstGeom>
        </p:spPr>
      </p:pic>
    </p:spTree>
    <p:extLst>
      <p:ext uri="{BB962C8B-B14F-4D97-AF65-F5344CB8AC3E}">
        <p14:creationId xmlns:p14="http://schemas.microsoft.com/office/powerpoint/2010/main" val="214681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pic>
        <p:nvPicPr>
          <p:cNvPr id="12" name="Picture 11" descr="Background pattern&#10;&#10;Description automatically generated with medium confidence">
            <a:extLst>
              <a:ext uri="{FF2B5EF4-FFF2-40B4-BE49-F238E27FC236}">
                <a16:creationId xmlns:a16="http://schemas.microsoft.com/office/drawing/2014/main" id="{BBF16F1B-6D74-4B8E-A030-6A5F72631CBC}"/>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49833" r="521"/>
          <a:stretch/>
        </p:blipFill>
        <p:spPr>
          <a:xfrm rot="16200000">
            <a:off x="4097448" y="1727472"/>
            <a:ext cx="6774030" cy="3319074"/>
          </a:xfrm>
          <a:prstGeom prst="rect">
            <a:avLst/>
          </a:prstGeom>
        </p:spPr>
      </p:pic>
      <p:sp>
        <p:nvSpPr>
          <p:cNvPr id="15" name="Rectangle 14">
            <a:extLst>
              <a:ext uri="{FF2B5EF4-FFF2-40B4-BE49-F238E27FC236}">
                <a16:creationId xmlns:a16="http://schemas.microsoft.com/office/drawing/2014/main" id="{9ABE2AC4-3A1F-4C1F-B13B-47350FC056EB}"/>
              </a:ext>
            </a:extLst>
          </p:cNvPr>
          <p:cNvSpPr/>
          <p:nvPr userDrawn="1"/>
        </p:nvSpPr>
        <p:spPr>
          <a:xfrm>
            <a:off x="1" y="6397852"/>
            <a:ext cx="9158114"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10" name="Rectangle 9"/>
          <p:cNvSpPr/>
          <p:nvPr userDrawn="1"/>
        </p:nvSpPr>
        <p:spPr>
          <a:xfrm>
            <a:off x="5783777" y="0"/>
            <a:ext cx="41148" cy="6397852"/>
          </a:xfrm>
          <a:prstGeom prst="rect">
            <a:avLst/>
          </a:prstGeom>
          <a:solidFill>
            <a:srgbClr val="8D182B"/>
          </a:solidFill>
          <a:ln>
            <a:solidFill>
              <a:srgbClr val="8D182B"/>
            </a:solidFill>
          </a:ln>
          <a:effectLst>
            <a:outerShdw blurRad="25400" dist="25400" algn="t"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172201" y="2514600"/>
            <a:ext cx="2606040" cy="1600200"/>
          </a:xfrm>
        </p:spPr>
        <p:txBody>
          <a:bodyPr anchor="b"/>
          <a:lstStyle>
            <a:lvl1pPr>
              <a:defRPr sz="3200">
                <a:solidFill>
                  <a:srgbClr val="8D182B"/>
                </a:solidFill>
              </a:defRPr>
            </a:lvl1pPr>
          </a:lstStyle>
          <a:p>
            <a:r>
              <a:rPr lang="en-US" dirty="0"/>
              <a:t>Click to edit Master title style</a:t>
            </a:r>
          </a:p>
        </p:txBody>
      </p:sp>
      <p:sp>
        <p:nvSpPr>
          <p:cNvPr id="3" name="Content Placeholder 2"/>
          <p:cNvSpPr>
            <a:spLocks noGrp="1"/>
          </p:cNvSpPr>
          <p:nvPr>
            <p:ph idx="1"/>
          </p:nvPr>
        </p:nvSpPr>
        <p:spPr>
          <a:xfrm>
            <a:off x="592727" y="685800"/>
            <a:ext cx="4594860" cy="5486400"/>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172200" y="4343400"/>
            <a:ext cx="2606040" cy="1188720"/>
          </a:xfrm>
        </p:spPr>
        <p:txBody>
          <a:bodyPr>
            <a:normAutofit/>
          </a:bodyPr>
          <a:lstStyle>
            <a:lvl1pPr marL="0" indent="0">
              <a:spcBef>
                <a:spcPts val="800"/>
              </a:spcBef>
              <a:buNone/>
              <a:defRPr sz="18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E8B012C0-B102-441D-AA86-2C80DFA84E68}" type="datetime1">
              <a:rPr lang="en-US" smtClean="0"/>
              <a:pPr/>
              <a:t>3/27/2025</a:t>
            </a:fld>
            <a:endParaRPr lang="en-US" dirty="0"/>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sp>
        <p:nvSpPr>
          <p:cNvPr id="17" name="TextBox 16">
            <a:extLst>
              <a:ext uri="{FF2B5EF4-FFF2-40B4-BE49-F238E27FC236}">
                <a16:creationId xmlns:a16="http://schemas.microsoft.com/office/drawing/2014/main" id="{C841F374-095E-4234-9DE9-5A1F5AEB81DB}"/>
              </a:ext>
            </a:extLst>
          </p:cNvPr>
          <p:cNvSpPr txBox="1"/>
          <p:nvPr userDrawn="1"/>
        </p:nvSpPr>
        <p:spPr>
          <a:xfrm>
            <a:off x="2281919" y="6438838"/>
            <a:ext cx="4580163" cy="369332"/>
          </a:xfrm>
          <a:prstGeom prst="rect">
            <a:avLst/>
          </a:prstGeom>
          <a:noFill/>
        </p:spPr>
        <p:txBody>
          <a:bodyPr wrap="square">
            <a:spAutoFit/>
          </a:bodyPr>
          <a:lstStyle/>
          <a:p>
            <a:pPr algn="ctr"/>
            <a:r>
              <a:rPr lang="en-US" sz="1800" dirty="0">
                <a:solidFill>
                  <a:schemeClr val="bg1"/>
                </a:solidFill>
              </a:rPr>
              <a:t>2025 Annual TracCloud Conference</a:t>
            </a:r>
          </a:p>
        </p:txBody>
      </p:sp>
      <p:pic>
        <p:nvPicPr>
          <p:cNvPr id="6" name="Picture 5">
            <a:extLst>
              <a:ext uri="{FF2B5EF4-FFF2-40B4-BE49-F238E27FC236}">
                <a16:creationId xmlns:a16="http://schemas.microsoft.com/office/drawing/2014/main" id="{585EEC41-1C1A-2AF9-881A-39FC584F578E}"/>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01336" y="171664"/>
            <a:ext cx="2284165" cy="588666"/>
          </a:xfrm>
          <a:prstGeom prst="rect">
            <a:avLst/>
          </a:prstGeom>
        </p:spPr>
      </p:pic>
    </p:spTree>
    <p:extLst>
      <p:ext uri="{BB962C8B-B14F-4D97-AF65-F5344CB8AC3E}">
        <p14:creationId xmlns:p14="http://schemas.microsoft.com/office/powerpoint/2010/main" val="166737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descr="Background pattern&#10;&#10;Description automatically generated">
            <a:extLst>
              <a:ext uri="{FF2B5EF4-FFF2-40B4-BE49-F238E27FC236}">
                <a16:creationId xmlns:a16="http://schemas.microsoft.com/office/drawing/2014/main" id="{A858A82F-6FAE-4624-8CBA-79CF916EF045}"/>
              </a:ext>
            </a:extLst>
          </p:cNvPr>
          <p:cNvPicPr>
            <a:picLocks noChangeAspect="1"/>
          </p:cNvPicPr>
          <p:nvPr userDrawn="1"/>
        </p:nvPicPr>
        <p:blipFill rotWithShape="1">
          <a:blip r:embed="rId15">
            <a:extLst>
              <a:ext uri="{28A0092B-C50C-407E-A947-70E740481C1C}">
                <a14:useLocalDpi xmlns:a14="http://schemas.microsoft.com/office/drawing/2010/main" val="0"/>
              </a:ext>
            </a:extLst>
          </a:blip>
          <a:srcRect r="50013"/>
          <a:stretch/>
        </p:blipFill>
        <p:spPr>
          <a:xfrm>
            <a:off x="2505" y="760330"/>
            <a:ext cx="9144001" cy="6097670"/>
          </a:xfrm>
          <a:prstGeom prst="rect">
            <a:avLst/>
          </a:prstGeom>
        </p:spPr>
      </p:pic>
      <p:sp>
        <p:nvSpPr>
          <p:cNvPr id="2" name="Title Placeholder 1"/>
          <p:cNvSpPr>
            <a:spLocks noGrp="1"/>
          </p:cNvSpPr>
          <p:nvPr>
            <p:ph type="title"/>
          </p:nvPr>
        </p:nvSpPr>
        <p:spPr>
          <a:xfrm>
            <a:off x="971550" y="546100"/>
            <a:ext cx="7200900" cy="97790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971550" y="1828800"/>
            <a:ext cx="72009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417129" y="6419462"/>
            <a:ext cx="1013537" cy="238902"/>
          </a:xfrm>
          <a:prstGeom prst="rect">
            <a:avLst/>
          </a:prstGeom>
        </p:spPr>
        <p:txBody>
          <a:bodyPr vert="horz" lIns="91440" tIns="45720" rIns="91440" bIns="45720" rtlCol="0" anchor="ctr"/>
          <a:lstStyle>
            <a:lvl1pPr algn="r">
              <a:defRPr sz="1100">
                <a:solidFill>
                  <a:schemeClr val="bg1"/>
                </a:solidFill>
              </a:defRPr>
            </a:lvl1pPr>
          </a:lstStyle>
          <a:p>
            <a:fld id="{C8B93266-8FB4-430B-8AE3-3A53F50E1A0B}" type="datetime1">
              <a:rPr lang="en-US" smtClean="0"/>
              <a:pPr/>
              <a:t>3/27/2025</a:t>
            </a:fld>
            <a:endParaRPr lang="en-US" dirty="0"/>
          </a:p>
        </p:txBody>
      </p:sp>
      <p:sp>
        <p:nvSpPr>
          <p:cNvPr id="6" name="Slide Number Placeholder 5"/>
          <p:cNvSpPr>
            <a:spLocks noGrp="1"/>
          </p:cNvSpPr>
          <p:nvPr>
            <p:ph type="sldNum" sz="quarter" idx="4"/>
          </p:nvPr>
        </p:nvSpPr>
        <p:spPr>
          <a:xfrm>
            <a:off x="7648770" y="6419462"/>
            <a:ext cx="523681" cy="238902"/>
          </a:xfrm>
          <a:prstGeom prst="rect">
            <a:avLst/>
          </a:prstGeom>
        </p:spPr>
        <p:txBody>
          <a:bodyPr vert="horz" lIns="91440" tIns="45720" rIns="91440" bIns="45720" rtlCol="0" anchor="ctr"/>
          <a:lstStyle>
            <a:lvl1pPr algn="r">
              <a:defRPr sz="1100">
                <a:solidFill>
                  <a:schemeClr val="bg1"/>
                </a:solidFill>
              </a:defRPr>
            </a:lvl1pPr>
          </a:lstStyle>
          <a:p>
            <a:fld id="{E31375A4-56A4-47D6-9801-1991572033F7}" type="slidenum">
              <a:rPr lang="en-US" smtClean="0"/>
              <a:pPr/>
              <a:t>‹#›</a:t>
            </a:fld>
            <a:endParaRPr lang="en-US" dirty="0"/>
          </a:p>
        </p:txBody>
      </p:sp>
      <p:pic>
        <p:nvPicPr>
          <p:cNvPr id="5" name="Picture 4">
            <a:extLst>
              <a:ext uri="{FF2B5EF4-FFF2-40B4-BE49-F238E27FC236}">
                <a16:creationId xmlns:a16="http://schemas.microsoft.com/office/drawing/2014/main" id="{1CB6E3DB-E0DF-AD6E-62C0-F31669C57B10}"/>
              </a:ext>
            </a:extLst>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201336" y="171664"/>
            <a:ext cx="2284165" cy="588666"/>
          </a:xfrm>
          <a:prstGeom prst="rect">
            <a:avLst/>
          </a:prstGeom>
        </p:spPr>
      </p:pic>
    </p:spTree>
    <p:extLst>
      <p:ext uri="{BB962C8B-B14F-4D97-AF65-F5344CB8AC3E}">
        <p14:creationId xmlns:p14="http://schemas.microsoft.com/office/powerpoint/2010/main" val="1943259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61"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377" rtl="0" eaLnBrk="1" latinLnBrk="0" hangingPunct="1">
        <a:lnSpc>
          <a:spcPct val="90000"/>
        </a:lnSpc>
        <a:spcBef>
          <a:spcPct val="0"/>
        </a:spcBef>
        <a:buNone/>
        <a:defRPr sz="3200" b="1" kern="1200" cap="all" baseline="0">
          <a:solidFill>
            <a:srgbClr val="8D182B"/>
          </a:solidFill>
          <a:effectLst>
            <a:outerShdw blurRad="38100" dist="25400" dir="18900000" algn="bl" rotWithShape="0">
              <a:schemeClr val="bg1">
                <a:alpha val="80000"/>
              </a:schemeClr>
            </a:outerShdw>
          </a:effectLst>
          <a:latin typeface="+mj-lt"/>
          <a:ea typeface="+mj-ea"/>
          <a:cs typeface="+mj-cs"/>
        </a:defRPr>
      </a:lvl1pPr>
    </p:titleStyle>
    <p:bodyStyle>
      <a:lvl1pPr marL="274313" indent="-228594" algn="l" defTabSz="914377" rtl="0" eaLnBrk="1" latinLnBrk="0" hangingPunct="1">
        <a:lnSpc>
          <a:spcPct val="90000"/>
        </a:lnSpc>
        <a:spcBef>
          <a:spcPts val="1800"/>
        </a:spcBef>
        <a:buClr>
          <a:schemeClr val="accent1"/>
        </a:buClr>
        <a:buFont typeface="Arial" pitchFamily="34" charset="0"/>
        <a:buChar char="•"/>
        <a:defRPr sz="2000" kern="1200">
          <a:solidFill>
            <a:schemeClr val="tx1"/>
          </a:solidFill>
          <a:latin typeface="+mn-lt"/>
          <a:ea typeface="+mn-ea"/>
          <a:cs typeface="+mn-cs"/>
        </a:defRPr>
      </a:lvl1pPr>
      <a:lvl2pPr marL="594345" indent="-228594" algn="l" defTabSz="914377" rtl="0" eaLnBrk="1" latinLnBrk="0" hangingPunct="1">
        <a:lnSpc>
          <a:spcPct val="90000"/>
        </a:lnSpc>
        <a:spcBef>
          <a:spcPts val="1000"/>
        </a:spcBef>
        <a:buClr>
          <a:schemeClr val="accent1"/>
        </a:buClr>
        <a:buFont typeface="Arial" pitchFamily="34" charset="0"/>
        <a:buChar char="•"/>
        <a:defRPr sz="1800" kern="1200">
          <a:solidFill>
            <a:schemeClr val="tx1"/>
          </a:solidFill>
          <a:latin typeface="+mn-lt"/>
          <a:ea typeface="+mn-ea"/>
          <a:cs typeface="+mn-cs"/>
        </a:defRPr>
      </a:lvl2pPr>
      <a:lvl3pPr marL="914377" indent="-228594" algn="l" defTabSz="914377" rtl="0" eaLnBrk="1" latinLnBrk="0" hangingPunct="1">
        <a:lnSpc>
          <a:spcPct val="90000"/>
        </a:lnSpc>
        <a:spcBef>
          <a:spcPts val="800"/>
        </a:spcBef>
        <a:buClr>
          <a:schemeClr val="accent1"/>
        </a:buClr>
        <a:buFont typeface="Arial" pitchFamily="34" charset="0"/>
        <a:buChar char="•"/>
        <a:defRPr sz="1600" kern="1200">
          <a:solidFill>
            <a:schemeClr val="tx1"/>
          </a:solidFill>
          <a:latin typeface="+mn-lt"/>
          <a:ea typeface="+mn-ea"/>
          <a:cs typeface="+mn-cs"/>
        </a:defRPr>
      </a:lvl3pPr>
      <a:lvl4pPr marL="1234409"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4pPr>
      <a:lvl5pPr marL="155444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5pPr>
      <a:lvl6pPr marL="1828754"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6pPr>
      <a:lvl7pPr marL="2103067"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7pPr>
      <a:lvl8pPr marL="237738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8pPr>
      <a:lvl9pPr marL="2423099" indent="0" algn="l" defTabSz="914377" rtl="0" eaLnBrk="1" latinLnBrk="0" hangingPunct="1">
        <a:lnSpc>
          <a:spcPct val="90000"/>
        </a:lnSpc>
        <a:spcBef>
          <a:spcPts val="800"/>
        </a:spcBef>
        <a:buClr>
          <a:schemeClr val="accent1"/>
        </a:buClr>
        <a:buFont typeface="Arial" pitchFamily="34" charset="0"/>
        <a:buNone/>
        <a:defRPr sz="14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10" pos="288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00100" y="1131803"/>
            <a:ext cx="7543800" cy="3937798"/>
          </a:xfrm>
        </p:spPr>
        <p:txBody>
          <a:bodyPr>
            <a:normAutofit fontScale="90000"/>
          </a:bodyPr>
          <a:lstStyle/>
          <a:p>
            <a:pPr algn="ctr"/>
            <a:r>
              <a:rPr lang="en-US" dirty="0"/>
              <a:t>All You Need to Know About Visits: </a:t>
            </a:r>
            <a:br>
              <a:rPr lang="en-US" dirty="0"/>
            </a:br>
            <a:r>
              <a:rPr lang="en-US" dirty="0"/>
              <a:t>Tracking and Customization</a:t>
            </a:r>
          </a:p>
        </p:txBody>
      </p:sp>
      <p:sp>
        <p:nvSpPr>
          <p:cNvPr id="3" name="Subtitle 2"/>
          <p:cNvSpPr>
            <a:spLocks noGrp="1"/>
          </p:cNvSpPr>
          <p:nvPr>
            <p:ph type="subTitle" idx="1"/>
          </p:nvPr>
        </p:nvSpPr>
        <p:spPr/>
        <p:txBody>
          <a:bodyPr/>
          <a:lstStyle/>
          <a:p>
            <a:r>
              <a:rPr lang="en-US" dirty="0">
                <a:solidFill>
                  <a:schemeClr val="accent1">
                    <a:lumMod val="75000"/>
                  </a:schemeClr>
                </a:solidFill>
              </a:rPr>
              <a:t>Iliana Visser</a:t>
            </a:r>
          </a:p>
        </p:txBody>
      </p:sp>
    </p:spTree>
    <p:extLst>
      <p:ext uri="{BB962C8B-B14F-4D97-AF65-F5344CB8AC3E}">
        <p14:creationId xmlns:p14="http://schemas.microsoft.com/office/powerpoint/2010/main" val="353226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Queue List</a:t>
            </a:r>
          </a:p>
        </p:txBody>
      </p:sp>
      <p:sp>
        <p:nvSpPr>
          <p:cNvPr id="4" name="Content Placeholder 3">
            <a:extLst>
              <a:ext uri="{FF2B5EF4-FFF2-40B4-BE49-F238E27FC236}">
                <a16:creationId xmlns:a16="http://schemas.microsoft.com/office/drawing/2014/main" id="{28285F2E-20E0-EB63-4CA8-61836FA6AB99}"/>
              </a:ext>
            </a:extLst>
          </p:cNvPr>
          <p:cNvSpPr>
            <a:spLocks noGrp="1"/>
          </p:cNvSpPr>
          <p:nvPr>
            <p:ph idx="1"/>
          </p:nvPr>
        </p:nvSpPr>
        <p:spPr/>
        <p:txBody>
          <a:bodyPr/>
          <a:lstStyle/>
          <a:p>
            <a:pPr marL="45719" indent="0">
              <a:buNone/>
            </a:pPr>
            <a:r>
              <a:rPr lang="en-US" dirty="0">
                <a:effectLst/>
              </a:rPr>
              <a:t>A Queue List can now be accessed from a Kiosk or Log Listing page, allowing you to view students who are currently waiting to be seen. An example use-case is in a Center you would have screen such as a TV, Tablet or </a:t>
            </a:r>
            <a:r>
              <a:rPr lang="en-US" dirty="0"/>
              <a:t>P</a:t>
            </a:r>
            <a:r>
              <a:rPr lang="en-US" dirty="0">
                <a:effectLst/>
              </a:rPr>
              <a:t>rojector that is student-facing and display where students are in line waiting to be seen.</a:t>
            </a:r>
            <a:endParaRPr lang="en-US" dirty="0"/>
          </a:p>
        </p:txBody>
      </p:sp>
      <p:pic>
        <p:nvPicPr>
          <p:cNvPr id="8" name="Picture 7">
            <a:extLst>
              <a:ext uri="{FF2B5EF4-FFF2-40B4-BE49-F238E27FC236}">
                <a16:creationId xmlns:a16="http://schemas.microsoft.com/office/drawing/2014/main" id="{DB8E1EF4-5DA9-EA53-2857-46DA968DE14C}"/>
              </a:ext>
            </a:extLst>
          </p:cNvPr>
          <p:cNvPicPr>
            <a:picLocks noChangeAspect="1"/>
          </p:cNvPicPr>
          <p:nvPr/>
        </p:nvPicPr>
        <p:blipFill>
          <a:blip r:embed="rId2"/>
          <a:stretch>
            <a:fillRect/>
          </a:stretch>
        </p:blipFill>
        <p:spPr>
          <a:xfrm>
            <a:off x="1729493" y="3429000"/>
            <a:ext cx="5685013" cy="2575783"/>
          </a:xfrm>
          <a:prstGeom prst="rect">
            <a:avLst/>
          </a:prstGeom>
          <a:ln>
            <a:solidFill>
              <a:schemeClr val="tx2"/>
            </a:solidFill>
          </a:ln>
        </p:spPr>
      </p:pic>
    </p:spTree>
    <p:extLst>
      <p:ext uri="{BB962C8B-B14F-4D97-AF65-F5344CB8AC3E}">
        <p14:creationId xmlns:p14="http://schemas.microsoft.com/office/powerpoint/2010/main" val="2067473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Batch Visits</a:t>
            </a:r>
          </a:p>
        </p:txBody>
      </p:sp>
      <p:sp>
        <p:nvSpPr>
          <p:cNvPr id="4" name="Content Placeholder 3">
            <a:extLst>
              <a:ext uri="{FF2B5EF4-FFF2-40B4-BE49-F238E27FC236}">
                <a16:creationId xmlns:a16="http://schemas.microsoft.com/office/drawing/2014/main" id="{28285F2E-20E0-EB63-4CA8-61836FA6AB99}"/>
              </a:ext>
            </a:extLst>
          </p:cNvPr>
          <p:cNvSpPr>
            <a:spLocks noGrp="1"/>
          </p:cNvSpPr>
          <p:nvPr>
            <p:ph idx="1"/>
          </p:nvPr>
        </p:nvSpPr>
        <p:spPr>
          <a:xfrm>
            <a:off x="971549" y="1694329"/>
            <a:ext cx="7200900" cy="4114800"/>
          </a:xfrm>
        </p:spPr>
        <p:txBody>
          <a:bodyPr/>
          <a:lstStyle/>
          <a:p>
            <a:pPr marL="45719" indent="0">
              <a:buNone/>
            </a:pPr>
            <a:r>
              <a:rPr lang="en-US" dirty="0"/>
              <a:t>Batch Visits can be thought of as a bulk version of Quick Visits, allowing you to create visits for many students at once. This feature can be found in </a:t>
            </a:r>
            <a:r>
              <a:rPr lang="en-US" i="1" dirty="0"/>
              <a:t>Attendance &gt; Batch Visits</a:t>
            </a:r>
            <a:r>
              <a:rPr lang="en-US" dirty="0"/>
              <a:t>. </a:t>
            </a:r>
          </a:p>
        </p:txBody>
      </p:sp>
      <p:pic>
        <p:nvPicPr>
          <p:cNvPr id="5" name="Picture 4">
            <a:extLst>
              <a:ext uri="{FF2B5EF4-FFF2-40B4-BE49-F238E27FC236}">
                <a16:creationId xmlns:a16="http://schemas.microsoft.com/office/drawing/2014/main" id="{6F181320-6574-44EA-5C05-16C473A97193}"/>
              </a:ext>
            </a:extLst>
          </p:cNvPr>
          <p:cNvPicPr>
            <a:picLocks noChangeAspect="1"/>
          </p:cNvPicPr>
          <p:nvPr/>
        </p:nvPicPr>
        <p:blipFill>
          <a:blip r:embed="rId2"/>
          <a:stretch>
            <a:fillRect/>
          </a:stretch>
        </p:blipFill>
        <p:spPr>
          <a:xfrm>
            <a:off x="2063712" y="2709547"/>
            <a:ext cx="5016573" cy="3483978"/>
          </a:xfrm>
          <a:prstGeom prst="rect">
            <a:avLst/>
          </a:prstGeom>
          <a:ln>
            <a:solidFill>
              <a:schemeClr val="tx1"/>
            </a:solidFill>
          </a:ln>
        </p:spPr>
      </p:pic>
    </p:spTree>
    <p:extLst>
      <p:ext uri="{BB962C8B-B14F-4D97-AF65-F5344CB8AC3E}">
        <p14:creationId xmlns:p14="http://schemas.microsoft.com/office/powerpoint/2010/main" val="1102645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Quick Visits</a:t>
            </a:r>
          </a:p>
        </p:txBody>
      </p:sp>
      <p:sp>
        <p:nvSpPr>
          <p:cNvPr id="4" name="Content Placeholder 3">
            <a:extLst>
              <a:ext uri="{FF2B5EF4-FFF2-40B4-BE49-F238E27FC236}">
                <a16:creationId xmlns:a16="http://schemas.microsoft.com/office/drawing/2014/main" id="{28285F2E-20E0-EB63-4CA8-61836FA6AB99}"/>
              </a:ext>
            </a:extLst>
          </p:cNvPr>
          <p:cNvSpPr>
            <a:spLocks noGrp="1"/>
          </p:cNvSpPr>
          <p:nvPr>
            <p:ph idx="1"/>
          </p:nvPr>
        </p:nvSpPr>
        <p:spPr>
          <a:xfrm>
            <a:off x="971550" y="1640542"/>
            <a:ext cx="7200900" cy="4114800"/>
          </a:xfrm>
        </p:spPr>
        <p:txBody>
          <a:bodyPr/>
          <a:lstStyle/>
          <a:p>
            <a:pPr marL="45719" indent="0">
              <a:buNone/>
            </a:pPr>
            <a:r>
              <a:rPr lang="en-US" dirty="0"/>
              <a:t>Quick Visits allow you to create visits after the fact, maybe a student forgot to login, or a login station wasn’t available at the time, or even if you wanted to record a phone call or email conversation. </a:t>
            </a:r>
          </a:p>
        </p:txBody>
      </p:sp>
      <p:pic>
        <p:nvPicPr>
          <p:cNvPr id="5" name="Picture 4">
            <a:extLst>
              <a:ext uri="{FF2B5EF4-FFF2-40B4-BE49-F238E27FC236}">
                <a16:creationId xmlns:a16="http://schemas.microsoft.com/office/drawing/2014/main" id="{81838A47-8537-D689-A25E-72D6E1FA837B}"/>
              </a:ext>
            </a:extLst>
          </p:cNvPr>
          <p:cNvPicPr>
            <a:picLocks noChangeAspect="1"/>
          </p:cNvPicPr>
          <p:nvPr/>
        </p:nvPicPr>
        <p:blipFill>
          <a:blip r:embed="rId2"/>
          <a:stretch>
            <a:fillRect/>
          </a:stretch>
        </p:blipFill>
        <p:spPr>
          <a:xfrm>
            <a:off x="2360098" y="2765972"/>
            <a:ext cx="4423803" cy="3545928"/>
          </a:xfrm>
          <a:prstGeom prst="rect">
            <a:avLst/>
          </a:prstGeom>
          <a:ln>
            <a:solidFill>
              <a:schemeClr val="tx1"/>
            </a:solidFill>
          </a:ln>
        </p:spPr>
      </p:pic>
    </p:spTree>
    <p:extLst>
      <p:ext uri="{BB962C8B-B14F-4D97-AF65-F5344CB8AC3E}">
        <p14:creationId xmlns:p14="http://schemas.microsoft.com/office/powerpoint/2010/main" val="38945082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 Listing</a:t>
            </a:r>
          </a:p>
        </p:txBody>
      </p:sp>
      <p:sp>
        <p:nvSpPr>
          <p:cNvPr id="4" name="Content Placeholder 3">
            <a:extLst>
              <a:ext uri="{FF2B5EF4-FFF2-40B4-BE49-F238E27FC236}">
                <a16:creationId xmlns:a16="http://schemas.microsoft.com/office/drawing/2014/main" id="{28285F2E-20E0-EB63-4CA8-61836FA6AB99}"/>
              </a:ext>
            </a:extLst>
          </p:cNvPr>
          <p:cNvSpPr>
            <a:spLocks noGrp="1"/>
          </p:cNvSpPr>
          <p:nvPr>
            <p:ph idx="1"/>
          </p:nvPr>
        </p:nvSpPr>
        <p:spPr>
          <a:xfrm>
            <a:off x="971550" y="1828800"/>
            <a:ext cx="7200900" cy="1853710"/>
          </a:xfrm>
        </p:spPr>
        <p:txBody>
          <a:bodyPr/>
          <a:lstStyle/>
          <a:p>
            <a:pPr marL="45719" indent="0">
              <a:buNone/>
            </a:pPr>
            <a:r>
              <a:rPr lang="en-US" dirty="0"/>
              <a:t>A Visit represents the log that the student was present at your center at X time, for Y subject, Z reason, etc. This is different from an Appointment, which is represents the reservation. If a student doesn't follow through with an Appointment, a Visit is never created. Every Visit in TracCloud can be viewed in this listing.</a:t>
            </a:r>
          </a:p>
        </p:txBody>
      </p:sp>
      <p:pic>
        <p:nvPicPr>
          <p:cNvPr id="5" name="Picture 4">
            <a:extLst>
              <a:ext uri="{FF2B5EF4-FFF2-40B4-BE49-F238E27FC236}">
                <a16:creationId xmlns:a16="http://schemas.microsoft.com/office/drawing/2014/main" id="{1860BC61-D920-CF8E-1C1D-6F250A1174E8}"/>
              </a:ext>
            </a:extLst>
          </p:cNvPr>
          <p:cNvPicPr>
            <a:picLocks noChangeAspect="1"/>
          </p:cNvPicPr>
          <p:nvPr/>
        </p:nvPicPr>
        <p:blipFill>
          <a:blip r:embed="rId2"/>
          <a:stretch>
            <a:fillRect/>
          </a:stretch>
        </p:blipFill>
        <p:spPr>
          <a:xfrm>
            <a:off x="616877" y="3614186"/>
            <a:ext cx="7910245" cy="2697714"/>
          </a:xfrm>
          <a:prstGeom prst="rect">
            <a:avLst/>
          </a:prstGeom>
          <a:ln>
            <a:solidFill>
              <a:schemeClr val="tx1"/>
            </a:solidFill>
          </a:ln>
        </p:spPr>
      </p:pic>
    </p:spTree>
    <p:extLst>
      <p:ext uri="{BB962C8B-B14F-4D97-AF65-F5344CB8AC3E}">
        <p14:creationId xmlns:p14="http://schemas.microsoft.com/office/powerpoint/2010/main" val="39162000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8091" y="680571"/>
            <a:ext cx="7200900" cy="798606"/>
          </a:xfrm>
        </p:spPr>
        <p:txBody>
          <a:bodyPr/>
          <a:lstStyle/>
          <a:p>
            <a:r>
              <a:rPr lang="en-US" dirty="0"/>
              <a:t>What’s New With Visits?</a:t>
            </a:r>
          </a:p>
        </p:txBody>
      </p:sp>
      <p:sp>
        <p:nvSpPr>
          <p:cNvPr id="3" name="Content Placeholder 2"/>
          <p:cNvSpPr>
            <a:spLocks noGrp="1"/>
          </p:cNvSpPr>
          <p:nvPr>
            <p:ph idx="1"/>
          </p:nvPr>
        </p:nvSpPr>
        <p:spPr>
          <a:xfrm>
            <a:off x="971549" y="1766047"/>
            <a:ext cx="7859183" cy="4536141"/>
          </a:xfrm>
        </p:spPr>
        <p:txBody>
          <a:bodyPr>
            <a:normAutofit lnSpcReduction="10000"/>
          </a:bodyPr>
          <a:lstStyle/>
          <a:p>
            <a:pPr>
              <a:lnSpc>
                <a:spcPct val="50000"/>
              </a:lnSpc>
            </a:pPr>
            <a:r>
              <a:rPr lang="en-US" sz="1800" dirty="0">
                <a:solidFill>
                  <a:schemeClr val="tx1"/>
                </a:solidFill>
              </a:rPr>
              <a:t>“This Semester” date range added to attendance listing</a:t>
            </a:r>
          </a:p>
          <a:p>
            <a:pPr>
              <a:lnSpc>
                <a:spcPct val="50000"/>
              </a:lnSpc>
            </a:pPr>
            <a:r>
              <a:rPr lang="en-US" sz="1800" dirty="0">
                <a:solidFill>
                  <a:schemeClr val="tx1"/>
                </a:solidFill>
              </a:rPr>
              <a:t>Group permission to prevent staff from creating batch visits</a:t>
            </a:r>
          </a:p>
          <a:p>
            <a:pPr>
              <a:lnSpc>
                <a:spcPct val="50000"/>
              </a:lnSpc>
            </a:pPr>
            <a:r>
              <a:rPr lang="en-US" sz="1800" dirty="0">
                <a:solidFill>
                  <a:schemeClr val="tx1"/>
                </a:solidFill>
              </a:rPr>
              <a:t>Option to require consultant choice during logout</a:t>
            </a:r>
          </a:p>
          <a:p>
            <a:pPr>
              <a:lnSpc>
                <a:spcPct val="50000"/>
              </a:lnSpc>
            </a:pPr>
            <a:r>
              <a:rPr lang="en-US" sz="1800" dirty="0">
                <a:solidFill>
                  <a:schemeClr val="tx1"/>
                </a:solidFill>
              </a:rPr>
              <a:t>Barcode/scanner support for consultant work visit login</a:t>
            </a:r>
          </a:p>
          <a:p>
            <a:pPr>
              <a:lnSpc>
                <a:spcPct val="50000"/>
              </a:lnSpc>
            </a:pPr>
            <a:r>
              <a:rPr lang="en-US" sz="1800" dirty="0">
                <a:solidFill>
                  <a:schemeClr val="tx1"/>
                </a:solidFill>
              </a:rPr>
              <a:t>Group options to restrict when staff members can login for work</a:t>
            </a:r>
          </a:p>
          <a:p>
            <a:pPr>
              <a:lnSpc>
                <a:spcPct val="50000"/>
              </a:lnSpc>
            </a:pPr>
            <a:r>
              <a:rPr lang="en-US" sz="1800" dirty="0">
                <a:solidFill>
                  <a:schemeClr val="tx1"/>
                </a:solidFill>
              </a:rPr>
              <a:t>Custom kiosk “is online” field</a:t>
            </a:r>
          </a:p>
          <a:p>
            <a:pPr>
              <a:lnSpc>
                <a:spcPct val="50000"/>
              </a:lnSpc>
            </a:pPr>
            <a:r>
              <a:rPr lang="en-US" sz="1800" dirty="0">
                <a:solidFill>
                  <a:schemeClr val="tx1"/>
                </a:solidFill>
              </a:rPr>
              <a:t>Log Listing can be sorted by visit reason</a:t>
            </a:r>
          </a:p>
          <a:p>
            <a:pPr>
              <a:lnSpc>
                <a:spcPct val="50000"/>
              </a:lnSpc>
            </a:pPr>
            <a:r>
              <a:rPr lang="en-US" sz="1800" dirty="0">
                <a:solidFill>
                  <a:schemeClr val="tx1"/>
                </a:solidFill>
              </a:rPr>
              <a:t>g:i:sa time format in log listing customization</a:t>
            </a:r>
          </a:p>
          <a:p>
            <a:pPr>
              <a:lnSpc>
                <a:spcPct val="50000"/>
              </a:lnSpc>
            </a:pPr>
            <a:r>
              <a:rPr lang="en-US" sz="1800" dirty="0">
                <a:solidFill>
                  <a:schemeClr val="tx1"/>
                </a:solidFill>
              </a:rPr>
              <a:t>Student flag can be added to log listing</a:t>
            </a:r>
          </a:p>
          <a:p>
            <a:pPr>
              <a:lnSpc>
                <a:spcPct val="50000"/>
              </a:lnSpc>
            </a:pPr>
            <a:r>
              <a:rPr lang="en-US" sz="1800" dirty="0">
                <a:solidFill>
                  <a:schemeClr val="tx1"/>
                </a:solidFill>
              </a:rPr>
              <a:t>Custom notice for “all profiles” kiosk</a:t>
            </a:r>
          </a:p>
          <a:p>
            <a:pPr>
              <a:lnSpc>
                <a:spcPct val="50000"/>
              </a:lnSpc>
            </a:pPr>
            <a:r>
              <a:rPr lang="en-US" sz="1800" dirty="0">
                <a:solidFill>
                  <a:schemeClr val="tx1"/>
                </a:solidFill>
              </a:rPr>
              <a:t>Barcode scanner support in batch code window</a:t>
            </a:r>
          </a:p>
          <a:p>
            <a:pPr>
              <a:lnSpc>
                <a:spcPct val="50000"/>
              </a:lnSpc>
            </a:pPr>
            <a:r>
              <a:rPr lang="en-US" sz="1800" dirty="0">
                <a:solidFill>
                  <a:schemeClr val="tx1"/>
                </a:solidFill>
              </a:rPr>
              <a:t>“is here for an appointment” field added to Log Listing customization</a:t>
            </a:r>
          </a:p>
          <a:p>
            <a:pPr>
              <a:lnSpc>
                <a:spcPct val="50000"/>
              </a:lnSpc>
            </a:pPr>
            <a:r>
              <a:rPr lang="en-US" sz="1800" dirty="0">
                <a:solidFill>
                  <a:schemeClr val="tx1"/>
                </a:solidFill>
              </a:rPr>
              <a:t>Other ID/ID2 no longer prompt for selection</a:t>
            </a:r>
          </a:p>
        </p:txBody>
      </p:sp>
    </p:spTree>
    <p:extLst>
      <p:ext uri="{BB962C8B-B14F-4D97-AF65-F5344CB8AC3E}">
        <p14:creationId xmlns:p14="http://schemas.microsoft.com/office/powerpoint/2010/main" val="4268731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54AFF1-4724-3CD9-18FE-7D67A596BA1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48CA279-6D3E-A315-F9F2-DE37F1B77478}"/>
              </a:ext>
            </a:extLst>
          </p:cNvPr>
          <p:cNvSpPr>
            <a:spLocks noGrp="1"/>
          </p:cNvSpPr>
          <p:nvPr>
            <p:ph type="title"/>
          </p:nvPr>
        </p:nvSpPr>
        <p:spPr>
          <a:xfrm>
            <a:off x="971550" y="850900"/>
            <a:ext cx="7200900" cy="977900"/>
          </a:xfrm>
        </p:spPr>
        <p:txBody>
          <a:bodyPr/>
          <a:lstStyle/>
          <a:p>
            <a:r>
              <a:rPr lang="en-US" dirty="0"/>
              <a:t>Why Should You Record Visits?</a:t>
            </a:r>
          </a:p>
        </p:txBody>
      </p:sp>
      <p:sp>
        <p:nvSpPr>
          <p:cNvPr id="3" name="Content Placeholder 2">
            <a:extLst>
              <a:ext uri="{FF2B5EF4-FFF2-40B4-BE49-F238E27FC236}">
                <a16:creationId xmlns:a16="http://schemas.microsoft.com/office/drawing/2014/main" id="{18FF5625-4CCF-3B66-814B-D10B0A9E2AF9}"/>
              </a:ext>
            </a:extLst>
          </p:cNvPr>
          <p:cNvSpPr>
            <a:spLocks noGrp="1"/>
          </p:cNvSpPr>
          <p:nvPr>
            <p:ph idx="1"/>
          </p:nvPr>
        </p:nvSpPr>
        <p:spPr>
          <a:xfrm>
            <a:off x="971550" y="1999128"/>
            <a:ext cx="7200900" cy="3944471"/>
          </a:xfrm>
        </p:spPr>
        <p:txBody>
          <a:bodyPr>
            <a:normAutofit/>
          </a:bodyPr>
          <a:lstStyle/>
          <a:p>
            <a:pPr marL="45719" indent="0">
              <a:buNone/>
            </a:pPr>
            <a:r>
              <a:rPr lang="en-US" sz="2400" dirty="0">
                <a:solidFill>
                  <a:schemeClr val="tx1"/>
                </a:solidFill>
              </a:rPr>
              <a:t>Student Visits allow you to record when your students met with consultants or dropped into your center. There are several options available for creating these visits, including real-time options like the Log Listing or Kiosk, used by staff and students respectively. </a:t>
            </a:r>
          </a:p>
          <a:p>
            <a:pPr marL="45719" indent="0">
              <a:buNone/>
            </a:pPr>
            <a:r>
              <a:rPr lang="en-US" sz="2400" dirty="0">
                <a:solidFill>
                  <a:schemeClr val="tx1"/>
                </a:solidFill>
              </a:rPr>
              <a:t>This session will be going over the different options such as Kiosk, Quick Visit, Batch Visit and how you can utilize them for your TracCloud.</a:t>
            </a:r>
          </a:p>
        </p:txBody>
      </p:sp>
    </p:spTree>
    <p:extLst>
      <p:ext uri="{BB962C8B-B14F-4D97-AF65-F5344CB8AC3E}">
        <p14:creationId xmlns:p14="http://schemas.microsoft.com/office/powerpoint/2010/main" val="25433436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0" y="850900"/>
            <a:ext cx="7200900" cy="977900"/>
          </a:xfrm>
        </p:spPr>
        <p:txBody>
          <a:bodyPr/>
          <a:lstStyle/>
          <a:p>
            <a:r>
              <a:rPr lang="en-US" dirty="0"/>
              <a:t>Why Should You Record Visits?</a:t>
            </a:r>
          </a:p>
        </p:txBody>
      </p:sp>
      <p:sp>
        <p:nvSpPr>
          <p:cNvPr id="3" name="Content Placeholder 2"/>
          <p:cNvSpPr>
            <a:spLocks noGrp="1"/>
          </p:cNvSpPr>
          <p:nvPr>
            <p:ph idx="1"/>
          </p:nvPr>
        </p:nvSpPr>
        <p:spPr/>
        <p:txBody>
          <a:bodyPr>
            <a:normAutofit/>
          </a:bodyPr>
          <a:lstStyle/>
          <a:p>
            <a:pPr marL="45719" indent="0">
              <a:buNone/>
            </a:pPr>
            <a:r>
              <a:rPr lang="en-US" sz="2400" dirty="0">
                <a:solidFill>
                  <a:schemeClr val="tx1"/>
                </a:solidFill>
              </a:rPr>
              <a:t>-To capture meaningful data for detailed reports</a:t>
            </a:r>
          </a:p>
          <a:p>
            <a:pPr marL="45719" indent="0">
              <a:buNone/>
            </a:pPr>
            <a:r>
              <a:rPr lang="en-US" sz="2400" dirty="0">
                <a:solidFill>
                  <a:schemeClr val="tx1"/>
                </a:solidFill>
              </a:rPr>
              <a:t>-Track Center Usage</a:t>
            </a:r>
          </a:p>
          <a:p>
            <a:pPr marL="45719" indent="0">
              <a:buNone/>
            </a:pPr>
            <a:r>
              <a:rPr lang="en-US" sz="2400" dirty="0">
                <a:solidFill>
                  <a:schemeClr val="tx1"/>
                </a:solidFill>
              </a:rPr>
              <a:t>-Visit Data Can be Collected by:</a:t>
            </a:r>
          </a:p>
          <a:p>
            <a:pPr lvl="1"/>
            <a:r>
              <a:rPr lang="en-US" sz="2000" dirty="0">
                <a:solidFill>
                  <a:schemeClr val="tx1"/>
                </a:solidFill>
              </a:rPr>
              <a:t>Logging Students In and Out</a:t>
            </a:r>
          </a:p>
          <a:p>
            <a:pPr lvl="1"/>
            <a:r>
              <a:rPr lang="en-US" sz="2000" dirty="0">
                <a:solidFill>
                  <a:schemeClr val="tx1"/>
                </a:solidFill>
              </a:rPr>
              <a:t>Quick Visits</a:t>
            </a:r>
          </a:p>
          <a:p>
            <a:pPr lvl="1"/>
            <a:r>
              <a:rPr lang="en-US" sz="2000" dirty="0">
                <a:solidFill>
                  <a:schemeClr val="tx1"/>
                </a:solidFill>
              </a:rPr>
              <a:t>Batch Visits</a:t>
            </a:r>
          </a:p>
          <a:p>
            <a:pPr lvl="1"/>
            <a:r>
              <a:rPr lang="en-US" sz="2000" dirty="0">
                <a:solidFill>
                  <a:schemeClr val="tx1"/>
                </a:solidFill>
              </a:rPr>
              <a:t>SI Batch Visits</a:t>
            </a:r>
          </a:p>
          <a:p>
            <a:pPr lvl="1"/>
            <a:r>
              <a:rPr lang="en-US" sz="2000" dirty="0">
                <a:solidFill>
                  <a:schemeClr val="tx1"/>
                </a:solidFill>
              </a:rPr>
              <a:t>Kiosks</a:t>
            </a:r>
          </a:p>
          <a:p>
            <a:pPr lvl="1"/>
            <a:r>
              <a:rPr lang="en-US" sz="2000" dirty="0">
                <a:solidFill>
                  <a:schemeClr val="tx1"/>
                </a:solidFill>
              </a:rPr>
              <a:t>Custom Kiosk</a:t>
            </a:r>
          </a:p>
        </p:txBody>
      </p:sp>
    </p:spTree>
    <p:extLst>
      <p:ext uri="{BB962C8B-B14F-4D97-AF65-F5344CB8AC3E}">
        <p14:creationId xmlns:p14="http://schemas.microsoft.com/office/powerpoint/2010/main" val="1424620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72D547A-6AAF-41E5-5CDA-E3EFC7C0E96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B176D09-DF9A-DDF5-D7EC-C9BA3C0B5D74}"/>
              </a:ext>
            </a:extLst>
          </p:cNvPr>
          <p:cNvSpPr>
            <a:spLocks noGrp="1"/>
          </p:cNvSpPr>
          <p:nvPr>
            <p:ph type="title"/>
          </p:nvPr>
        </p:nvSpPr>
        <p:spPr>
          <a:xfrm>
            <a:off x="971550" y="1219199"/>
            <a:ext cx="7200900" cy="3899647"/>
          </a:xfrm>
        </p:spPr>
        <p:txBody>
          <a:bodyPr>
            <a:normAutofit/>
          </a:bodyPr>
          <a:lstStyle/>
          <a:p>
            <a:pPr algn="ctr"/>
            <a:r>
              <a:rPr lang="en-US" sz="6600" dirty="0"/>
              <a:t>Why is it Important for your Center to record Visits?</a:t>
            </a:r>
          </a:p>
        </p:txBody>
      </p:sp>
    </p:spTree>
    <p:extLst>
      <p:ext uri="{BB962C8B-B14F-4D97-AF65-F5344CB8AC3E}">
        <p14:creationId xmlns:p14="http://schemas.microsoft.com/office/powerpoint/2010/main" val="63949580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Kiosk?</a:t>
            </a:r>
          </a:p>
        </p:txBody>
      </p:sp>
      <p:sp>
        <p:nvSpPr>
          <p:cNvPr id="4" name="Content Placeholder 3"/>
          <p:cNvSpPr>
            <a:spLocks noGrp="1"/>
          </p:cNvSpPr>
          <p:nvPr>
            <p:ph sz="half" idx="2"/>
          </p:nvPr>
        </p:nvSpPr>
        <p:spPr>
          <a:xfrm>
            <a:off x="971549" y="1676400"/>
            <a:ext cx="7200899" cy="4267201"/>
          </a:xfrm>
        </p:spPr>
        <p:txBody>
          <a:bodyPr>
            <a:normAutofit fontScale="85000" lnSpcReduction="20000"/>
          </a:bodyPr>
          <a:lstStyle/>
          <a:p>
            <a:pPr marL="45719" indent="0">
              <a:buNone/>
            </a:pPr>
            <a:r>
              <a:rPr lang="en-US" dirty="0"/>
              <a:t>The Kiosk is used by students to log themselves into or out of your center. This page generally operates similarly to the log listing, but with much stricter permissions and fewer visit management utilities, as we're expecting students to be interacting with this page directly.</a:t>
            </a:r>
          </a:p>
          <a:p>
            <a:r>
              <a:rPr lang="en-US" b="1" dirty="0"/>
              <a:t>Center Kiosk </a:t>
            </a:r>
            <a:r>
              <a:rPr lang="en-US" dirty="0"/>
              <a:t>- When you create a new center, both a kiosk and a log listing will be made available by default, unless specifically disabled in the center OR if your TracCloud only allows custom kiosks to be used. Students who are logged in on these kiosks will have their visits assigned to the selected center.</a:t>
            </a:r>
          </a:p>
          <a:p>
            <a:r>
              <a:rPr lang="en-US" b="1" dirty="0"/>
              <a:t>Custom Kiosks </a:t>
            </a:r>
            <a:r>
              <a:rPr lang="en-US" dirty="0"/>
              <a:t>- In addition to the default center kiosks, you can also create custom kiosks, which are already linked to a specific center/consultant/reason/etc. These are frequently used for workshops or SI events, but they can be utilized for any visit tracking where a field needs to be predefined.</a:t>
            </a:r>
          </a:p>
          <a:p>
            <a:r>
              <a:rPr lang="en-US" b="1" dirty="0"/>
              <a:t>Kiosk for [Profile] </a:t>
            </a:r>
            <a:r>
              <a:rPr lang="en-US" dirty="0"/>
              <a:t>- This option operates similarly to standard center kiosks, except it includes all centers that your permission group has access to. When a student logs in on this type of kiosk, the first question they will be asked is what center they want to log into.</a:t>
            </a:r>
          </a:p>
        </p:txBody>
      </p:sp>
    </p:spTree>
    <p:extLst>
      <p:ext uri="{BB962C8B-B14F-4D97-AF65-F5344CB8AC3E}">
        <p14:creationId xmlns:p14="http://schemas.microsoft.com/office/powerpoint/2010/main" val="33682250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Kiosk</a:t>
            </a:r>
          </a:p>
        </p:txBody>
      </p:sp>
      <p:sp>
        <p:nvSpPr>
          <p:cNvPr id="4" name="Content Placeholder 3">
            <a:extLst>
              <a:ext uri="{FF2B5EF4-FFF2-40B4-BE49-F238E27FC236}">
                <a16:creationId xmlns:a16="http://schemas.microsoft.com/office/drawing/2014/main" id="{28285F2E-20E0-EB63-4CA8-61836FA6AB99}"/>
              </a:ext>
            </a:extLst>
          </p:cNvPr>
          <p:cNvSpPr>
            <a:spLocks noGrp="1"/>
          </p:cNvSpPr>
          <p:nvPr>
            <p:ph idx="1"/>
          </p:nvPr>
        </p:nvSpPr>
        <p:spPr>
          <a:xfrm>
            <a:off x="971550" y="1828800"/>
            <a:ext cx="2874309" cy="4114800"/>
          </a:xfrm>
        </p:spPr>
        <p:txBody>
          <a:bodyPr/>
          <a:lstStyle/>
          <a:p>
            <a:pPr marL="0" indent="0">
              <a:buNone/>
            </a:pPr>
            <a:r>
              <a:rPr lang="en-US" sz="2000" dirty="0"/>
              <a:t>Allow students to sign in entering the student ID, using a barcode reader or scanning the QR code using the student's mobile device.</a:t>
            </a:r>
          </a:p>
          <a:p>
            <a:pPr marL="0" indent="0">
              <a:buNone/>
            </a:pPr>
            <a:r>
              <a:rPr lang="en-US" dirty="0"/>
              <a:t>Options are available to personalize the Welcome message and even the size of the QR code.</a:t>
            </a:r>
          </a:p>
          <a:p>
            <a:pPr marL="0" indent="0">
              <a:buNone/>
            </a:pPr>
            <a:endParaRPr lang="en-US" dirty="0"/>
          </a:p>
        </p:txBody>
      </p:sp>
      <p:pic>
        <p:nvPicPr>
          <p:cNvPr id="6" name="Picture 5">
            <a:extLst>
              <a:ext uri="{FF2B5EF4-FFF2-40B4-BE49-F238E27FC236}">
                <a16:creationId xmlns:a16="http://schemas.microsoft.com/office/drawing/2014/main" id="{0CCB231F-9355-7D1B-09DA-F01DE41412FC}"/>
              </a:ext>
            </a:extLst>
          </p:cNvPr>
          <p:cNvPicPr>
            <a:picLocks noChangeAspect="1"/>
          </p:cNvPicPr>
          <p:nvPr/>
        </p:nvPicPr>
        <p:blipFill>
          <a:blip r:embed="rId2"/>
          <a:stretch>
            <a:fillRect/>
          </a:stretch>
        </p:blipFill>
        <p:spPr>
          <a:xfrm>
            <a:off x="4003288" y="1952344"/>
            <a:ext cx="4855347" cy="3867711"/>
          </a:xfrm>
          <a:prstGeom prst="rect">
            <a:avLst/>
          </a:prstGeom>
          <a:ln>
            <a:solidFill>
              <a:schemeClr val="tx2"/>
            </a:solidFill>
          </a:ln>
        </p:spPr>
      </p:pic>
    </p:spTree>
    <p:extLst>
      <p:ext uri="{BB962C8B-B14F-4D97-AF65-F5344CB8AC3E}">
        <p14:creationId xmlns:p14="http://schemas.microsoft.com/office/powerpoint/2010/main" val="22025849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Custom Kiosk</a:t>
            </a:r>
          </a:p>
        </p:txBody>
      </p:sp>
      <p:sp>
        <p:nvSpPr>
          <p:cNvPr id="4" name="Content Placeholder 3">
            <a:extLst>
              <a:ext uri="{FF2B5EF4-FFF2-40B4-BE49-F238E27FC236}">
                <a16:creationId xmlns:a16="http://schemas.microsoft.com/office/drawing/2014/main" id="{28285F2E-20E0-EB63-4CA8-61836FA6AB99}"/>
              </a:ext>
            </a:extLst>
          </p:cNvPr>
          <p:cNvSpPr>
            <a:spLocks noGrp="1"/>
          </p:cNvSpPr>
          <p:nvPr>
            <p:ph idx="1"/>
          </p:nvPr>
        </p:nvSpPr>
        <p:spPr>
          <a:xfrm>
            <a:off x="971550" y="1524000"/>
            <a:ext cx="7200900" cy="4114800"/>
          </a:xfrm>
        </p:spPr>
        <p:txBody>
          <a:bodyPr/>
          <a:lstStyle/>
          <a:p>
            <a:pPr marL="45719" indent="0">
              <a:buNone/>
            </a:pPr>
            <a:r>
              <a:rPr lang="en-US" dirty="0"/>
              <a:t>Custom kiosks can be configured for specific visit scenarios. For example, if one of your kiosks is only going to be used for a specific Center/Reason combination, you can use a Custom Kiosks to make sure students are logging in with those fields predetermined. You can also select a Location, Consultant, Section, Meeting Type (Online/In-Person), and even IP address zone.</a:t>
            </a:r>
          </a:p>
        </p:txBody>
      </p:sp>
      <p:pic>
        <p:nvPicPr>
          <p:cNvPr id="6" name="Picture 5">
            <a:extLst>
              <a:ext uri="{FF2B5EF4-FFF2-40B4-BE49-F238E27FC236}">
                <a16:creationId xmlns:a16="http://schemas.microsoft.com/office/drawing/2014/main" id="{03E593F9-CC67-C00F-BAE0-1DDE7D9DE426}"/>
              </a:ext>
            </a:extLst>
          </p:cNvPr>
          <p:cNvPicPr>
            <a:picLocks noChangeAspect="1"/>
          </p:cNvPicPr>
          <p:nvPr/>
        </p:nvPicPr>
        <p:blipFill>
          <a:blip r:embed="rId2"/>
          <a:stretch>
            <a:fillRect/>
          </a:stretch>
        </p:blipFill>
        <p:spPr>
          <a:xfrm>
            <a:off x="2167943" y="3354063"/>
            <a:ext cx="4808114" cy="2872802"/>
          </a:xfrm>
          <a:prstGeom prst="rect">
            <a:avLst/>
          </a:prstGeom>
          <a:ln>
            <a:solidFill>
              <a:schemeClr val="tx1"/>
            </a:solidFill>
          </a:ln>
        </p:spPr>
      </p:pic>
    </p:spTree>
    <p:extLst>
      <p:ext uri="{BB962C8B-B14F-4D97-AF65-F5344CB8AC3E}">
        <p14:creationId xmlns:p14="http://schemas.microsoft.com/office/powerpoint/2010/main" val="141348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Log Listing</a:t>
            </a:r>
          </a:p>
        </p:txBody>
      </p:sp>
      <p:sp>
        <p:nvSpPr>
          <p:cNvPr id="4" name="Content Placeholder 3">
            <a:extLst>
              <a:ext uri="{FF2B5EF4-FFF2-40B4-BE49-F238E27FC236}">
                <a16:creationId xmlns:a16="http://schemas.microsoft.com/office/drawing/2014/main" id="{28285F2E-20E0-EB63-4CA8-61836FA6AB99}"/>
              </a:ext>
            </a:extLst>
          </p:cNvPr>
          <p:cNvSpPr>
            <a:spLocks noGrp="1"/>
          </p:cNvSpPr>
          <p:nvPr>
            <p:ph idx="1"/>
          </p:nvPr>
        </p:nvSpPr>
        <p:spPr>
          <a:xfrm>
            <a:off x="762000" y="1828800"/>
            <a:ext cx="2662516" cy="4114800"/>
          </a:xfrm>
        </p:spPr>
        <p:txBody>
          <a:bodyPr>
            <a:normAutofit/>
          </a:bodyPr>
          <a:lstStyle/>
          <a:p>
            <a:pPr marL="45719" indent="0">
              <a:buNone/>
            </a:pPr>
            <a:r>
              <a:rPr lang="en-US" b="1" dirty="0"/>
              <a:t>Log List Customization </a:t>
            </a:r>
            <a:r>
              <a:rPr lang="en-US" dirty="0"/>
              <a:t>- These settings control how student data is displayed from the KIOSK and Log Listing views.</a:t>
            </a:r>
          </a:p>
          <a:p>
            <a:pPr marL="45719" indent="0">
              <a:buNone/>
            </a:pPr>
            <a:r>
              <a:rPr lang="en-US" b="1" dirty="0"/>
              <a:t>Show Consultant Login Button – </a:t>
            </a:r>
            <a:r>
              <a:rPr lang="en-US" dirty="0"/>
              <a:t>allow the tutors to now sign into work by clicking on a designated Work button.</a:t>
            </a:r>
          </a:p>
        </p:txBody>
      </p:sp>
      <p:pic>
        <p:nvPicPr>
          <p:cNvPr id="5" name="Picture 4">
            <a:extLst>
              <a:ext uri="{FF2B5EF4-FFF2-40B4-BE49-F238E27FC236}">
                <a16:creationId xmlns:a16="http://schemas.microsoft.com/office/drawing/2014/main" id="{5E4916B2-8935-F206-F27E-2DF5E9B97EDC}"/>
              </a:ext>
            </a:extLst>
          </p:cNvPr>
          <p:cNvPicPr>
            <a:picLocks noChangeAspect="1"/>
          </p:cNvPicPr>
          <p:nvPr/>
        </p:nvPicPr>
        <p:blipFill>
          <a:blip r:embed="rId2"/>
          <a:stretch>
            <a:fillRect/>
          </a:stretch>
        </p:blipFill>
        <p:spPr>
          <a:xfrm>
            <a:off x="3656552" y="1828800"/>
            <a:ext cx="5185441" cy="3937094"/>
          </a:xfrm>
          <a:prstGeom prst="rect">
            <a:avLst/>
          </a:prstGeom>
          <a:ln>
            <a:solidFill>
              <a:schemeClr val="tx1"/>
            </a:solidFill>
          </a:ln>
        </p:spPr>
      </p:pic>
    </p:spTree>
    <p:extLst>
      <p:ext uri="{BB962C8B-B14F-4D97-AF65-F5344CB8AC3E}">
        <p14:creationId xmlns:p14="http://schemas.microsoft.com/office/powerpoint/2010/main" val="14689655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Red Line Business 16x9">
  <a:themeElements>
    <a:clrScheme name="RedLineBusiness_16x9">
      <a:dk1>
        <a:srgbClr val="514A40"/>
      </a:dk1>
      <a:lt1>
        <a:sysClr val="window" lastClr="FFFFFF"/>
      </a:lt1>
      <a:dk2>
        <a:srgbClr val="000000"/>
      </a:dk2>
      <a:lt2>
        <a:srgbClr val="F9F7F3"/>
      </a:lt2>
      <a:accent1>
        <a:srgbClr val="A85229"/>
      </a:accent1>
      <a:accent2>
        <a:srgbClr val="98916E"/>
      </a:accent2>
      <a:accent3>
        <a:srgbClr val="C9A645"/>
      </a:accent3>
      <a:accent4>
        <a:srgbClr val="76A7B2"/>
      </a:accent4>
      <a:accent5>
        <a:srgbClr val="82A670"/>
      </a:accent5>
      <a:accent6>
        <a:srgbClr val="896170"/>
      </a:accent6>
      <a:hlink>
        <a:srgbClr val="A85229"/>
      </a:hlink>
      <a:folHlink>
        <a:srgbClr val="98916E"/>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usiness red line presentation (widescreen).potx" id="{8018D45A-0B59-4186-B046-1FF8092889B6}" vid="{86C2525B-C90B-4FD6-8D61-5E85FA833A06}"/>
    </a:ext>
  </a:extLst>
</a:theme>
</file>

<file path=ppt/theme/theme2.xml><?xml version="1.0" encoding="utf-8"?>
<a:theme xmlns:a="http://schemas.openxmlformats.org/drawingml/2006/main" name="Office Theme">
  <a:themeElements>
    <a:clrScheme name="RedLineBusiness_16x9">
      <a:dk1>
        <a:srgbClr val="514A40"/>
      </a:dk1>
      <a:lt1>
        <a:sysClr val="window" lastClr="FFFFFF"/>
      </a:lt1>
      <a:dk2>
        <a:srgbClr val="000000"/>
      </a:dk2>
      <a:lt2>
        <a:srgbClr val="F9F7F3"/>
      </a:lt2>
      <a:accent1>
        <a:srgbClr val="A85229"/>
      </a:accent1>
      <a:accent2>
        <a:srgbClr val="98916E"/>
      </a:accent2>
      <a:accent3>
        <a:srgbClr val="C9A645"/>
      </a:accent3>
      <a:accent4>
        <a:srgbClr val="76A7B2"/>
      </a:accent4>
      <a:accent5>
        <a:srgbClr val="82A670"/>
      </a:accent5>
      <a:accent6>
        <a:srgbClr val="896170"/>
      </a:accent6>
      <a:hlink>
        <a:srgbClr val="A85229"/>
      </a:hlink>
      <a:folHlink>
        <a:srgbClr val="98916E"/>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RedLineBusiness_16x9">
      <a:dk1>
        <a:srgbClr val="514A40"/>
      </a:dk1>
      <a:lt1>
        <a:sysClr val="window" lastClr="FFFFFF"/>
      </a:lt1>
      <a:dk2>
        <a:srgbClr val="000000"/>
      </a:dk2>
      <a:lt2>
        <a:srgbClr val="F9F7F3"/>
      </a:lt2>
      <a:accent1>
        <a:srgbClr val="A85229"/>
      </a:accent1>
      <a:accent2>
        <a:srgbClr val="98916E"/>
      </a:accent2>
      <a:accent3>
        <a:srgbClr val="C9A645"/>
      </a:accent3>
      <a:accent4>
        <a:srgbClr val="76A7B2"/>
      </a:accent4>
      <a:accent5>
        <a:srgbClr val="82A670"/>
      </a:accent5>
      <a:accent6>
        <a:srgbClr val="896170"/>
      </a:accent6>
      <a:hlink>
        <a:srgbClr val="A85229"/>
      </a:hlink>
      <a:folHlink>
        <a:srgbClr val="98916E"/>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Business red line presentation (widescreen)</Template>
  <TotalTime>6698</TotalTime>
  <Words>872</Words>
  <Application>Microsoft Office PowerPoint</Application>
  <PresentationFormat>On-screen Show (4:3)</PresentationFormat>
  <Paragraphs>51</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Cambria</vt:lpstr>
      <vt:lpstr>Red Line Business 16x9</vt:lpstr>
      <vt:lpstr>All You Need to Know About Visits:  Tracking and Customization</vt:lpstr>
      <vt:lpstr>What’s New With Visits?</vt:lpstr>
      <vt:lpstr>Why Should You Record Visits?</vt:lpstr>
      <vt:lpstr>Why Should You Record Visits?</vt:lpstr>
      <vt:lpstr>Why is it Important for your Center to record Visits?</vt:lpstr>
      <vt:lpstr>What is a Kiosk?</vt:lpstr>
      <vt:lpstr>Kiosk</vt:lpstr>
      <vt:lpstr>Custom Kiosk</vt:lpstr>
      <vt:lpstr>Log Listing</vt:lpstr>
      <vt:lpstr>Queue List</vt:lpstr>
      <vt:lpstr>Batch Visits</vt:lpstr>
      <vt:lpstr>Quick Visits</vt:lpstr>
      <vt:lpstr>Attendance Listing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layout</dc:title>
  <dc:creator>iliana visser</dc:creator>
  <cp:lastModifiedBy>Iliana Visser</cp:lastModifiedBy>
  <cp:revision>27</cp:revision>
  <dcterms:created xsi:type="dcterms:W3CDTF">2021-11-08T16:00:51Z</dcterms:created>
  <dcterms:modified xsi:type="dcterms:W3CDTF">2025-03-27T17:12:32Z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ies>
</file>