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7" r:id="rId2"/>
    <p:sldId id="302" r:id="rId3"/>
    <p:sldId id="295" r:id="rId4"/>
    <p:sldId id="267" r:id="rId5"/>
    <p:sldId id="268" r:id="rId6"/>
    <p:sldId id="296" r:id="rId7"/>
    <p:sldId id="297" r:id="rId8"/>
    <p:sldId id="298" r:id="rId9"/>
    <p:sldId id="299" r:id="rId10"/>
    <p:sldId id="300" r:id="rId11"/>
    <p:sldId id="3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14" d="100"/>
          <a:sy n="114" d="100"/>
        </p:scale>
        <p:origin x="1506" y="96"/>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3/28/2023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3/28/2023</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2023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3/28/2023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3/28/2023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3/28/2023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2023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3/28/2023</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echnofaq.org/posts/2016/08/5-ways-to-boost-motivation-at-workplace/"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iki.go-redrock.com/index.php/FAQ" TargetMode="External"/><Relationship Id="rId2" Type="http://schemas.openxmlformats.org/officeDocument/2006/relationships/hyperlink" Target="https://www.go-redrock.com/demo/" TargetMode="External"/><Relationship Id="rId1" Type="http://schemas.openxmlformats.org/officeDocument/2006/relationships/slideLayout" Target="../slideLayouts/slideLayout2.xml"/><Relationship Id="rId5" Type="http://schemas.openxmlformats.org/officeDocument/2006/relationships/hyperlink" Target="https://www.go-redrock.com/help-support/request-training/" TargetMode="External"/><Relationship Id="rId4" Type="http://schemas.openxmlformats.org/officeDocument/2006/relationships/hyperlink" Target="https://go-redrock.kayako.com/conversation/ne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867B30-7316-F7E0-83B4-E0C534196237}"/>
              </a:ext>
            </a:extLst>
          </p:cNvPr>
          <p:cNvSpPr txBox="1"/>
          <p:nvPr/>
        </p:nvSpPr>
        <p:spPr>
          <a:xfrm>
            <a:off x="2598575" y="1138399"/>
            <a:ext cx="4456987" cy="991618"/>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New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SysAdmin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 A Guide To </a:t>
            </a:r>
            <a:r>
              <a:rPr lang="en-US" sz="2800" b="1" dirty="0">
                <a:latin typeface="Times New Roman" panose="02020603050405020304" pitchFamily="18" charset="0"/>
                <a:ea typeface="Calibri" panose="020F0502020204030204" pitchFamily="34" charset="0"/>
                <a:cs typeface="Times New Roman" panose="02020603050405020304" pitchFamily="18" charset="0"/>
              </a:rPr>
              <a:t>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etting </a:t>
            </a:r>
            <a:r>
              <a:rPr lang="en-US" sz="2800" b="1" dirty="0">
                <a:latin typeface="Times New Roman" panose="02020603050405020304" pitchFamily="18" charset="0"/>
                <a:ea typeface="Calibri" panose="020F0502020204030204" pitchFamily="34" charset="0"/>
                <a:cs typeface="Times New Roman" panose="02020603050405020304" pitchFamily="18" charset="0"/>
              </a:rPr>
              <a:t>S</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tarted.</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B85A156-B629-6EB3-E66F-4C3F9F941FB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98575" y="2627966"/>
            <a:ext cx="3946849" cy="2250938"/>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85835C-1447-2267-F5BC-13486061E3A9}"/>
              </a:ext>
            </a:extLst>
          </p:cNvPr>
          <p:cNvSpPr txBox="1"/>
          <p:nvPr/>
        </p:nvSpPr>
        <p:spPr>
          <a:xfrm>
            <a:off x="3133817" y="314684"/>
            <a:ext cx="3249718"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Searching for Students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1253829-A4E7-F373-B510-191CB0E4DBA3}"/>
              </a:ext>
            </a:extLst>
          </p:cNvPr>
          <p:cNvPicPr>
            <a:picLocks noChangeAspect="1"/>
          </p:cNvPicPr>
          <p:nvPr/>
        </p:nvPicPr>
        <p:blipFill>
          <a:blip r:embed="rId2"/>
          <a:stretch>
            <a:fillRect/>
          </a:stretch>
        </p:blipFill>
        <p:spPr>
          <a:xfrm>
            <a:off x="325448" y="1178247"/>
            <a:ext cx="3151573" cy="2596982"/>
          </a:xfrm>
          <a:prstGeom prst="rect">
            <a:avLst/>
          </a:prstGeom>
        </p:spPr>
      </p:pic>
      <p:pic>
        <p:nvPicPr>
          <p:cNvPr id="7" name="Picture 6">
            <a:extLst>
              <a:ext uri="{FF2B5EF4-FFF2-40B4-BE49-F238E27FC236}">
                <a16:creationId xmlns:a16="http://schemas.microsoft.com/office/drawing/2014/main" id="{042F8C1D-54E6-08C2-4B92-053716C36098}"/>
              </a:ext>
            </a:extLst>
          </p:cNvPr>
          <p:cNvPicPr>
            <a:picLocks noChangeAspect="1"/>
          </p:cNvPicPr>
          <p:nvPr/>
        </p:nvPicPr>
        <p:blipFill rotWithShape="1">
          <a:blip r:embed="rId3"/>
          <a:srcRect r="48024" b="25927"/>
          <a:stretch/>
        </p:blipFill>
        <p:spPr>
          <a:xfrm>
            <a:off x="4474068" y="990937"/>
            <a:ext cx="4669932" cy="2506313"/>
          </a:xfrm>
          <a:prstGeom prst="rect">
            <a:avLst/>
          </a:prstGeom>
        </p:spPr>
      </p:pic>
      <p:pic>
        <p:nvPicPr>
          <p:cNvPr id="10" name="Picture 9">
            <a:extLst>
              <a:ext uri="{FF2B5EF4-FFF2-40B4-BE49-F238E27FC236}">
                <a16:creationId xmlns:a16="http://schemas.microsoft.com/office/drawing/2014/main" id="{FA2D937D-4BB8-4A26-EF71-6C33F8D3F15C}"/>
              </a:ext>
            </a:extLst>
          </p:cNvPr>
          <p:cNvPicPr>
            <a:picLocks noChangeAspect="1"/>
          </p:cNvPicPr>
          <p:nvPr/>
        </p:nvPicPr>
        <p:blipFill>
          <a:blip r:embed="rId4"/>
          <a:stretch>
            <a:fillRect/>
          </a:stretch>
        </p:blipFill>
        <p:spPr>
          <a:xfrm>
            <a:off x="4907679" y="4327690"/>
            <a:ext cx="3802710" cy="1539373"/>
          </a:xfrm>
          <a:prstGeom prst="rect">
            <a:avLst/>
          </a:prstGeom>
        </p:spPr>
      </p:pic>
      <p:pic>
        <p:nvPicPr>
          <p:cNvPr id="12" name="Picture 11">
            <a:extLst>
              <a:ext uri="{FF2B5EF4-FFF2-40B4-BE49-F238E27FC236}">
                <a16:creationId xmlns:a16="http://schemas.microsoft.com/office/drawing/2014/main" id="{63599F9C-8DFF-CA2A-C662-8D8789362F7C}"/>
              </a:ext>
            </a:extLst>
          </p:cNvPr>
          <p:cNvPicPr>
            <a:picLocks noChangeAspect="1"/>
          </p:cNvPicPr>
          <p:nvPr/>
        </p:nvPicPr>
        <p:blipFill>
          <a:blip r:embed="rId5"/>
          <a:stretch>
            <a:fillRect/>
          </a:stretch>
        </p:blipFill>
        <p:spPr>
          <a:xfrm>
            <a:off x="177275" y="4318063"/>
            <a:ext cx="3299746" cy="1501270"/>
          </a:xfrm>
          <a:prstGeom prst="rect">
            <a:avLst/>
          </a:prstGeom>
        </p:spPr>
      </p:pic>
    </p:spTree>
    <p:extLst>
      <p:ext uri="{BB962C8B-B14F-4D97-AF65-F5344CB8AC3E}">
        <p14:creationId xmlns:p14="http://schemas.microsoft.com/office/powerpoint/2010/main" val="2714927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DEC8C5-284D-EA34-0856-05558641EEFB}"/>
              </a:ext>
            </a:extLst>
          </p:cNvPr>
          <p:cNvPicPr>
            <a:picLocks noChangeAspect="1"/>
          </p:cNvPicPr>
          <p:nvPr/>
        </p:nvPicPr>
        <p:blipFill>
          <a:blip r:embed="rId2"/>
          <a:stretch>
            <a:fillRect/>
          </a:stretch>
        </p:blipFill>
        <p:spPr>
          <a:xfrm>
            <a:off x="134809" y="1434730"/>
            <a:ext cx="2999008" cy="2805409"/>
          </a:xfrm>
          <a:prstGeom prst="rect">
            <a:avLst/>
          </a:prstGeom>
        </p:spPr>
      </p:pic>
      <p:sp>
        <p:nvSpPr>
          <p:cNvPr id="6" name="TextBox 5">
            <a:extLst>
              <a:ext uri="{FF2B5EF4-FFF2-40B4-BE49-F238E27FC236}">
                <a16:creationId xmlns:a16="http://schemas.microsoft.com/office/drawing/2014/main" id="{B185835C-1447-2267-F5BC-13486061E3A9}"/>
              </a:ext>
            </a:extLst>
          </p:cNvPr>
          <p:cNvSpPr txBox="1"/>
          <p:nvPr/>
        </p:nvSpPr>
        <p:spPr>
          <a:xfrm>
            <a:off x="4154259" y="350195"/>
            <a:ext cx="1536327"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Reports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74C7FC6-15D8-B8D0-84C3-6702D9766742}"/>
              </a:ext>
            </a:extLst>
          </p:cNvPr>
          <p:cNvPicPr>
            <a:picLocks noChangeAspect="1"/>
          </p:cNvPicPr>
          <p:nvPr/>
        </p:nvPicPr>
        <p:blipFill>
          <a:blip r:embed="rId3"/>
          <a:stretch>
            <a:fillRect/>
          </a:stretch>
        </p:blipFill>
        <p:spPr>
          <a:xfrm>
            <a:off x="3391270" y="1434730"/>
            <a:ext cx="5688942" cy="3010571"/>
          </a:xfrm>
          <a:prstGeom prst="rect">
            <a:avLst/>
          </a:prstGeom>
        </p:spPr>
      </p:pic>
      <p:sp>
        <p:nvSpPr>
          <p:cNvPr id="3" name="TextBox 2">
            <a:extLst>
              <a:ext uri="{FF2B5EF4-FFF2-40B4-BE49-F238E27FC236}">
                <a16:creationId xmlns:a16="http://schemas.microsoft.com/office/drawing/2014/main" id="{00D7465A-78F9-D342-DD47-3FD8A2054C13}"/>
              </a:ext>
            </a:extLst>
          </p:cNvPr>
          <p:cNvSpPr txBox="1"/>
          <p:nvPr/>
        </p:nvSpPr>
        <p:spPr>
          <a:xfrm>
            <a:off x="3547615" y="4877093"/>
            <a:ext cx="5376252" cy="369332"/>
          </a:xfrm>
          <a:prstGeom prst="rect">
            <a:avLst/>
          </a:prstGeom>
          <a:noFill/>
        </p:spPr>
        <p:txBody>
          <a:bodyPr wrap="square">
            <a:spAutoFit/>
          </a:bodyPr>
          <a:lstStyle/>
          <a:p>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Any report can be saved as a favorite and automated.</a:t>
            </a:r>
            <a:endParaRPr lang="en-US" dirty="0"/>
          </a:p>
        </p:txBody>
      </p:sp>
    </p:spTree>
    <p:extLst>
      <p:ext uri="{BB962C8B-B14F-4D97-AF65-F5344CB8AC3E}">
        <p14:creationId xmlns:p14="http://schemas.microsoft.com/office/powerpoint/2010/main" val="15143304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E7BF61-67F1-0A19-7BBA-9EB4330E3DAB}"/>
              </a:ext>
            </a:extLst>
          </p:cNvPr>
          <p:cNvSpPr txBox="1"/>
          <p:nvPr/>
        </p:nvSpPr>
        <p:spPr>
          <a:xfrm>
            <a:off x="3470792" y="497270"/>
            <a:ext cx="2502169"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Where to Start?</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F779FA1-146A-2E15-8FEC-949E58648D3A}"/>
              </a:ext>
            </a:extLst>
          </p:cNvPr>
          <p:cNvSpPr txBox="1"/>
          <p:nvPr/>
        </p:nvSpPr>
        <p:spPr>
          <a:xfrm>
            <a:off x="1649406" y="1350778"/>
            <a:ext cx="5993934"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Request A Demo: </a:t>
            </a:r>
            <a:r>
              <a:rPr lang="en-US" dirty="0">
                <a:solidFill>
                  <a:srgbClr val="610215"/>
                </a:solidFill>
                <a:latin typeface="Times New Roman" panose="02020603050405020304" pitchFamily="18" charset="0"/>
                <a:cs typeface="Times New Roman" panose="02020603050405020304" pitchFamily="18" charset="0"/>
                <a:hlinkClick r:id="rId2"/>
              </a:rPr>
              <a:t>https://www.go-redrock.com/demo/</a:t>
            </a:r>
            <a:r>
              <a:rPr lang="en-US" dirty="0">
                <a:solidFill>
                  <a:srgbClr val="610215"/>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F31C353E-9037-9A9F-4903-46232F9B20BF}"/>
              </a:ext>
            </a:extLst>
          </p:cNvPr>
          <p:cNvSpPr txBox="1"/>
          <p:nvPr/>
        </p:nvSpPr>
        <p:spPr>
          <a:xfrm>
            <a:off x="1649406" y="1993675"/>
            <a:ext cx="6823473" cy="369332"/>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Redrock Wiki FAQ: </a:t>
            </a:r>
            <a:r>
              <a:rPr lang="en-US" dirty="0">
                <a:solidFill>
                  <a:srgbClr val="610215"/>
                </a:solidFill>
                <a:latin typeface="Times New Roman" panose="02020603050405020304" pitchFamily="18" charset="0"/>
                <a:cs typeface="Times New Roman" panose="02020603050405020304" pitchFamily="18" charset="0"/>
                <a:hlinkClick r:id="rId3"/>
              </a:rPr>
              <a:t>https://wiki.go-redrock.com/index.php/FAQ</a:t>
            </a:r>
            <a:r>
              <a:rPr lang="en-US" dirty="0">
                <a:solidFill>
                  <a:srgbClr val="610215"/>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68661D09-0BA3-F075-55EA-8E1698FE3DE5}"/>
              </a:ext>
            </a:extLst>
          </p:cNvPr>
          <p:cNvSpPr txBox="1"/>
          <p:nvPr/>
        </p:nvSpPr>
        <p:spPr>
          <a:xfrm>
            <a:off x="1649406" y="2683192"/>
            <a:ext cx="6823473" cy="646331"/>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Contact Support by </a:t>
            </a:r>
            <a:r>
              <a:rPr lang="en-US" dirty="0" err="1">
                <a:solidFill>
                  <a:srgbClr val="610215"/>
                </a:solidFill>
                <a:latin typeface="Times New Roman" panose="02020603050405020304" pitchFamily="18" charset="0"/>
                <a:cs typeface="Times New Roman" panose="02020603050405020304" pitchFamily="18" charset="0"/>
              </a:rPr>
              <a:t>HelpDesk</a:t>
            </a:r>
            <a:r>
              <a:rPr lang="en-US" dirty="0">
                <a:solidFill>
                  <a:srgbClr val="610215"/>
                </a:solidFill>
                <a:latin typeface="Times New Roman" panose="02020603050405020304" pitchFamily="18" charset="0"/>
                <a:cs typeface="Times New Roman" panose="02020603050405020304" pitchFamily="18" charset="0"/>
              </a:rPr>
              <a:t>/Ticket System: </a:t>
            </a:r>
            <a:r>
              <a:rPr lang="en-US" dirty="0">
                <a:solidFill>
                  <a:srgbClr val="610215"/>
                </a:solidFill>
                <a:latin typeface="Times New Roman" panose="02020603050405020304" pitchFamily="18" charset="0"/>
                <a:cs typeface="Times New Roman" panose="02020603050405020304" pitchFamily="18" charset="0"/>
                <a:hlinkClick r:id="rId4"/>
              </a:rPr>
              <a:t>https://go-redrock.kayako.com/conversation/new</a:t>
            </a:r>
            <a:r>
              <a:rPr lang="en-US" dirty="0">
                <a:solidFill>
                  <a:srgbClr val="610215"/>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9D18B08E-A97E-18C4-335F-B2F6C13F1BB9}"/>
              </a:ext>
            </a:extLst>
          </p:cNvPr>
          <p:cNvSpPr txBox="1"/>
          <p:nvPr/>
        </p:nvSpPr>
        <p:spPr>
          <a:xfrm>
            <a:off x="1649406" y="3649708"/>
            <a:ext cx="6823473" cy="923330"/>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Contact Support by Phone: </a:t>
            </a:r>
            <a:r>
              <a:rPr lang="en-US" dirty="0">
                <a:solidFill>
                  <a:srgbClr val="610215"/>
                </a:solidFill>
                <a:effectLst/>
              </a:rPr>
              <a:t>877-303-7575 option 1</a:t>
            </a:r>
          </a:p>
          <a:p>
            <a:r>
              <a:rPr lang="en-US" dirty="0">
                <a:solidFill>
                  <a:srgbClr val="610215"/>
                </a:solidFill>
              </a:rPr>
              <a:t> (Emergency – System down, can’t access anything! Option 3!)</a:t>
            </a:r>
            <a:endParaRPr lang="en-US" dirty="0">
              <a:solidFill>
                <a:srgbClr val="610215"/>
              </a:solidFill>
              <a:effectLst/>
            </a:endParaRP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375B545-9BDD-C9DB-39FF-8EE85294EA43}"/>
              </a:ext>
            </a:extLst>
          </p:cNvPr>
          <p:cNvSpPr txBox="1"/>
          <p:nvPr/>
        </p:nvSpPr>
        <p:spPr>
          <a:xfrm>
            <a:off x="1649405" y="4645666"/>
            <a:ext cx="6823473" cy="646331"/>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Schedule A Training: </a:t>
            </a:r>
            <a:r>
              <a:rPr lang="en-US" dirty="0">
                <a:solidFill>
                  <a:srgbClr val="610215"/>
                </a:solidFill>
                <a:latin typeface="Times New Roman" panose="02020603050405020304" pitchFamily="18" charset="0"/>
                <a:cs typeface="Times New Roman" panose="02020603050405020304" pitchFamily="18" charset="0"/>
                <a:hlinkClick r:id="rId5"/>
              </a:rPr>
              <a:t>https://www.go-redrock.com/help-support/request-training/</a:t>
            </a:r>
            <a:r>
              <a:rPr lang="en-US" dirty="0">
                <a:solidFill>
                  <a:srgbClr val="610215"/>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7582459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662B3-3293-5981-F237-773AACC081EF}"/>
              </a:ext>
            </a:extLst>
          </p:cNvPr>
          <p:cNvSpPr txBox="1"/>
          <p:nvPr/>
        </p:nvSpPr>
        <p:spPr>
          <a:xfrm>
            <a:off x="2831487" y="385705"/>
            <a:ext cx="3729600"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New Semester Changeover</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C11D918-B661-352B-C628-9C24905CEBF7}"/>
              </a:ext>
            </a:extLst>
          </p:cNvPr>
          <p:cNvSpPr txBox="1"/>
          <p:nvPr/>
        </p:nvSpPr>
        <p:spPr>
          <a:xfrm>
            <a:off x="3182946" y="853782"/>
            <a:ext cx="2778107"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Preferences &gt; Terms</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9670789-4CAF-39A0-6B20-73490FBFFA95}"/>
              </a:ext>
            </a:extLst>
          </p:cNvPr>
          <p:cNvPicPr>
            <a:picLocks noChangeAspect="1"/>
          </p:cNvPicPr>
          <p:nvPr/>
        </p:nvPicPr>
        <p:blipFill>
          <a:blip r:embed="rId2"/>
          <a:stretch>
            <a:fillRect/>
          </a:stretch>
        </p:blipFill>
        <p:spPr>
          <a:xfrm>
            <a:off x="569148" y="1664645"/>
            <a:ext cx="8202967" cy="3310992"/>
          </a:xfrm>
          <a:prstGeom prst="rect">
            <a:avLst/>
          </a:prstGeom>
        </p:spPr>
      </p:pic>
    </p:spTree>
    <p:extLst>
      <p:ext uri="{BB962C8B-B14F-4D97-AF65-F5344CB8AC3E}">
        <p14:creationId xmlns:p14="http://schemas.microsoft.com/office/powerpoint/2010/main" val="370120223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07E176-C8C4-8892-5562-D7419EE7D6FF}"/>
              </a:ext>
            </a:extLst>
          </p:cNvPr>
          <p:cNvSpPr txBox="1"/>
          <p:nvPr/>
        </p:nvSpPr>
        <p:spPr>
          <a:xfrm>
            <a:off x="2824840" y="639883"/>
            <a:ext cx="3494315"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Managing</a:t>
            </a: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/Creating Staff</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C413B24-62F6-F39E-8DFE-497E66C69D21}"/>
              </a:ext>
            </a:extLst>
          </p:cNvPr>
          <p:cNvSpPr txBox="1"/>
          <p:nvPr/>
        </p:nvSpPr>
        <p:spPr>
          <a:xfrm>
            <a:off x="3338608" y="1107960"/>
            <a:ext cx="2257231"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Listings &gt; Staff</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E6C28B8-2B76-1F78-B8FF-FB79E9F51EB5}"/>
              </a:ext>
            </a:extLst>
          </p:cNvPr>
          <p:cNvPicPr>
            <a:picLocks noChangeAspect="1"/>
          </p:cNvPicPr>
          <p:nvPr/>
        </p:nvPicPr>
        <p:blipFill>
          <a:blip r:embed="rId2"/>
          <a:stretch>
            <a:fillRect/>
          </a:stretch>
        </p:blipFill>
        <p:spPr>
          <a:xfrm>
            <a:off x="4307619" y="1701328"/>
            <a:ext cx="4649769" cy="4669216"/>
          </a:xfrm>
          <a:prstGeom prst="rect">
            <a:avLst/>
          </a:prstGeom>
        </p:spPr>
      </p:pic>
      <p:sp>
        <p:nvSpPr>
          <p:cNvPr id="5" name="TextBox 4">
            <a:extLst>
              <a:ext uri="{FF2B5EF4-FFF2-40B4-BE49-F238E27FC236}">
                <a16:creationId xmlns:a16="http://schemas.microsoft.com/office/drawing/2014/main" id="{495D9BAB-3CCB-D7DC-AD3F-E90376112A6F}"/>
              </a:ext>
            </a:extLst>
          </p:cNvPr>
          <p:cNvSpPr txBox="1"/>
          <p:nvPr/>
        </p:nvSpPr>
        <p:spPr>
          <a:xfrm>
            <a:off x="186613" y="1808320"/>
            <a:ext cx="3494316" cy="4462760"/>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First Name</a:t>
            </a:r>
          </a:p>
          <a:p>
            <a:pPr marL="342900" indent="-342900">
              <a:buFont typeface="Wingdings" panose="05000000000000000000" pitchFamily="2" charset="2"/>
              <a:buChar char="Ø"/>
            </a:pPr>
            <a:endParaRPr lang="en-US" sz="1400"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Last Name</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Username</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Online Link </a:t>
            </a:r>
          </a:p>
          <a:p>
            <a:r>
              <a:rPr lang="en-US" dirty="0">
                <a:solidFill>
                  <a:srgbClr val="610215"/>
                </a:solidFill>
                <a:latin typeface="Times New Roman" panose="02020603050405020304" pitchFamily="18" charset="0"/>
                <a:cs typeface="Times New Roman" panose="02020603050405020304" pitchFamily="18" charset="0"/>
              </a:rPr>
              <a:t>(used for virtual appointments)</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User Level/Consultant Box</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Primary Group</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Course List of Specialties</a:t>
            </a:r>
          </a:p>
          <a:p>
            <a:pPr marL="342900" indent="-342900">
              <a:buFont typeface="Wingdings" panose="05000000000000000000" pitchFamily="2" charset="2"/>
              <a:buChar char="Ø"/>
            </a:pPr>
            <a:endParaRPr lang="en-US" dirty="0">
              <a:solidFill>
                <a:srgbClr val="610215"/>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dirty="0">
                <a:solidFill>
                  <a:srgbClr val="610215"/>
                </a:solidFill>
                <a:latin typeface="Times New Roman" panose="02020603050405020304" pitchFamily="18" charset="0"/>
                <a:cs typeface="Times New Roman" panose="02020603050405020304" pitchFamily="18" charset="0"/>
              </a:rPr>
              <a:t>Center Staff Link Fields</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00F989-A697-2FD8-0164-8D2588205140}"/>
              </a:ext>
            </a:extLst>
          </p:cNvPr>
          <p:cNvSpPr txBox="1"/>
          <p:nvPr/>
        </p:nvSpPr>
        <p:spPr>
          <a:xfrm>
            <a:off x="2973160" y="822572"/>
            <a:ext cx="3197680"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Deactivating Old Staff</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72A66F5A-5936-679B-7437-2396C0CD0C92}"/>
              </a:ext>
            </a:extLst>
          </p:cNvPr>
          <p:cNvPicPr>
            <a:picLocks noChangeAspect="1"/>
          </p:cNvPicPr>
          <p:nvPr/>
        </p:nvPicPr>
        <p:blipFill>
          <a:blip r:embed="rId2"/>
          <a:stretch>
            <a:fillRect/>
          </a:stretch>
        </p:blipFill>
        <p:spPr>
          <a:xfrm>
            <a:off x="561975" y="1980918"/>
            <a:ext cx="8020050" cy="1921965"/>
          </a:xfrm>
          <a:prstGeom prst="rect">
            <a:avLst/>
          </a:prstGeom>
        </p:spPr>
      </p:pic>
      <p:sp>
        <p:nvSpPr>
          <p:cNvPr id="14" name="TextBox 13">
            <a:extLst>
              <a:ext uri="{FF2B5EF4-FFF2-40B4-BE49-F238E27FC236}">
                <a16:creationId xmlns:a16="http://schemas.microsoft.com/office/drawing/2014/main" id="{28D570E8-1D71-D125-9956-6685F4C05DEF}"/>
              </a:ext>
            </a:extLst>
          </p:cNvPr>
          <p:cNvSpPr txBox="1"/>
          <p:nvPr/>
        </p:nvSpPr>
        <p:spPr>
          <a:xfrm>
            <a:off x="2103523" y="4477742"/>
            <a:ext cx="5279184" cy="670440"/>
          </a:xfrm>
          <a:prstGeom prst="rect">
            <a:avLst/>
          </a:prstGeom>
          <a:noFill/>
        </p:spPr>
        <p:txBody>
          <a:bodyPr wrap="square">
            <a:spAutoFit/>
          </a:bodyPr>
          <a:lstStyle/>
          <a:p>
            <a:pPr marL="0" marR="0">
              <a:lnSpc>
                <a:spcPct val="107000"/>
              </a:lnSpc>
              <a:spcBef>
                <a:spcPts val="0"/>
              </a:spcBef>
              <a:spcAft>
                <a:spcPts val="800"/>
              </a:spcAft>
            </a:pPr>
            <a:r>
              <a:rPr lang="en-US"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All inactive staff are still in the system for data purposes. If needed they can always be re-activated.</a:t>
            </a:r>
            <a:endParaRPr lang="en-US"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920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662B3-3293-5981-F237-773AACC081EF}"/>
              </a:ext>
            </a:extLst>
          </p:cNvPr>
          <p:cNvSpPr txBox="1"/>
          <p:nvPr/>
        </p:nvSpPr>
        <p:spPr>
          <a:xfrm>
            <a:off x="3275370" y="385705"/>
            <a:ext cx="3729600"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Update Course List(s)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C11D918-B661-352B-C628-9C24905CEBF7}"/>
              </a:ext>
            </a:extLst>
          </p:cNvPr>
          <p:cNvSpPr txBox="1"/>
          <p:nvPr/>
        </p:nvSpPr>
        <p:spPr>
          <a:xfrm>
            <a:off x="3275370" y="853782"/>
            <a:ext cx="3013668"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Other &gt; </a:t>
            </a:r>
            <a:r>
              <a:rPr lang="en-US" sz="16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Listings</a:t>
            </a: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 &gt; </a:t>
            </a:r>
            <a:r>
              <a:rPr lang="en-US" sz="16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Course Lists</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EB76680-5E69-C97E-2828-5F7C9474CADB}"/>
              </a:ext>
            </a:extLst>
          </p:cNvPr>
          <p:cNvPicPr>
            <a:picLocks noChangeAspect="1"/>
          </p:cNvPicPr>
          <p:nvPr/>
        </p:nvPicPr>
        <p:blipFill>
          <a:blip r:embed="rId2"/>
          <a:stretch>
            <a:fillRect/>
          </a:stretch>
        </p:blipFill>
        <p:spPr>
          <a:xfrm>
            <a:off x="1207362" y="1578647"/>
            <a:ext cx="7137647" cy="4194059"/>
          </a:xfrm>
          <a:prstGeom prst="rect">
            <a:avLst/>
          </a:prstGeom>
        </p:spPr>
      </p:pic>
    </p:spTree>
    <p:extLst>
      <p:ext uri="{BB962C8B-B14F-4D97-AF65-F5344CB8AC3E}">
        <p14:creationId xmlns:p14="http://schemas.microsoft.com/office/powerpoint/2010/main" val="88798388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662B3-3293-5981-F237-773AACC081EF}"/>
              </a:ext>
            </a:extLst>
          </p:cNvPr>
          <p:cNvSpPr txBox="1"/>
          <p:nvPr/>
        </p:nvSpPr>
        <p:spPr>
          <a:xfrm>
            <a:off x="3728131" y="385705"/>
            <a:ext cx="2282051"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Logging Data</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reeform: Shape 3">
            <a:extLst>
              <a:ext uri="{FF2B5EF4-FFF2-40B4-BE49-F238E27FC236}">
                <a16:creationId xmlns:a16="http://schemas.microsoft.com/office/drawing/2014/main" id="{45AC6194-2E80-C6EE-1D96-F7F3E1DDE062}"/>
              </a:ext>
            </a:extLst>
          </p:cNvPr>
          <p:cNvSpPr/>
          <p:nvPr/>
        </p:nvSpPr>
        <p:spPr>
          <a:xfrm>
            <a:off x="0" y="2002327"/>
            <a:ext cx="4722628" cy="792099"/>
          </a:xfrm>
          <a:custGeom>
            <a:avLst/>
            <a:gdLst>
              <a:gd name="connsiteX0" fmla="*/ 0 w 1071021"/>
              <a:gd name="connsiteY0" fmla="*/ 0 h 792099"/>
              <a:gd name="connsiteX1" fmla="*/ 1071021 w 1071021"/>
              <a:gd name="connsiteY1" fmla="*/ 0 h 792099"/>
              <a:gd name="connsiteX2" fmla="*/ 1071021 w 1071021"/>
              <a:gd name="connsiteY2" fmla="*/ 792099 h 792099"/>
              <a:gd name="connsiteX3" fmla="*/ 0 w 1071021"/>
              <a:gd name="connsiteY3" fmla="*/ 792099 h 792099"/>
              <a:gd name="connsiteX4" fmla="*/ 0 w 1071021"/>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21" h="792099">
                <a:moveTo>
                  <a:pt x="0" y="0"/>
                </a:moveTo>
                <a:lnTo>
                  <a:pt x="1071021" y="0"/>
                </a:lnTo>
                <a:lnTo>
                  <a:pt x="1071021"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6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Used by staff to view students who are currently logged in to the system for a visit.</a:t>
            </a:r>
            <a:endParaRPr lang="en-US" sz="16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BD93EED-19DE-200E-9632-BF2BF57F90B0}"/>
              </a:ext>
            </a:extLst>
          </p:cNvPr>
          <p:cNvSpPr txBox="1"/>
          <p:nvPr/>
        </p:nvSpPr>
        <p:spPr>
          <a:xfrm>
            <a:off x="4038849" y="853782"/>
            <a:ext cx="1234486" cy="342786"/>
          </a:xfrm>
          <a:prstGeom prst="rect">
            <a:avLst/>
          </a:prstGeom>
          <a:noFill/>
        </p:spPr>
        <p:txBody>
          <a:bodyPr wrap="square">
            <a:spAutoFit/>
          </a:bodyPr>
          <a:lstStyle/>
          <a:p>
            <a:pPr marL="0" marR="0">
              <a:lnSpc>
                <a:spcPct val="107000"/>
              </a:lnSpc>
              <a:spcBef>
                <a:spcPts val="0"/>
              </a:spcBef>
              <a:spcAft>
                <a:spcPts val="800"/>
              </a:spcAft>
            </a:pPr>
            <a:r>
              <a:rPr lang="en-US" sz="16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Attendance</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Shape 6">
            <a:extLst>
              <a:ext uri="{FF2B5EF4-FFF2-40B4-BE49-F238E27FC236}">
                <a16:creationId xmlns:a16="http://schemas.microsoft.com/office/drawing/2014/main" id="{86DFD0BB-D6E7-9992-1764-46284C54FD43}"/>
              </a:ext>
            </a:extLst>
          </p:cNvPr>
          <p:cNvSpPr/>
          <p:nvPr/>
        </p:nvSpPr>
        <p:spPr>
          <a:xfrm>
            <a:off x="5471307" y="1795048"/>
            <a:ext cx="3106891" cy="1763420"/>
          </a:xfrm>
          <a:custGeom>
            <a:avLst/>
            <a:gdLst>
              <a:gd name="connsiteX0" fmla="*/ 0 w 1071021"/>
              <a:gd name="connsiteY0" fmla="*/ 0 h 792099"/>
              <a:gd name="connsiteX1" fmla="*/ 1071021 w 1071021"/>
              <a:gd name="connsiteY1" fmla="*/ 0 h 792099"/>
              <a:gd name="connsiteX2" fmla="*/ 1071021 w 1071021"/>
              <a:gd name="connsiteY2" fmla="*/ 792099 h 792099"/>
              <a:gd name="connsiteX3" fmla="*/ 0 w 1071021"/>
              <a:gd name="connsiteY3" fmla="*/ 792099 h 792099"/>
              <a:gd name="connsiteX4" fmla="*/ 0 w 1071021"/>
              <a:gd name="connsiteY4" fmla="*/ 0 h 7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21" h="792099">
                <a:moveTo>
                  <a:pt x="0" y="0"/>
                </a:moveTo>
                <a:lnTo>
                  <a:pt x="1071021" y="0"/>
                </a:lnTo>
                <a:lnTo>
                  <a:pt x="1071021" y="792099"/>
                </a:lnTo>
                <a:lnTo>
                  <a:pt x="0" y="79209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9530" tIns="0" rIns="49530" bIns="0" numCol="1" spcCol="1270" anchor="t" anchorCtr="0">
            <a:noAutofit/>
          </a:bodyPr>
          <a:lstStyle/>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5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Student facing login. KIOSK can have a QR code displayed for touchless sign in (using mobile device).</a:t>
            </a:r>
            <a:endParaRPr lang="en-US" sz="15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5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Students can also use a barcode scanner to login to a center if that campus has one.</a:t>
            </a:r>
            <a:endParaRPr lang="en-US" sz="15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7B5AA1A-1431-651C-E321-21F4E61609AD}"/>
              </a:ext>
            </a:extLst>
          </p:cNvPr>
          <p:cNvSpPr txBox="1"/>
          <p:nvPr/>
        </p:nvSpPr>
        <p:spPr>
          <a:xfrm>
            <a:off x="6720150" y="1320959"/>
            <a:ext cx="1234486" cy="374077"/>
          </a:xfrm>
          <a:prstGeom prst="rect">
            <a:avLst/>
          </a:prstGeom>
          <a:noFill/>
        </p:spPr>
        <p:txBody>
          <a:bodyPr wrap="square">
            <a:spAutoFit/>
          </a:bodyPr>
          <a:lstStyle/>
          <a:p>
            <a:pPr marL="0" marR="0">
              <a:lnSpc>
                <a:spcPct val="107000"/>
              </a:lnSpc>
              <a:spcBef>
                <a:spcPts val="0"/>
              </a:spcBef>
              <a:spcAft>
                <a:spcPts val="800"/>
              </a:spcAft>
            </a:pPr>
            <a:r>
              <a:rPr lang="en-US"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KIOSK</a:t>
            </a:r>
            <a:endParaRPr lang="en-US" sz="16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6D4F389-2DE7-A91C-7549-52CBFBD6A029}"/>
              </a:ext>
            </a:extLst>
          </p:cNvPr>
          <p:cNvSpPr txBox="1"/>
          <p:nvPr/>
        </p:nvSpPr>
        <p:spPr>
          <a:xfrm>
            <a:off x="1365193" y="1420971"/>
            <a:ext cx="1502293" cy="374077"/>
          </a:xfrm>
          <a:prstGeom prst="rect">
            <a:avLst/>
          </a:prstGeom>
          <a:noFill/>
        </p:spPr>
        <p:txBody>
          <a:bodyPr wrap="square">
            <a:spAutoFit/>
          </a:bodyPr>
          <a:lstStyle/>
          <a:p>
            <a:pPr marL="0" marR="0">
              <a:lnSpc>
                <a:spcPct val="107000"/>
              </a:lnSpc>
              <a:spcBef>
                <a:spcPts val="0"/>
              </a:spcBef>
              <a:spcAft>
                <a:spcPts val="800"/>
              </a:spcAft>
            </a:pPr>
            <a:r>
              <a:rPr lang="en-US"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Log Listing</a:t>
            </a:r>
            <a:endParaRPr lang="en-US"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48529C9-F02E-5FC3-EF86-7B4916AAA132}"/>
              </a:ext>
            </a:extLst>
          </p:cNvPr>
          <p:cNvPicPr>
            <a:picLocks noChangeAspect="1"/>
          </p:cNvPicPr>
          <p:nvPr/>
        </p:nvPicPr>
        <p:blipFill>
          <a:blip r:embed="rId2"/>
          <a:stretch>
            <a:fillRect/>
          </a:stretch>
        </p:blipFill>
        <p:spPr>
          <a:xfrm>
            <a:off x="0" y="2996857"/>
            <a:ext cx="5105151" cy="1750498"/>
          </a:xfrm>
          <a:prstGeom prst="rect">
            <a:avLst/>
          </a:prstGeom>
        </p:spPr>
      </p:pic>
      <p:pic>
        <p:nvPicPr>
          <p:cNvPr id="13" name="Picture 12">
            <a:extLst>
              <a:ext uri="{FF2B5EF4-FFF2-40B4-BE49-F238E27FC236}">
                <a16:creationId xmlns:a16="http://schemas.microsoft.com/office/drawing/2014/main" id="{C89FF646-4491-1461-1A89-D1DB21306C4D}"/>
              </a:ext>
            </a:extLst>
          </p:cNvPr>
          <p:cNvPicPr>
            <a:picLocks noChangeAspect="1"/>
          </p:cNvPicPr>
          <p:nvPr/>
        </p:nvPicPr>
        <p:blipFill rotWithShape="1">
          <a:blip r:embed="rId3"/>
          <a:srcRect l="3146" r="4000" b="1851"/>
          <a:stretch/>
        </p:blipFill>
        <p:spPr>
          <a:xfrm>
            <a:off x="6010182" y="3758491"/>
            <a:ext cx="2654423" cy="2562273"/>
          </a:xfrm>
          <a:prstGeom prst="rect">
            <a:avLst/>
          </a:prstGeom>
        </p:spPr>
      </p:pic>
    </p:spTree>
    <p:extLst>
      <p:ext uri="{BB962C8B-B14F-4D97-AF65-F5344CB8AC3E}">
        <p14:creationId xmlns:p14="http://schemas.microsoft.com/office/powerpoint/2010/main" val="1418219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85835C-1447-2267-F5BC-13486061E3A9}"/>
              </a:ext>
            </a:extLst>
          </p:cNvPr>
          <p:cNvSpPr txBox="1"/>
          <p:nvPr/>
        </p:nvSpPr>
        <p:spPr>
          <a:xfrm>
            <a:off x="3506190" y="421215"/>
            <a:ext cx="4359426"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latin typeface="Times New Roman" panose="02020603050405020304" pitchFamily="18" charset="0"/>
                <a:ea typeface="Calibri" panose="020F0502020204030204" pitchFamily="34" charset="0"/>
                <a:cs typeface="Times New Roman" panose="02020603050405020304" pitchFamily="18" charset="0"/>
              </a:rPr>
              <a:t>Lists Of Students </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D02012A-022A-0E37-879D-CB66C0AE4EF3}"/>
              </a:ext>
            </a:extLst>
          </p:cNvPr>
          <p:cNvSpPr txBox="1"/>
          <p:nvPr/>
        </p:nvSpPr>
        <p:spPr>
          <a:xfrm>
            <a:off x="1910918" y="1189608"/>
            <a:ext cx="5695025" cy="4801314"/>
          </a:xfrm>
          <a:prstGeom prst="rect">
            <a:avLst/>
          </a:prstGeom>
          <a:noFill/>
        </p:spPr>
        <p:txBody>
          <a:bodyPr wrap="square">
            <a:spAutoFit/>
          </a:bodyPr>
          <a:lstStyle/>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Centers may require that only certain students are allowed to log a visit to the center. This can be done by adjusting the preference in the subcenter entry screen to constrain logging visits to students from a certain list.</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Centers may also require that only certain students be allowed to book an appointment in a particular center. </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Lists might be used for grouping certain student populations, like students that participate in a particular sport - this list of students might be particularly important to a coach.</a:t>
            </a:r>
          </a:p>
          <a:p>
            <a:pPr>
              <a:buFont typeface="Arial" panose="020B0604020202020204" pitchFamily="34" charset="0"/>
              <a:buChar char="•"/>
            </a:pPr>
            <a:endParaRPr lang="en-US" dirty="0">
              <a:solidFill>
                <a:srgbClr val="610215"/>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610215"/>
                </a:solidFill>
                <a:latin typeface="Times New Roman" panose="02020603050405020304" pitchFamily="18" charset="0"/>
                <a:cs typeface="Times New Roman" panose="02020603050405020304" pitchFamily="18" charset="0"/>
              </a:rPr>
              <a:t>Lists might also be used to categorize students that qualify for a certain program or be part of a special needs program where those students are reported on in a special fashion. </a:t>
            </a:r>
            <a:br>
              <a:rPr lang="en-US" dirty="0">
                <a:solidFill>
                  <a:srgbClr val="610215"/>
                </a:solidFill>
                <a:latin typeface="Times New Roman" panose="02020603050405020304" pitchFamily="18" charset="0"/>
                <a:cs typeface="Times New Roman" panose="02020603050405020304" pitchFamily="18" charset="0"/>
              </a:rPr>
            </a:br>
            <a:endParaRPr lang="en-US" dirty="0">
              <a:solidFill>
                <a:srgbClr val="6102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458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85835C-1447-2267-F5BC-13486061E3A9}"/>
              </a:ext>
            </a:extLst>
          </p:cNvPr>
          <p:cNvSpPr txBox="1"/>
          <p:nvPr/>
        </p:nvSpPr>
        <p:spPr>
          <a:xfrm>
            <a:off x="2982406" y="403461"/>
            <a:ext cx="3480537" cy="468077"/>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Static and Dynamic Lists</a:t>
            </a:r>
            <a:endParaRPr lang="en-US" sz="2400" b="1"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8E1E8C9-A541-E86C-79E8-A6F24B7E4826}"/>
              </a:ext>
            </a:extLst>
          </p:cNvPr>
          <p:cNvSpPr txBox="1"/>
          <p:nvPr/>
        </p:nvSpPr>
        <p:spPr>
          <a:xfrm>
            <a:off x="324035" y="1509839"/>
            <a:ext cx="3546629" cy="2488374"/>
          </a:xfrm>
          <a:prstGeom prst="rect">
            <a:avLst/>
          </a:prstGeom>
          <a:noFill/>
        </p:spPr>
        <p:txBody>
          <a:bodyPr wrap="square">
            <a:spAutoFit/>
          </a:bodyPr>
          <a:lstStyle/>
          <a:p>
            <a:r>
              <a:rPr lang="en-US" b="1" dirty="0">
                <a:solidFill>
                  <a:srgbClr val="610215"/>
                </a:solidFill>
                <a:latin typeface="Times New Roman" panose="02020603050405020304" pitchFamily="18" charset="0"/>
                <a:cs typeface="Times New Roman" panose="02020603050405020304" pitchFamily="18" charset="0"/>
              </a:rPr>
              <a:t>Static Lists</a:t>
            </a:r>
            <a:r>
              <a:rPr lang="en-US" dirty="0">
                <a:solidFill>
                  <a:srgbClr val="610215"/>
                </a:solidFill>
                <a:latin typeface="Times New Roman" panose="02020603050405020304" pitchFamily="18" charset="0"/>
                <a:cs typeface="Times New Roman" panose="02020603050405020304" pitchFamily="18" charset="0"/>
              </a:rPr>
              <a:t> </a:t>
            </a:r>
          </a:p>
          <a:p>
            <a:endParaRPr lang="en-US" dirty="0">
              <a:solidFill>
                <a:srgbClr val="610215"/>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Static Lists are a list of students that you may manually add or remove. The student stays on the list until you remove the student manually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US" dirty="0">
                <a:solidFill>
                  <a:srgbClr val="610215"/>
                </a:solidFill>
                <a:latin typeface="Times New Roman" panose="02020603050405020304" pitchFamily="18" charset="0"/>
                <a:cs typeface="Times New Roman" panose="02020603050405020304" pitchFamily="18" charset="0"/>
              </a:rPr>
            </a:br>
            <a:endParaRPr lang="en-US" dirty="0">
              <a:solidFill>
                <a:srgbClr val="610215"/>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2C1CD90-FA6C-803C-CC23-77677DA9A4CD}"/>
              </a:ext>
            </a:extLst>
          </p:cNvPr>
          <p:cNvSpPr txBox="1"/>
          <p:nvPr/>
        </p:nvSpPr>
        <p:spPr>
          <a:xfrm>
            <a:off x="4425519" y="1358918"/>
            <a:ext cx="4572000" cy="5297091"/>
          </a:xfrm>
          <a:prstGeom prst="rect">
            <a:avLst/>
          </a:prstGeom>
          <a:noFill/>
        </p:spPr>
        <p:txBody>
          <a:bodyPr wrap="square">
            <a:spAutoFit/>
          </a:bodyPr>
          <a:lstStyle/>
          <a:p>
            <a:r>
              <a:rPr lang="en-US" b="1" dirty="0">
                <a:solidFill>
                  <a:srgbClr val="610215"/>
                </a:solidFill>
                <a:latin typeface="Times New Roman" panose="02020603050405020304" pitchFamily="18" charset="0"/>
                <a:cs typeface="Times New Roman" panose="02020603050405020304" pitchFamily="18" charset="0"/>
              </a:rPr>
              <a:t>Dynamic Lists</a:t>
            </a:r>
            <a:r>
              <a:rPr lang="en-US" dirty="0">
                <a:solidFill>
                  <a:srgbClr val="610215"/>
                </a:solidFill>
                <a:latin typeface="Times New Roman" panose="02020603050405020304" pitchFamily="18" charset="0"/>
                <a:cs typeface="Times New Roman" panose="02020603050405020304" pitchFamily="18" charset="0"/>
              </a:rPr>
              <a:t> </a:t>
            </a:r>
          </a:p>
          <a:p>
            <a:endParaRPr lang="en-US" dirty="0">
              <a:solidFill>
                <a:srgbClr val="610215"/>
              </a:solidFill>
              <a:latin typeface="Times New Roman" panose="02020603050405020304" pitchFamily="18" charset="0"/>
              <a:cs typeface="Times New Roman" panose="02020603050405020304" pitchFamily="18" charset="0"/>
            </a:endParaRPr>
          </a:p>
          <a:p>
            <a:r>
              <a:rPr lang="en-US" dirty="0">
                <a:solidFill>
                  <a:srgbClr val="610215"/>
                </a:solidFill>
                <a:latin typeface="Times New Roman" panose="02020603050405020304" pitchFamily="18" charset="0"/>
                <a:cs typeface="Times New Roman" panose="02020603050405020304" pitchFamily="18" charset="0"/>
              </a:rPr>
              <a:t>Dynamic Lists are lists where you provide search criteria that describes the students that belong to the list. Each time the list is displayed the stored search criteria is executed to find the list of students that match the criteria. Thus the population of students can change from day to day, making this list very dynamic. </a:t>
            </a:r>
          </a:p>
          <a:p>
            <a:endParaRPr lang="en-US" dirty="0">
              <a:solidFill>
                <a:srgbClr val="610215"/>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610215"/>
                </a:solidFill>
                <a:effectLst/>
                <a:latin typeface="Times New Roman" panose="02020603050405020304" pitchFamily="18" charset="0"/>
                <a:ea typeface="Calibri" panose="020F0502020204030204" pitchFamily="34" charset="0"/>
                <a:cs typeface="Times New Roman" panose="02020603050405020304" pitchFamily="18" charset="0"/>
              </a:rPr>
              <a:t>Example: A nursing Major being dynamically listed in “Nursing,” this means that anytime the value of the Major changes for a student, the student is automatically added or removed to this list based on that dynamic identifier the list was created for. </a:t>
            </a:r>
            <a:endParaRPr lang="en-US" sz="1800" dirty="0">
              <a:solidFill>
                <a:srgbClr val="610215"/>
              </a:solidFill>
              <a:effectLst/>
              <a:latin typeface="Calibri" panose="020F0502020204030204" pitchFamily="34" charset="0"/>
              <a:ea typeface="Calibri" panose="020F0502020204030204" pitchFamily="34" charset="0"/>
              <a:cs typeface="Times New Roman" panose="02020603050405020304" pitchFamily="18" charset="0"/>
            </a:endParaRPr>
          </a:p>
          <a:p>
            <a:br>
              <a:rPr lang="en-US" dirty="0">
                <a:solidFill>
                  <a:srgbClr val="610215"/>
                </a:solidFill>
                <a:latin typeface="Times New Roman" panose="02020603050405020304" pitchFamily="18" charset="0"/>
                <a:cs typeface="Times New Roman" panose="02020603050405020304" pitchFamily="18" charset="0"/>
              </a:rPr>
            </a:br>
            <a:endParaRPr lang="en-US" dirty="0">
              <a:solidFill>
                <a:srgbClr val="6102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430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1144</TotalTime>
  <Words>531</Words>
  <Application>Microsoft Office PowerPoint</Application>
  <PresentationFormat>On-screen Show (4:3)</PresentationFormat>
  <Paragraphs>61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vt:lpstr>
      <vt:lpstr>Times New Roman</vt:lpstr>
      <vt:lpstr>Wingdings</vt:lpstr>
      <vt:lpstr>Red Line Business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Sasha Contreras</cp:lastModifiedBy>
  <cp:revision>25</cp:revision>
  <dcterms:created xsi:type="dcterms:W3CDTF">2021-11-08T16:00:51Z</dcterms:created>
  <dcterms:modified xsi:type="dcterms:W3CDTF">2023-03-28T16:25:13Z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