
<file path=[Content_Types].xml><?xml version="1.0" encoding="utf-8"?>
<Types xmlns="http://schemas.openxmlformats.org/package/2006/content-types">
  <Default Extension="glb" ContentType="model/gltf.binary"/>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77" r:id="rId2"/>
    <p:sldId id="267" r:id="rId3"/>
    <p:sldId id="268" r:id="rId4"/>
    <p:sldId id="294" r:id="rId5"/>
    <p:sldId id="296" r:id="rId6"/>
    <p:sldId id="297" r:id="rId7"/>
    <p:sldId id="298" r:id="rId8"/>
    <p:sldId id="301" r:id="rId9"/>
    <p:sldId id="295" r:id="rId10"/>
    <p:sldId id="291" r:id="rId11"/>
    <p:sldId id="29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0215"/>
    <a:srgbClr val="8D18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196" autoAdjust="0"/>
  </p:normalViewPr>
  <p:slideViewPr>
    <p:cSldViewPr snapToGrid="0">
      <p:cViewPr varScale="1">
        <p:scale>
          <a:sx n="81" d="100"/>
          <a:sy n="81" d="100"/>
        </p:scale>
        <p:origin x="1483" y="48"/>
      </p:cViewPr>
      <p:guideLst>
        <p:guide pos="288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3/28/2023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3/28/2023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715963"/>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a:t>
            </a:fld>
            <a:endParaRPr lang="en-US"/>
          </a:p>
        </p:txBody>
      </p:sp>
    </p:spTree>
    <p:extLst>
      <p:ext uri="{BB962C8B-B14F-4D97-AF65-F5344CB8AC3E}">
        <p14:creationId xmlns:p14="http://schemas.microsoft.com/office/powerpoint/2010/main" val="423932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2</a:t>
            </a:fld>
            <a:endParaRPr lang="en-US"/>
          </a:p>
        </p:txBody>
      </p:sp>
    </p:spTree>
    <p:extLst>
      <p:ext uri="{BB962C8B-B14F-4D97-AF65-F5344CB8AC3E}">
        <p14:creationId xmlns:p14="http://schemas.microsoft.com/office/powerpoint/2010/main" val="40532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3</a:t>
            </a:fld>
            <a:endParaRPr lang="en-US"/>
          </a:p>
        </p:txBody>
      </p:sp>
    </p:spTree>
    <p:extLst>
      <p:ext uri="{BB962C8B-B14F-4D97-AF65-F5344CB8AC3E}">
        <p14:creationId xmlns:p14="http://schemas.microsoft.com/office/powerpoint/2010/main" val="296778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171378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192946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6FCB2E6-13B1-4DDB-82FB-07C0E23B0A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6505" cy="6097670"/>
          </a:xfrm>
          <a:prstGeom prst="rect">
            <a:avLst/>
          </a:prstGeom>
        </p:spPr>
      </p:pic>
      <p:sp>
        <p:nvSpPr>
          <p:cNvPr id="2" name="Title 1"/>
          <p:cNvSpPr>
            <a:spLocks noGrp="1"/>
          </p:cNvSpPr>
          <p:nvPr>
            <p:ph type="ctrTitle"/>
          </p:nvPr>
        </p:nvSpPr>
        <p:spPr>
          <a:xfrm>
            <a:off x="800100" y="2606040"/>
            <a:ext cx="75438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00100" y="5360437"/>
            <a:ext cx="75438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D11F0EBC-43C2-4BC4-B20D-8569343E633D}"/>
              </a:ext>
            </a:extLst>
          </p:cNvPr>
          <p:cNvSpPr/>
          <p:nvPr userDrawn="1"/>
        </p:nvSpPr>
        <p:spPr>
          <a:xfrm>
            <a:off x="-2504" y="6403451"/>
            <a:ext cx="9146505"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52623752-102A-438E-ADC6-A2BC88FDD0EF}"/>
              </a:ext>
            </a:extLst>
          </p:cNvPr>
          <p:cNvSpPr txBox="1"/>
          <p:nvPr userDrawn="1"/>
        </p:nvSpPr>
        <p:spPr>
          <a:xfrm>
            <a:off x="2284165" y="6448859"/>
            <a:ext cx="4573166" cy="369332"/>
          </a:xfrm>
          <a:prstGeom prst="rect">
            <a:avLst/>
          </a:prstGeom>
          <a:noFill/>
        </p:spPr>
        <p:txBody>
          <a:bodyPr wrap="square">
            <a:spAutoFit/>
          </a:bodyPr>
          <a:lstStyle/>
          <a:p>
            <a:pPr algn="ctr"/>
            <a:r>
              <a:rPr lang="en-US" sz="1800" dirty="0">
                <a:solidFill>
                  <a:schemeClr val="bg1"/>
                </a:solidFill>
              </a:rPr>
              <a:t>2023 Annual Redrock Conference</a:t>
            </a:r>
          </a:p>
        </p:txBody>
      </p:sp>
      <p:pic>
        <p:nvPicPr>
          <p:cNvPr id="8" name="Picture 7" descr="Text&#10;&#10;Description automatically generated">
            <a:extLst>
              <a:ext uri="{FF2B5EF4-FFF2-40B4-BE49-F238E27FC236}">
                <a16:creationId xmlns:a16="http://schemas.microsoft.com/office/drawing/2014/main" id="{609F2AAA-5D8A-4D3D-8B4D-A045EAC7F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userDrawn="1"/>
        </p:nvSpPr>
        <p:spPr>
          <a:xfrm>
            <a:off x="5783778" y="0"/>
            <a:ext cx="34289" cy="641946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Background pattern&#10;&#10;Description automatically generated with medium confidence">
            <a:extLst>
              <a:ext uri="{FF2B5EF4-FFF2-40B4-BE49-F238E27FC236}">
                <a16:creationId xmlns:a16="http://schemas.microsoft.com/office/drawing/2014/main" id="{A94C6F9D-FC5A-498A-B901-481556FEC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33" r="521"/>
          <a:stretch/>
        </p:blipFill>
        <p:spPr>
          <a:xfrm rot="16200000">
            <a:off x="4055463" y="1769460"/>
            <a:ext cx="6858003" cy="3319075"/>
          </a:xfrm>
          <a:prstGeom prst="rect">
            <a:avLst/>
          </a:prstGeom>
        </p:spPr>
      </p:pic>
      <p:pic>
        <p:nvPicPr>
          <p:cNvPr id="12" name="Picture 11" descr="Background pattern&#10;&#10;Description automatically generated">
            <a:extLst>
              <a:ext uri="{FF2B5EF4-FFF2-40B4-BE49-F238E27FC236}">
                <a16:creationId xmlns:a16="http://schemas.microsoft.com/office/drawing/2014/main" id="{CB876029-D515-4B7E-8C33-E0E9003D93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869" t="30505" r="50013"/>
          <a:stretch/>
        </p:blipFill>
        <p:spPr>
          <a:xfrm>
            <a:off x="0" y="1325880"/>
            <a:ext cx="5143500" cy="4237555"/>
          </a:xfrm>
          <a:prstGeom prst="rect">
            <a:avLst/>
          </a:prstGeom>
        </p:spPr>
      </p:pic>
      <p:sp>
        <p:nvSpPr>
          <p:cNvPr id="2" name="Title 1"/>
          <p:cNvSpPr>
            <a:spLocks noGrp="1"/>
          </p:cNvSpPr>
          <p:nvPr>
            <p:ph type="title"/>
          </p:nvPr>
        </p:nvSpPr>
        <p:spPr>
          <a:xfrm>
            <a:off x="6172200" y="2514600"/>
            <a:ext cx="2606040" cy="1600200"/>
          </a:xfrm>
        </p:spPr>
        <p:txBody>
          <a:bodyPr anchor="b"/>
          <a:lstStyle>
            <a:lvl1pPr>
              <a:defRPr sz="3200">
                <a:solidFill>
                  <a:srgbClr val="610215"/>
                </a:solidFill>
              </a:defRPr>
            </a:lvl1pPr>
          </a:lstStyle>
          <a:p>
            <a:r>
              <a:rPr lang="en-US" dirty="0"/>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357194"/>
            <a:ext cx="5143500" cy="4206240"/>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6172200" y="4343400"/>
            <a:ext cx="260604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06B0AB30-AE7D-47EB-89F9-4F54E6C4CDBB}"/>
              </a:ext>
            </a:extLst>
          </p:cNvPr>
          <p:cNvSpPr/>
          <p:nvPr userDrawn="1"/>
        </p:nvSpPr>
        <p:spPr>
          <a:xfrm>
            <a:off x="0" y="6399334"/>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6" name="TextBox 15">
            <a:extLst>
              <a:ext uri="{FF2B5EF4-FFF2-40B4-BE49-F238E27FC236}">
                <a16:creationId xmlns:a16="http://schemas.microsoft.com/office/drawing/2014/main" id="{7057EF9E-69B1-466E-BD71-B44ADB916D02}"/>
              </a:ext>
            </a:extLst>
          </p:cNvPr>
          <p:cNvSpPr txBox="1"/>
          <p:nvPr userDrawn="1"/>
        </p:nvSpPr>
        <p:spPr>
          <a:xfrm>
            <a:off x="2285418" y="6444742"/>
            <a:ext cx="4573166" cy="369332"/>
          </a:xfrm>
          <a:prstGeom prst="rect">
            <a:avLst/>
          </a:prstGeom>
          <a:noFill/>
        </p:spPr>
        <p:txBody>
          <a:bodyPr wrap="square">
            <a:spAutoFit/>
          </a:bodyPr>
          <a:lstStyle/>
          <a:p>
            <a:pPr algn="ctr"/>
            <a:r>
              <a:rPr lang="en-US" sz="1800" dirty="0">
                <a:solidFill>
                  <a:schemeClr val="bg1"/>
                </a:solidFill>
              </a:rPr>
              <a:t>2022 Annual Redrock Conference</a:t>
            </a:r>
          </a:p>
        </p:txBody>
      </p:sp>
      <p:sp>
        <p:nvSpPr>
          <p:cNvPr id="5" name="Date Placeholder 4"/>
          <p:cNvSpPr>
            <a:spLocks noGrp="1"/>
          </p:cNvSpPr>
          <p:nvPr>
            <p:ph type="dt" sz="half" idx="10"/>
          </p:nvPr>
        </p:nvSpPr>
        <p:spPr/>
        <p:txBody>
          <a:bodyPr/>
          <a:lstStyle/>
          <a:p>
            <a:fld id="{601E0B12-F9DE-47EF-A076-CF602073F1B2}" type="datetime1">
              <a:rPr lang="en-US" smtClean="0"/>
              <a:pPr/>
              <a:t>3/28/2023</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pic>
        <p:nvPicPr>
          <p:cNvPr id="14" name="Picture 13" descr="Text&#10;&#10;Description automatically generated">
            <a:extLst>
              <a:ext uri="{FF2B5EF4-FFF2-40B4-BE49-F238E27FC236}">
                <a16:creationId xmlns:a16="http://schemas.microsoft.com/office/drawing/2014/main" id="{51D57EED-57A5-4DBC-89D0-A420DCAFD5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2EE9-AF66-483C-961F-59B9F002993E}" type="datetime1">
              <a:rPr lang="en-US" smtClean="0"/>
              <a:pPr/>
              <a:t>3/28/2023</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31769"/>
            <a:ext cx="1028700" cy="53118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1550" y="631769"/>
            <a:ext cx="5897880" cy="5311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BEAFD5-7FA3-40FB-875B-457FB46B25A4}" type="datetime1">
              <a:rPr lang="en-US" smtClean="0"/>
              <a:pPr/>
              <a:t>3/28/2023</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56CF-A2C3-4B88-A8BC-452BADF6FF50}"/>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1BB98244-2B77-4D09-9C3D-1A0EEDF6D59D}"/>
              </a:ext>
            </a:extLst>
          </p:cNvPr>
          <p:cNvSpPr>
            <a:spLocks noGrp="1"/>
          </p:cNvSpPr>
          <p:nvPr>
            <p:ph type="dt" sz="half" idx="11"/>
          </p:nvPr>
        </p:nvSpPr>
        <p:spPr/>
        <p:txBody>
          <a:bodyPr/>
          <a:lstStyle/>
          <a:p>
            <a:fld id="{C8B93266-8FB4-430B-8AE3-3A53F50E1A0B}" type="datetime1">
              <a:rPr lang="en-US" smtClean="0"/>
              <a:pPr/>
              <a:t>3/28/2023</a:t>
            </a:fld>
            <a:endParaRPr lang="en-US" dirty="0"/>
          </a:p>
        </p:txBody>
      </p:sp>
      <p:sp>
        <p:nvSpPr>
          <p:cNvPr id="5" name="Slide Number Placeholder 4">
            <a:extLst>
              <a:ext uri="{FF2B5EF4-FFF2-40B4-BE49-F238E27FC236}">
                <a16:creationId xmlns:a16="http://schemas.microsoft.com/office/drawing/2014/main" id="{C4DB71F9-FFFE-4BC0-A214-72A3A26EFF91}"/>
              </a:ext>
            </a:extLst>
          </p:cNvPr>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7323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F0BC49B-3998-44C0-9D88-5D5C069F72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1" y="760330"/>
            <a:ext cx="9144001" cy="6097670"/>
          </a:xfrm>
          <a:prstGeom prst="rect">
            <a:avLst/>
          </a:prstGeom>
        </p:spPr>
      </p:pic>
      <p:sp>
        <p:nvSpPr>
          <p:cNvPr id="12" name="Rectangle 11">
            <a:extLst>
              <a:ext uri="{FF2B5EF4-FFF2-40B4-BE49-F238E27FC236}">
                <a16:creationId xmlns:a16="http://schemas.microsoft.com/office/drawing/2014/main" id="{C29CC3FA-0A27-4400-B034-DD39E2B4795E}"/>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9AD63E2-E931-4653-BB33-A910E07D11B2}" type="datetime1">
              <a:rPr lang="en-US" smtClean="0"/>
              <a:pPr/>
              <a:t>3/28/2023</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4" name="TextBox 13">
            <a:extLst>
              <a:ext uri="{FF2B5EF4-FFF2-40B4-BE49-F238E27FC236}">
                <a16:creationId xmlns:a16="http://schemas.microsoft.com/office/drawing/2014/main" id="{67B2AEC1-F517-4748-99D4-1C188608040B}"/>
              </a:ext>
            </a:extLst>
          </p:cNvPr>
          <p:cNvSpPr txBox="1"/>
          <p:nvPr userDrawn="1"/>
        </p:nvSpPr>
        <p:spPr>
          <a:xfrm>
            <a:off x="2285418" y="6443260"/>
            <a:ext cx="4573166" cy="369332"/>
          </a:xfrm>
          <a:prstGeom prst="rect">
            <a:avLst/>
          </a:prstGeom>
          <a:noFill/>
        </p:spPr>
        <p:txBody>
          <a:bodyPr wrap="square">
            <a:spAutoFit/>
          </a:bodyPr>
          <a:lstStyle/>
          <a:p>
            <a:pPr algn="ctr"/>
            <a:r>
              <a:rPr lang="en-US" sz="1800" dirty="0">
                <a:solidFill>
                  <a:schemeClr val="bg1"/>
                </a:solidFill>
              </a:rPr>
              <a:t>2023 Annual Redrock Conference</a:t>
            </a: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594133B-E342-44C7-B5D7-EB0C78700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1909" y="758899"/>
            <a:ext cx="9144001" cy="6097670"/>
          </a:xfrm>
          <a:prstGeom prst="rect">
            <a:avLst/>
          </a:prstGeom>
        </p:spPr>
      </p:pic>
      <p:sp>
        <p:nvSpPr>
          <p:cNvPr id="2" name="Title 1"/>
          <p:cNvSpPr>
            <a:spLocks noGrp="1"/>
          </p:cNvSpPr>
          <p:nvPr>
            <p:ph type="title"/>
          </p:nvPr>
        </p:nvSpPr>
        <p:spPr>
          <a:xfrm>
            <a:off x="800100" y="1565829"/>
            <a:ext cx="4457700" cy="4114800"/>
          </a:xfrm>
        </p:spPr>
        <p:txBody>
          <a:bodyPr anchor="b">
            <a:normAutofit/>
          </a:bodyPr>
          <a:lstStyle>
            <a:lvl1pPr>
              <a:lnSpc>
                <a:spcPct val="80000"/>
              </a:lnSpc>
              <a:defRPr sz="5400">
                <a:solidFill>
                  <a:srgbClr val="8D182B"/>
                </a:solidFill>
                <a:effectLst>
                  <a:outerShdw blurRad="38100" dist="25400" dir="18900000" algn="bl" rotWithShape="0">
                    <a:schemeClr val="bg1">
                      <a:alpha val="80000"/>
                    </a:schemeClr>
                  </a:outerShdw>
                </a:effectLst>
              </a:defRPr>
            </a:lvl1pPr>
          </a:lstStyle>
          <a:p>
            <a:r>
              <a:rPr lang="en-US" dirty="0"/>
              <a:t>Click to edit Master title style</a:t>
            </a:r>
          </a:p>
        </p:txBody>
      </p:sp>
      <p:sp>
        <p:nvSpPr>
          <p:cNvPr id="3" name="Text Placeholder 2"/>
          <p:cNvSpPr>
            <a:spLocks noGrp="1"/>
          </p:cNvSpPr>
          <p:nvPr>
            <p:ph type="body" idx="1"/>
          </p:nvPr>
        </p:nvSpPr>
        <p:spPr>
          <a:xfrm>
            <a:off x="800101" y="5682346"/>
            <a:ext cx="4457700" cy="410547"/>
          </a:xfrm>
        </p:spPr>
        <p:txBody>
          <a:bodyPr>
            <a:normAutofit/>
          </a:bodyPr>
          <a:lstStyle>
            <a:lvl1pPr marL="0" indent="0">
              <a:spcBef>
                <a:spcPts val="0"/>
              </a:spcBef>
              <a:buNone/>
              <a:defRPr sz="2200" b="1" cap="all" baseline="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9" name="Rectangle 8"/>
          <p:cNvSpPr/>
          <p:nvPr userDrawn="1"/>
        </p:nvSpPr>
        <p:spPr>
          <a:xfrm>
            <a:off x="5780313" y="0"/>
            <a:ext cx="39240" cy="639785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Background pattern&#10;&#10;Description automatically generated with medium confidence">
            <a:extLst>
              <a:ext uri="{FF2B5EF4-FFF2-40B4-BE49-F238E27FC236}">
                <a16:creationId xmlns:a16="http://schemas.microsoft.com/office/drawing/2014/main" id="{A590BD77-AD8E-4C7B-8932-DBABE03205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833" r="-21"/>
          <a:stretch/>
        </p:blipFill>
        <p:spPr>
          <a:xfrm rot="16200000">
            <a:off x="4053734" y="1767731"/>
            <a:ext cx="6857999" cy="3322538"/>
          </a:xfrm>
          <a:prstGeom prst="rect">
            <a:avLst/>
          </a:prstGeom>
        </p:spPr>
      </p:pic>
      <p:sp>
        <p:nvSpPr>
          <p:cNvPr id="13" name="Rectangle 12">
            <a:extLst>
              <a:ext uri="{FF2B5EF4-FFF2-40B4-BE49-F238E27FC236}">
                <a16:creationId xmlns:a16="http://schemas.microsoft.com/office/drawing/2014/main" id="{664CAA88-498D-45D8-9BC7-9979FD1415A0}"/>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2023 Annual Redrock Conference</a:t>
            </a:r>
          </a:p>
        </p:txBody>
      </p:sp>
      <p:pic>
        <p:nvPicPr>
          <p:cNvPr id="11" name="Picture 10" descr="Text&#10;&#10;Description automatically generated">
            <a:extLst>
              <a:ext uri="{FF2B5EF4-FFF2-40B4-BE49-F238E27FC236}">
                <a16:creationId xmlns:a16="http://schemas.microsoft.com/office/drawing/2014/main" id="{FCFB8938-2241-4569-8291-631FFA9E87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32B97CE-9014-47FA-9469-102A9DB9F7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sz="half" idx="1"/>
          </p:nvPr>
        </p:nvSpPr>
        <p:spPr>
          <a:xfrm>
            <a:off x="971550"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971550" y="6419462"/>
            <a:ext cx="3886200" cy="438538"/>
          </a:xfrm>
          <a:prstGeom prst="rect">
            <a:avLst/>
          </a:prstGeom>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3/28/2023</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32B97CE-9014-47FA-9469-102A9DB9F7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10" name="Rectangle 9">
            <a:extLst>
              <a:ext uri="{FF2B5EF4-FFF2-40B4-BE49-F238E27FC236}">
                <a16:creationId xmlns:a16="http://schemas.microsoft.com/office/drawing/2014/main" id="{11220FC6-88A2-4EEE-991B-2F110AF12BF6}"/>
              </a:ext>
            </a:extLst>
          </p:cNvPr>
          <p:cNvSpPr/>
          <p:nvPr userDrawn="1"/>
        </p:nvSpPr>
        <p:spPr>
          <a:xfrm>
            <a:off x="2504" y="6405709"/>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sz="half" idx="1"/>
          </p:nvPr>
        </p:nvSpPr>
        <p:spPr>
          <a:xfrm>
            <a:off x="971550"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EA1F43-559A-4B47-A959-EFB6142CA3A9}" type="datetime1">
              <a:rPr lang="en-US" smtClean="0"/>
              <a:pPr/>
              <a:t>3/28/2023</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2" name="TextBox 11">
            <a:extLst>
              <a:ext uri="{FF2B5EF4-FFF2-40B4-BE49-F238E27FC236}">
                <a16:creationId xmlns:a16="http://schemas.microsoft.com/office/drawing/2014/main" id="{79E0E989-A902-4F7D-BA2A-FA111A97C9B3}"/>
              </a:ext>
            </a:extLst>
          </p:cNvPr>
          <p:cNvSpPr txBox="1"/>
          <p:nvPr userDrawn="1"/>
        </p:nvSpPr>
        <p:spPr>
          <a:xfrm>
            <a:off x="2342566" y="6451117"/>
            <a:ext cx="4573166" cy="369332"/>
          </a:xfrm>
          <a:prstGeom prst="rect">
            <a:avLst/>
          </a:prstGeom>
          <a:noFill/>
        </p:spPr>
        <p:txBody>
          <a:bodyPr wrap="square">
            <a:spAutoFit/>
          </a:bodyPr>
          <a:lstStyle/>
          <a:p>
            <a:pPr algn="ctr"/>
            <a:r>
              <a:rPr lang="en-US" sz="1800" dirty="0">
                <a:solidFill>
                  <a:schemeClr val="bg1"/>
                </a:solidFill>
              </a:rPr>
              <a:t>2023 Annual Redrock Conference</a:t>
            </a:r>
          </a:p>
        </p:txBody>
      </p:sp>
    </p:spTree>
    <p:extLst>
      <p:ext uri="{BB962C8B-B14F-4D97-AF65-F5344CB8AC3E}">
        <p14:creationId xmlns:p14="http://schemas.microsoft.com/office/powerpoint/2010/main" val="25814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1E24CFC4-405A-467D-9E08-5C4DFC7F3C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12" name="Rectangle 11">
            <a:extLst>
              <a:ext uri="{FF2B5EF4-FFF2-40B4-BE49-F238E27FC236}">
                <a16:creationId xmlns:a16="http://schemas.microsoft.com/office/drawing/2014/main" id="{6EC7611E-B2FF-465A-8615-50CBE22E862F}"/>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71550" y="1828800"/>
            <a:ext cx="3545586"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971550" y="2470151"/>
            <a:ext cx="3545586"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5721" y="1828800"/>
            <a:ext cx="3545586"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6864" y="2470151"/>
            <a:ext cx="3545586"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261AED-24AE-4AC7-940D-F7106D2788A3}" type="datetime1">
              <a:rPr lang="en-US" smtClean="0"/>
              <a:pPr/>
              <a:t>3/28/2023</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
        <p:nvSpPr>
          <p:cNvPr id="14" name="TextBox 13">
            <a:extLst>
              <a:ext uri="{FF2B5EF4-FFF2-40B4-BE49-F238E27FC236}">
                <a16:creationId xmlns:a16="http://schemas.microsoft.com/office/drawing/2014/main" id="{F197B8FA-C7AA-421D-AF26-F166BBAB36A8}"/>
              </a:ext>
            </a:extLst>
          </p:cNvPr>
          <p:cNvSpPr txBox="1"/>
          <p:nvPr userDrawn="1"/>
        </p:nvSpPr>
        <p:spPr>
          <a:xfrm>
            <a:off x="2339139" y="6443260"/>
            <a:ext cx="4573166" cy="369332"/>
          </a:xfrm>
          <a:prstGeom prst="rect">
            <a:avLst/>
          </a:prstGeom>
          <a:noFill/>
        </p:spPr>
        <p:txBody>
          <a:bodyPr wrap="square">
            <a:spAutoFit/>
          </a:bodyPr>
          <a:lstStyle/>
          <a:p>
            <a:pPr algn="ctr"/>
            <a:r>
              <a:rPr lang="en-US" sz="1800" dirty="0">
                <a:solidFill>
                  <a:schemeClr val="bg1"/>
                </a:solidFill>
              </a:rPr>
              <a:t>2023 Annual Redrock Conference</a:t>
            </a: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D541279-8A3B-417F-B843-F755CAAF3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8" name="Rectangle 7">
            <a:extLst>
              <a:ext uri="{FF2B5EF4-FFF2-40B4-BE49-F238E27FC236}">
                <a16:creationId xmlns:a16="http://schemas.microsoft.com/office/drawing/2014/main" id="{AEBB8236-4E86-4536-B303-53C7F60B64DE}"/>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425771-5E10-4A19-AB0E-909293152332}" type="datetime1">
              <a:rPr lang="en-US" smtClean="0"/>
              <a:pPr/>
              <a:t>3/28/2023</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746F40C0-994F-49A0-A51F-15027EC1DE1E}"/>
              </a:ext>
            </a:extLst>
          </p:cNvPr>
          <p:cNvSpPr txBox="1"/>
          <p:nvPr userDrawn="1"/>
        </p:nvSpPr>
        <p:spPr>
          <a:xfrm>
            <a:off x="2282913" y="6443260"/>
            <a:ext cx="4573166" cy="369332"/>
          </a:xfrm>
          <a:prstGeom prst="rect">
            <a:avLst/>
          </a:prstGeom>
          <a:noFill/>
        </p:spPr>
        <p:txBody>
          <a:bodyPr wrap="square">
            <a:spAutoFit/>
          </a:bodyPr>
          <a:lstStyle/>
          <a:p>
            <a:pPr algn="ctr"/>
            <a:r>
              <a:rPr lang="en-US" sz="1800" dirty="0">
                <a:solidFill>
                  <a:schemeClr val="bg1"/>
                </a:solidFill>
              </a:rPr>
              <a:t>2023 Annual Redrock Conference</a:t>
            </a: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A8BDA1-2913-451D-A921-1354C1504763}"/>
              </a:ext>
            </a:extLst>
          </p:cNvPr>
          <p:cNvSpPr/>
          <p:nvPr userDrawn="1"/>
        </p:nvSpPr>
        <p:spPr>
          <a:xfrm>
            <a:off x="0" y="6428290"/>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03606FD5-B03F-45D5-A178-114C548C0032}" type="datetime1">
              <a:rPr lang="en-US" smtClean="0"/>
              <a:pPr/>
              <a:t>3/28/2023</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
        <p:nvSpPr>
          <p:cNvPr id="9" name="TextBox 8">
            <a:extLst>
              <a:ext uri="{FF2B5EF4-FFF2-40B4-BE49-F238E27FC236}">
                <a16:creationId xmlns:a16="http://schemas.microsoft.com/office/drawing/2014/main" id="{E1AA0B3F-7E55-46D7-98A7-9074B9F11702}"/>
              </a:ext>
            </a:extLst>
          </p:cNvPr>
          <p:cNvSpPr txBox="1"/>
          <p:nvPr userDrawn="1"/>
        </p:nvSpPr>
        <p:spPr>
          <a:xfrm>
            <a:off x="2285418" y="6473698"/>
            <a:ext cx="4573166" cy="369332"/>
          </a:xfrm>
          <a:prstGeom prst="rect">
            <a:avLst/>
          </a:prstGeom>
          <a:noFill/>
        </p:spPr>
        <p:txBody>
          <a:bodyPr wrap="square">
            <a:spAutoFit/>
          </a:bodyPr>
          <a:lstStyle/>
          <a:p>
            <a:pPr algn="ctr"/>
            <a:r>
              <a:rPr lang="en-US" sz="1800" dirty="0">
                <a:solidFill>
                  <a:schemeClr val="bg1"/>
                </a:solidFill>
              </a:rPr>
              <a:t>2023 Annual Redrock Conference</a:t>
            </a:r>
          </a:p>
        </p:txBody>
      </p:sp>
      <p:pic>
        <p:nvPicPr>
          <p:cNvPr id="8" name="Picture 7" descr="Text&#10;&#10;Description automatically generated">
            <a:extLst>
              <a:ext uri="{FF2B5EF4-FFF2-40B4-BE49-F238E27FC236}">
                <a16:creationId xmlns:a16="http://schemas.microsoft.com/office/drawing/2014/main" id="{50F0E072-D666-4E14-808F-835AC581E6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BBF16F1B-6D74-4B8E-A030-6A5F72631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33" r="521"/>
          <a:stretch/>
        </p:blipFill>
        <p:spPr>
          <a:xfrm rot="16200000">
            <a:off x="4097448" y="1727472"/>
            <a:ext cx="6774030" cy="3319074"/>
          </a:xfrm>
          <a:prstGeom prst="rect">
            <a:avLst/>
          </a:prstGeom>
        </p:spPr>
      </p:pic>
      <p:sp>
        <p:nvSpPr>
          <p:cNvPr id="15" name="Rectangle 14">
            <a:extLst>
              <a:ext uri="{FF2B5EF4-FFF2-40B4-BE49-F238E27FC236}">
                <a16:creationId xmlns:a16="http://schemas.microsoft.com/office/drawing/2014/main" id="{9ABE2AC4-3A1F-4C1F-B13B-47350FC056EB}"/>
              </a:ext>
            </a:extLst>
          </p:cNvPr>
          <p:cNvSpPr/>
          <p:nvPr userDrawn="1"/>
        </p:nvSpPr>
        <p:spPr>
          <a:xfrm>
            <a:off x="1" y="6397852"/>
            <a:ext cx="9158114"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5783777" y="0"/>
            <a:ext cx="41148" cy="639785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172201" y="2514600"/>
            <a:ext cx="2606040" cy="1600200"/>
          </a:xfrm>
        </p:spPr>
        <p:txBody>
          <a:bodyPr anchor="b"/>
          <a:lstStyle>
            <a:lvl1pPr>
              <a:defRPr sz="3200">
                <a:solidFill>
                  <a:srgbClr val="8D182B"/>
                </a:solidFill>
              </a:defRPr>
            </a:lvl1pPr>
          </a:lstStyle>
          <a:p>
            <a:r>
              <a:rPr lang="en-US" dirty="0"/>
              <a:t>Click to edit Master title style</a:t>
            </a:r>
          </a:p>
        </p:txBody>
      </p:sp>
      <p:sp>
        <p:nvSpPr>
          <p:cNvPr id="3" name="Content Placeholder 2"/>
          <p:cNvSpPr>
            <a:spLocks noGrp="1"/>
          </p:cNvSpPr>
          <p:nvPr>
            <p:ph idx="1"/>
          </p:nvPr>
        </p:nvSpPr>
        <p:spPr>
          <a:xfrm>
            <a:off x="592727" y="685800"/>
            <a:ext cx="459486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72200" y="4343400"/>
            <a:ext cx="260604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8B012C0-B102-441D-AA86-2C80DFA84E68}" type="datetime1">
              <a:rPr lang="en-US" smtClean="0"/>
              <a:pPr/>
              <a:t>3/28/2023</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7" name="TextBox 16">
            <a:extLst>
              <a:ext uri="{FF2B5EF4-FFF2-40B4-BE49-F238E27FC236}">
                <a16:creationId xmlns:a16="http://schemas.microsoft.com/office/drawing/2014/main" id="{C841F374-095E-4234-9DE9-5A1F5AEB81DB}"/>
              </a:ext>
            </a:extLst>
          </p:cNvPr>
          <p:cNvSpPr txBox="1"/>
          <p:nvPr userDrawn="1"/>
        </p:nvSpPr>
        <p:spPr>
          <a:xfrm>
            <a:off x="2281919" y="6438838"/>
            <a:ext cx="4580163" cy="369332"/>
          </a:xfrm>
          <a:prstGeom prst="rect">
            <a:avLst/>
          </a:prstGeom>
          <a:noFill/>
        </p:spPr>
        <p:txBody>
          <a:bodyPr wrap="square">
            <a:spAutoFit/>
          </a:bodyPr>
          <a:lstStyle/>
          <a:p>
            <a:pPr algn="ctr"/>
            <a:r>
              <a:rPr lang="en-US" sz="1800" dirty="0">
                <a:solidFill>
                  <a:schemeClr val="bg1"/>
                </a:solidFill>
              </a:rPr>
              <a:t>2023 Annual Redrock Conference</a:t>
            </a:r>
          </a:p>
        </p:txBody>
      </p:sp>
      <p:pic>
        <p:nvPicPr>
          <p:cNvPr id="14" name="Picture 13" descr="Text&#10;&#10;Description automatically generated">
            <a:extLst>
              <a:ext uri="{FF2B5EF4-FFF2-40B4-BE49-F238E27FC236}">
                <a16:creationId xmlns:a16="http://schemas.microsoft.com/office/drawing/2014/main" id="{F7E7DC5E-A4FC-4413-BF35-9C5DFEC8F2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858A82F-6FAE-4624-8CBA-79CF916EF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50013"/>
          <a:stretch/>
        </p:blipFill>
        <p:spPr>
          <a:xfrm>
            <a:off x="2505" y="760330"/>
            <a:ext cx="9144001" cy="6097670"/>
          </a:xfrm>
          <a:prstGeom prst="rect">
            <a:avLst/>
          </a:prstGeom>
        </p:spPr>
      </p:pic>
      <p:sp>
        <p:nvSpPr>
          <p:cNvPr id="11" name="Rectangle 10">
            <a:extLst>
              <a:ext uri="{FF2B5EF4-FFF2-40B4-BE49-F238E27FC236}">
                <a16:creationId xmlns:a16="http://schemas.microsoft.com/office/drawing/2014/main" id="{62AFFE69-30DE-4A76-A6C9-08432CE91D30}"/>
              </a:ext>
            </a:extLst>
          </p:cNvPr>
          <p:cNvSpPr/>
          <p:nvPr userDrawn="1"/>
        </p:nvSpPr>
        <p:spPr>
          <a:xfrm>
            <a:off x="2504" y="6408657"/>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2023 Annual Redrock Conference</a:t>
            </a:r>
          </a:p>
        </p:txBody>
      </p:sp>
      <p:sp>
        <p:nvSpPr>
          <p:cNvPr id="2" name="Title Placeholder 1"/>
          <p:cNvSpPr>
            <a:spLocks noGrp="1"/>
          </p:cNvSpPr>
          <p:nvPr>
            <p:ph type="title"/>
          </p:nvPr>
        </p:nvSpPr>
        <p:spPr>
          <a:xfrm>
            <a:off x="971550" y="546100"/>
            <a:ext cx="7200900" cy="9779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71550" y="1828800"/>
            <a:ext cx="72009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7129" y="6419462"/>
            <a:ext cx="1013537" cy="238902"/>
          </a:xfrm>
          <a:prstGeom prst="rect">
            <a:avLst/>
          </a:prstGeom>
        </p:spPr>
        <p:txBody>
          <a:bodyPr vert="horz" lIns="91440" tIns="45720" rIns="91440" bIns="45720" rtlCol="0" anchor="ctr"/>
          <a:lstStyle>
            <a:lvl1pPr algn="r">
              <a:defRPr sz="1100">
                <a:solidFill>
                  <a:schemeClr val="bg1"/>
                </a:solidFill>
              </a:defRPr>
            </a:lvl1pPr>
          </a:lstStyle>
          <a:p>
            <a:fld id="{C8B93266-8FB4-430B-8AE3-3A53F50E1A0B}" type="datetime1">
              <a:rPr lang="en-US" smtClean="0"/>
              <a:pPr/>
              <a:t>3/28/2023</a:t>
            </a:fld>
            <a:endParaRPr lang="en-US" dirty="0"/>
          </a:p>
        </p:txBody>
      </p:sp>
      <p:sp>
        <p:nvSpPr>
          <p:cNvPr id="6" name="Slide Number Placeholder 5"/>
          <p:cNvSpPr>
            <a:spLocks noGrp="1"/>
          </p:cNvSpPr>
          <p:nvPr>
            <p:ph type="sldNum" sz="quarter" idx="4"/>
          </p:nvPr>
        </p:nvSpPr>
        <p:spPr>
          <a:xfrm>
            <a:off x="7648770" y="6419462"/>
            <a:ext cx="523681" cy="238902"/>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C3E64982-22F2-46B9-8578-EBA7D1F32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3200" b="1" kern="1200" cap="all" baseline="0">
          <a:solidFill>
            <a:srgbClr val="8D182B"/>
          </a:solidFill>
          <a:effectLst>
            <a:outerShdw blurRad="38100" dist="25400" dir="18900000" algn="bl" rotWithShape="0">
              <a:schemeClr val="bg1">
                <a:alpha val="80000"/>
              </a:schemeClr>
            </a:outerShdw>
          </a:effectLst>
          <a:latin typeface="+mj-lt"/>
          <a:ea typeface="+mj-ea"/>
          <a:cs typeface="+mj-cs"/>
        </a:defRPr>
      </a:lvl1pPr>
    </p:titleStyle>
    <p:body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10"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2.png"/><Relationship Id="rId3" Type="http://schemas.microsoft.com/office/2017/06/relationships/model3d" Target="../media/model3d1.glb"/><Relationship Id="rId21" Type="http://schemas.openxmlformats.org/officeDocument/2006/relationships/image" Target="../media/image14.png"/><Relationship Id="rId7" Type="http://schemas.microsoft.com/office/2017/06/relationships/model3d" Target="../media/model3d3.glb"/><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microsoft.com/office/2017/06/relationships/model3d" Target="../media/model3d7.glb"/><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17/06/relationships/model3d" Target="../media/model3d5.glb"/><Relationship Id="rId5" Type="http://schemas.microsoft.com/office/2017/06/relationships/model3d" Target="../media/model3d2.glb"/><Relationship Id="rId15" Type="http://schemas.openxmlformats.org/officeDocument/2006/relationships/image" Target="../media/image10.png"/><Relationship Id="rId10" Type="http://schemas.openxmlformats.org/officeDocument/2006/relationships/image" Target="../media/image7.png"/><Relationship Id="rId19" Type="http://schemas.microsoft.com/office/2017/06/relationships/model3d" Target="../media/model3d8.glb"/><Relationship Id="rId4" Type="http://schemas.openxmlformats.org/officeDocument/2006/relationships/image" Target="../media/image4.png"/><Relationship Id="rId9" Type="http://schemas.microsoft.com/office/2017/06/relationships/model3d" Target="../media/model3d4.glb"/><Relationship Id="rId14" Type="http://schemas.microsoft.com/office/2017/06/relationships/model3d" Target="../media/model3d6.glb"/></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microsoft.com/office/2017/06/relationships/model3d" Target="../media/model3d10.glb"/><Relationship Id="rId18" Type="http://schemas.openxmlformats.org/officeDocument/2006/relationships/image" Target="../media/image23.png"/><Relationship Id="rId26" Type="http://schemas.openxmlformats.org/officeDocument/2006/relationships/image" Target="../media/image13.png"/><Relationship Id="rId39" Type="http://schemas.openxmlformats.org/officeDocument/2006/relationships/image" Target="../media/image29.png"/><Relationship Id="rId21" Type="http://schemas.openxmlformats.org/officeDocument/2006/relationships/image" Target="../media/image25.png"/><Relationship Id="rId34" Type="http://schemas.openxmlformats.org/officeDocument/2006/relationships/image" Target="../media/image6.png"/><Relationship Id="rId42" Type="http://schemas.openxmlformats.org/officeDocument/2006/relationships/image" Target="../media/image31.png"/><Relationship Id="rId7" Type="http://schemas.microsoft.com/office/2017/06/relationships/model3d" Target="../media/model3d5.glb"/><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image" Target="../media/image10.png"/><Relationship Id="rId41" Type="http://schemas.microsoft.com/office/2017/06/relationships/model3d" Target="../media/model3d13.glb"/><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9.png"/><Relationship Id="rId24" Type="http://schemas.openxmlformats.org/officeDocument/2006/relationships/image" Target="../media/image27.png"/><Relationship Id="rId32" Type="http://schemas.openxmlformats.org/officeDocument/2006/relationships/image" Target="../media/image12.png"/><Relationship Id="rId37" Type="http://schemas.microsoft.com/office/2017/06/relationships/model3d" Target="../media/model3d12.glb"/><Relationship Id="rId40" Type="http://schemas.openxmlformats.org/officeDocument/2006/relationships/image" Target="../media/image30.png"/><Relationship Id="rId5" Type="http://schemas.microsoft.com/office/2017/06/relationships/model3d" Target="../media/model3d2.glb"/><Relationship Id="rId15" Type="http://schemas.openxmlformats.org/officeDocument/2006/relationships/image" Target="../media/image21.png"/><Relationship Id="rId23" Type="http://schemas.openxmlformats.org/officeDocument/2006/relationships/image" Target="../media/image26.png"/><Relationship Id="rId28" Type="http://schemas.microsoft.com/office/2017/06/relationships/model3d" Target="../media/model3d6.glb"/><Relationship Id="rId36" Type="http://schemas.openxmlformats.org/officeDocument/2006/relationships/image" Target="../media/image8.png"/><Relationship Id="rId10" Type="http://schemas.openxmlformats.org/officeDocument/2006/relationships/image" Target="../media/image18.png"/><Relationship Id="rId19" Type="http://schemas.microsoft.com/office/2017/06/relationships/model3d" Target="../media/model3d11.glb"/><Relationship Id="rId31" Type="http://schemas.openxmlformats.org/officeDocument/2006/relationships/image" Target="../media/image11.png"/><Relationship Id="rId4" Type="http://schemas.openxmlformats.org/officeDocument/2006/relationships/image" Target="../media/image15.png"/><Relationship Id="rId9" Type="http://schemas.microsoft.com/office/2017/06/relationships/model3d" Target="../media/model3d4.glb"/><Relationship Id="rId14" Type="http://schemas.openxmlformats.org/officeDocument/2006/relationships/image" Target="../media/image20.png"/><Relationship Id="rId22" Type="http://schemas.microsoft.com/office/2017/06/relationships/model3d" Target="../media/model3d3.glb"/><Relationship Id="rId27" Type="http://schemas.openxmlformats.org/officeDocument/2006/relationships/image" Target="../media/image14.png"/><Relationship Id="rId30" Type="http://schemas.microsoft.com/office/2017/06/relationships/model3d" Target="../media/model3d7.glb"/><Relationship Id="rId35" Type="http://schemas.openxmlformats.org/officeDocument/2006/relationships/image" Target="../media/image7.png"/><Relationship Id="rId8" Type="http://schemas.openxmlformats.org/officeDocument/2006/relationships/image" Target="../media/image17.png"/><Relationship Id="rId3" Type="http://schemas.microsoft.com/office/2017/06/relationships/model3d" Target="../media/model3d9.glb"/><Relationship Id="rId12" Type="http://schemas.openxmlformats.org/officeDocument/2006/relationships/image" Target="../media/image19.png"/><Relationship Id="rId17" Type="http://schemas.microsoft.com/office/2017/06/relationships/model3d" Target="../media/model3d1.glb"/><Relationship Id="rId25" Type="http://schemas.microsoft.com/office/2017/06/relationships/model3d" Target="../media/model3d8.glb"/><Relationship Id="rId33" Type="http://schemas.openxmlformats.org/officeDocument/2006/relationships/image" Target="../media/image5.png"/><Relationship Id="rId38"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5" name="FrontDesk" descr="Male icon">
                <a:extLst>
                  <a:ext uri="{FF2B5EF4-FFF2-40B4-BE49-F238E27FC236}">
                    <a16:creationId xmlns:a16="http://schemas.microsoft.com/office/drawing/2014/main" id="{CC6043C9-F2DE-ECFB-B226-4A8A32DCE5FD}"/>
                  </a:ext>
                </a:extLst>
              </p:cNvPr>
              <p:cNvGraphicFramePr>
                <a:graphicFrameLocks noChangeAspect="1"/>
              </p:cNvGraphicFramePr>
              <p:nvPr>
                <p:extLst>
                  <p:ext uri="{D42A27DB-BD31-4B8C-83A1-F6EECF244321}">
                    <p14:modId xmlns:p14="http://schemas.microsoft.com/office/powerpoint/2010/main" val="1037859543"/>
                  </p:ext>
                </p:extLst>
              </p:nvPr>
            </p:nvGraphicFramePr>
            <p:xfrm>
              <a:off x="1623575" y="4238754"/>
              <a:ext cx="512762" cy="1259550"/>
            </p:xfrm>
            <a:graphic>
              <a:graphicData uri="http://schemas.microsoft.com/office/drawing/2017/model3d">
                <am3d:model3d r:embed="rId3">
                  <am3d:spPr>
                    <a:xfrm>
                      <a:off x="0" y="0"/>
                      <a:ext cx="512762" cy="1259550"/>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4"/>
                  </am3d:raster>
                  <am3d:objViewport viewportSz="13591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FrontDesk" descr="Male icon">
                <a:extLst>
                  <a:ext uri="{FF2B5EF4-FFF2-40B4-BE49-F238E27FC236}">
                    <a16:creationId xmlns:a16="http://schemas.microsoft.com/office/drawing/2014/main" id="{CC6043C9-F2DE-ECFB-B226-4A8A32DCE5FD}"/>
                  </a:ext>
                </a:extLst>
              </p:cNvPr>
              <p:cNvPicPr>
                <a:picLocks noGrp="1" noRot="1" noChangeAspect="1" noMove="1" noResize="1" noEditPoints="1" noAdjustHandles="1" noChangeArrowheads="1" noChangeShapeType="1" noCrop="1"/>
              </p:cNvPicPr>
              <p:nvPr/>
            </p:nvPicPr>
            <p:blipFill>
              <a:blip r:embed="rId4"/>
              <a:stretch>
                <a:fillRect/>
              </a:stretch>
            </p:blipFill>
            <p:spPr>
              <a:xfrm>
                <a:off x="1623575" y="4238754"/>
                <a:ext cx="512762" cy="1259550"/>
              </a:xfrm>
              <a:prstGeom prst="rect">
                <a:avLst/>
              </a:prstGeom>
            </p:spPr>
          </p:pic>
        </mc:Fallback>
      </mc:AlternateContent>
      <p:sp>
        <p:nvSpPr>
          <p:cNvPr id="2" name="Title 1"/>
          <p:cNvSpPr>
            <a:spLocks noGrp="1"/>
          </p:cNvSpPr>
          <p:nvPr>
            <p:ph type="ctrTitle"/>
          </p:nvPr>
        </p:nvSpPr>
        <p:spPr>
          <a:xfrm>
            <a:off x="800100" y="1200149"/>
            <a:ext cx="7543800" cy="2149485"/>
          </a:xfrm>
        </p:spPr>
        <p:txBody>
          <a:bodyPr/>
          <a:lstStyle/>
          <a:p>
            <a:r>
              <a:rPr lang="en-US" dirty="0"/>
              <a:t>Q2 Study Tables Module</a:t>
            </a:r>
          </a:p>
        </p:txBody>
      </p:sp>
      <p:sp>
        <p:nvSpPr>
          <p:cNvPr id="3" name="Subtitle 2"/>
          <p:cNvSpPr>
            <a:spLocks noGrp="1"/>
          </p:cNvSpPr>
          <p:nvPr>
            <p:ph type="subTitle" idx="1"/>
          </p:nvPr>
        </p:nvSpPr>
        <p:spPr>
          <a:xfrm>
            <a:off x="862853" y="3429000"/>
            <a:ext cx="2301688" cy="365760"/>
          </a:xfrm>
        </p:spPr>
        <p:txBody>
          <a:bodyPr/>
          <a:lstStyle/>
          <a:p>
            <a:r>
              <a:rPr lang="en-US" dirty="0">
                <a:solidFill>
                  <a:schemeClr val="accent1">
                    <a:lumMod val="75000"/>
                  </a:schemeClr>
                </a:solidFill>
              </a:rPr>
              <a:t>Iliana Visser</a:t>
            </a:r>
          </a:p>
        </p:txBody>
      </p:sp>
      <p:grpSp>
        <p:nvGrpSpPr>
          <p:cNvPr id="4" name="Group 3">
            <a:extLst>
              <a:ext uri="{FF2B5EF4-FFF2-40B4-BE49-F238E27FC236}">
                <a16:creationId xmlns:a16="http://schemas.microsoft.com/office/drawing/2014/main" id="{E42569B8-E09F-D2E0-F32E-031B644155F3}"/>
              </a:ext>
            </a:extLst>
          </p:cNvPr>
          <p:cNvGrpSpPr/>
          <p:nvPr/>
        </p:nvGrpSpPr>
        <p:grpSpPr>
          <a:xfrm>
            <a:off x="5850052" y="4162737"/>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5" name="Table3" descr="Modern Square Table For 6">
                  <a:extLst>
                    <a:ext uri="{FF2B5EF4-FFF2-40B4-BE49-F238E27FC236}">
                      <a16:creationId xmlns:a16="http://schemas.microsoft.com/office/drawing/2014/main" id="{FCBB1715-6C42-729B-7FDD-E3F765233FD2}"/>
                    </a:ext>
                  </a:extLst>
                </p:cNvPr>
                <p:cNvGraphicFramePr>
                  <a:graphicFrameLocks noChangeAspect="1"/>
                </p:cNvGraphicFramePr>
                <p:nvPr>
                  <p:extLst>
                    <p:ext uri="{D42A27DB-BD31-4B8C-83A1-F6EECF244321}">
                      <p14:modId xmlns:p14="http://schemas.microsoft.com/office/powerpoint/2010/main" val="3464527070"/>
                    </p:ext>
                  </p:extLst>
                </p:nvPr>
              </p:nvGraphicFramePr>
              <p:xfrm>
                <a:off x="5850052" y="4162737"/>
                <a:ext cx="2472860" cy="2149486"/>
              </p:xfrm>
              <a:graphic>
                <a:graphicData uri="http://schemas.microsoft.com/office/drawing/2017/model3d">
                  <am3d:model3d r:embed="rId5">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6"/>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Table3" descr="Modern Square Table For 6">
                  <a:extLst>
                    <a:ext uri="{FF2B5EF4-FFF2-40B4-BE49-F238E27FC236}">
                      <a16:creationId xmlns:a16="http://schemas.microsoft.com/office/drawing/2014/main" id="{FCBB1715-6C42-729B-7FDD-E3F765233FD2}"/>
                    </a:ext>
                  </a:extLst>
                </p:cNvPr>
                <p:cNvPicPr>
                  <a:picLocks noGrp="1" noRot="1" noChangeAspect="1" noMove="1" noResize="1" noEditPoints="1" noAdjustHandles="1" noChangeArrowheads="1" noChangeShapeType="1" noCrop="1"/>
                </p:cNvPicPr>
                <p:nvPr/>
              </p:nvPicPr>
              <p:blipFill>
                <a:blip r:embed="rId6"/>
                <a:stretch>
                  <a:fillRect/>
                </a:stretch>
              </p:blipFill>
              <p:spPr>
                <a:xfrm>
                  <a:off x="5850052" y="4162737"/>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Student1 Table 3" descr="Smiling Face">
                  <a:extLst>
                    <a:ext uri="{FF2B5EF4-FFF2-40B4-BE49-F238E27FC236}">
                      <a16:creationId xmlns:a16="http://schemas.microsoft.com/office/drawing/2014/main" id="{5F9A21ED-6E52-4413-35F7-5C49E95D334D}"/>
                    </a:ext>
                  </a:extLst>
                </p:cNvPr>
                <p:cNvGraphicFramePr>
                  <a:graphicFrameLocks noChangeAspect="1"/>
                </p:cNvGraphicFramePr>
                <p:nvPr/>
              </p:nvGraphicFramePr>
              <p:xfrm>
                <a:off x="5914152" y="4795870"/>
                <a:ext cx="446481" cy="446481"/>
              </p:xfrm>
              <a:graphic>
                <a:graphicData uri="http://schemas.microsoft.com/office/drawing/2017/model3d">
                  <am3d:model3d r:embed="rId7">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8"/>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Student1 Table 3" descr="Smiling Face">
                  <a:extLst>
                    <a:ext uri="{FF2B5EF4-FFF2-40B4-BE49-F238E27FC236}">
                      <a16:creationId xmlns:a16="http://schemas.microsoft.com/office/drawing/2014/main" id="{5F9A21ED-6E52-4413-35F7-5C49E95D334D}"/>
                    </a:ext>
                  </a:extLst>
                </p:cNvPr>
                <p:cNvPicPr>
                  <a:picLocks noGrp="1" noRot="1" noChangeAspect="1" noMove="1" noResize="1" noEditPoints="1" noAdjustHandles="1" noChangeArrowheads="1" noChangeShapeType="1" noCrop="1"/>
                </p:cNvPicPr>
                <p:nvPr/>
              </p:nvPicPr>
              <p:blipFill>
                <a:blip r:embed="rId8"/>
                <a:stretch>
                  <a:fillRect/>
                </a:stretch>
              </p:blipFill>
              <p:spPr>
                <a:xfrm>
                  <a:off x="5914152" y="4795870"/>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Surface Laptop - Platinum">
                  <a:extLst>
                    <a:ext uri="{FF2B5EF4-FFF2-40B4-BE49-F238E27FC236}">
                      <a16:creationId xmlns:a16="http://schemas.microsoft.com/office/drawing/2014/main" id="{9DE7DA92-49B4-5F50-3FC8-82D7AA12E5B8}"/>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9">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10"/>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urface Laptop - Platinum">
                  <a:extLst>
                    <a:ext uri="{FF2B5EF4-FFF2-40B4-BE49-F238E27FC236}">
                      <a16:creationId xmlns:a16="http://schemas.microsoft.com/office/drawing/2014/main" id="{9DE7DA92-49B4-5F50-3FC8-82D7AA12E5B8}"/>
                    </a:ext>
                  </a:extLst>
                </p:cNvPr>
                <p:cNvPicPr>
                  <a:picLocks noGrp="1" noRot="1" noChangeAspect="1" noMove="1" noResize="1" noEditPoints="1" noAdjustHandles="1" noChangeArrowheads="1" noChangeShapeType="1" noCrop="1"/>
                </p:cNvPicPr>
                <p:nvPr/>
              </p:nvPicPr>
              <p:blipFill>
                <a:blip r:embed="rId10"/>
                <a:stretch>
                  <a:fillRect/>
                </a:stretch>
              </p:blipFill>
              <p:spPr>
                <a:xfrm rot="11299694">
                  <a:off x="7182672" y="4900930"/>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Printed document">
                  <a:extLst>
                    <a:ext uri="{FF2B5EF4-FFF2-40B4-BE49-F238E27FC236}">
                      <a16:creationId xmlns:a16="http://schemas.microsoft.com/office/drawing/2014/main" id="{1573BFC2-D9E6-0149-C1BD-8712E1E0AFCD}"/>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11">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12"/>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rinted document">
                  <a:extLst>
                    <a:ext uri="{FF2B5EF4-FFF2-40B4-BE49-F238E27FC236}">
                      <a16:creationId xmlns:a16="http://schemas.microsoft.com/office/drawing/2014/main" id="{1573BFC2-D9E6-0149-C1BD-8712E1E0AFCD}"/>
                    </a:ext>
                  </a:extLst>
                </p:cNvPr>
                <p:cNvPicPr>
                  <a:picLocks noGrp="1" noRot="1" noChangeAspect="1" noMove="1" noResize="1" noEditPoints="1" noAdjustHandles="1" noChangeArrowheads="1" noChangeShapeType="1" noCrop="1"/>
                </p:cNvPicPr>
                <p:nvPr/>
              </p:nvPicPr>
              <p:blipFill>
                <a:blip r:embed="rId12"/>
                <a:stretch>
                  <a:fillRect/>
                </a:stretch>
              </p:blipFill>
              <p:spPr>
                <a:xfrm rot="6722249">
                  <a:off x="6411752" y="5058243"/>
                  <a:ext cx="215245" cy="358474"/>
                </a:xfrm>
                <a:prstGeom prst="rect">
                  <a:avLst/>
                </a:prstGeom>
              </p:spPr>
            </p:pic>
          </mc:Fallback>
        </mc:AlternateContent>
        <p:pic>
          <p:nvPicPr>
            <p:cNvPr id="9" name="Picture 8">
              <a:extLst>
                <a:ext uri="{FF2B5EF4-FFF2-40B4-BE49-F238E27FC236}">
                  <a16:creationId xmlns:a16="http://schemas.microsoft.com/office/drawing/2014/main" id="{24CAADD5-128B-F6CB-E4FA-24A9E20CC939}"/>
                </a:ext>
              </a:extLst>
            </p:cNvPr>
            <p:cNvPicPr>
              <a:picLocks noChangeAspect="1"/>
            </p:cNvPicPr>
            <p:nvPr/>
          </p:nvPicPr>
          <p:blipFill>
            <a:blip r:embed="rId13"/>
            <a:stretch>
              <a:fillRect/>
            </a:stretch>
          </p:blipFill>
          <p:spPr>
            <a:xfrm rot="1388423" flipV="1">
              <a:off x="6828862" y="4910790"/>
              <a:ext cx="131501" cy="142597"/>
            </a:xfrm>
            <a:prstGeom prst="rect">
              <a:avLst/>
            </a:prstGeom>
          </p:spPr>
        </p:pic>
      </p:grpSp>
      <p:grpSp>
        <p:nvGrpSpPr>
          <p:cNvPr id="10" name="Group 9">
            <a:extLst>
              <a:ext uri="{FF2B5EF4-FFF2-40B4-BE49-F238E27FC236}">
                <a16:creationId xmlns:a16="http://schemas.microsoft.com/office/drawing/2014/main" id="{84BE5502-4E7B-4B0D-8DB2-B1BC6BCA3C43}"/>
              </a:ext>
            </a:extLst>
          </p:cNvPr>
          <p:cNvGrpSpPr/>
          <p:nvPr/>
        </p:nvGrpSpPr>
        <p:grpSpPr>
          <a:xfrm>
            <a:off x="867803" y="4599910"/>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11" name="3D Model 10" descr="Office Table">
                  <a:extLst>
                    <a:ext uri="{FF2B5EF4-FFF2-40B4-BE49-F238E27FC236}">
                      <a16:creationId xmlns:a16="http://schemas.microsoft.com/office/drawing/2014/main" id="{6E1C3213-8A96-69D4-426B-1B6B4F2D39F8}"/>
                    </a:ext>
                  </a:extLst>
                </p:cNvPr>
                <p:cNvGraphicFramePr>
                  <a:graphicFrameLocks noChangeAspect="1"/>
                </p:cNvGraphicFramePr>
                <p:nvPr>
                  <p:extLst>
                    <p:ext uri="{D42A27DB-BD31-4B8C-83A1-F6EECF244321}">
                      <p14:modId xmlns:p14="http://schemas.microsoft.com/office/powerpoint/2010/main" val="2249854409"/>
                    </p:ext>
                  </p:extLst>
                </p:nvPr>
              </p:nvGraphicFramePr>
              <p:xfrm flipH="1">
                <a:off x="1361890" y="1193697"/>
                <a:ext cx="1572372" cy="1117704"/>
              </p:xfrm>
              <a:graphic>
                <a:graphicData uri="http://schemas.microsoft.com/office/drawing/2017/model3d">
                  <am3d:model3d r:embed="rId14">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15"/>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Office Table">
                  <a:extLst>
                    <a:ext uri="{FF2B5EF4-FFF2-40B4-BE49-F238E27FC236}">
                      <a16:creationId xmlns:a16="http://schemas.microsoft.com/office/drawing/2014/main" id="{6E1C3213-8A96-69D4-426B-1B6B4F2D39F8}"/>
                    </a:ext>
                  </a:extLst>
                </p:cNvPr>
                <p:cNvPicPr>
                  <a:picLocks noGrp="1" noRot="1" noChangeAspect="1" noMove="1" noResize="1" noEditPoints="1" noAdjustHandles="1" noChangeArrowheads="1" noChangeShapeType="1" noCrop="1"/>
                </p:cNvPicPr>
                <p:nvPr/>
              </p:nvPicPr>
              <p:blipFill>
                <a:blip r:embed="rId15"/>
                <a:stretch>
                  <a:fillRect/>
                </a:stretch>
              </p:blipFill>
              <p:spPr>
                <a:xfrm flipH="1">
                  <a:off x="917505" y="4757345"/>
                  <a:ext cx="1572372" cy="1117704"/>
                </a:xfrm>
                <a:prstGeom prst="rect">
                  <a:avLst/>
                </a:prstGeom>
              </p:spPr>
            </p:pic>
          </mc:Fallback>
        </mc:AlternateContent>
        <p:grpSp>
          <p:nvGrpSpPr>
            <p:cNvPr id="12" name="Group 11">
              <a:extLst>
                <a:ext uri="{FF2B5EF4-FFF2-40B4-BE49-F238E27FC236}">
                  <a16:creationId xmlns:a16="http://schemas.microsoft.com/office/drawing/2014/main" id="{8140B4A5-1525-FA6C-B86D-4F8B5B8D7EF8}"/>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13" name="Screen" descr="Pc Monitor">
                    <a:extLst>
                      <a:ext uri="{FF2B5EF4-FFF2-40B4-BE49-F238E27FC236}">
                        <a16:creationId xmlns:a16="http://schemas.microsoft.com/office/drawing/2014/main" id="{6387D521-7C45-66C3-38B2-DF29A8307719}"/>
                      </a:ext>
                    </a:extLst>
                  </p:cNvPr>
                  <p:cNvGraphicFramePr>
                    <a:graphicFrameLocks noChangeAspect="1"/>
                  </p:cNvGraphicFramePr>
                  <p:nvPr/>
                </p:nvGraphicFramePr>
                <p:xfrm>
                  <a:off x="1312188" y="1036262"/>
                  <a:ext cx="789403" cy="611561"/>
                </p:xfrm>
                <a:graphic>
                  <a:graphicData uri="http://schemas.microsoft.com/office/drawing/2017/model3d">
                    <am3d:model3d r:embed="rId16">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17"/>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Screen" descr="Pc Monitor">
                    <a:extLst>
                      <a:ext uri="{FF2B5EF4-FFF2-40B4-BE49-F238E27FC236}">
                        <a16:creationId xmlns:a16="http://schemas.microsoft.com/office/drawing/2014/main" id="{6387D521-7C45-66C3-38B2-DF29A8307719}"/>
                      </a:ext>
                    </a:extLst>
                  </p:cNvPr>
                  <p:cNvPicPr>
                    <a:picLocks noGrp="1" noRot="1" noChangeAspect="1" noMove="1" noResize="1" noEditPoints="1" noAdjustHandles="1" noChangeArrowheads="1" noChangeShapeType="1" noCrop="1"/>
                  </p:cNvPicPr>
                  <p:nvPr/>
                </p:nvPicPr>
                <p:blipFill>
                  <a:blip r:embed="rId17"/>
                  <a:stretch>
                    <a:fillRect/>
                  </a:stretch>
                </p:blipFill>
                <p:spPr>
                  <a:xfrm>
                    <a:off x="867803" y="4599910"/>
                    <a:ext cx="789403" cy="611561"/>
                  </a:xfrm>
                  <a:prstGeom prst="rect">
                    <a:avLst/>
                  </a:prstGeom>
                </p:spPr>
              </p:pic>
            </mc:Fallback>
          </mc:AlternateContent>
          <p:pic>
            <p:nvPicPr>
              <p:cNvPr id="14" name="LogListing">
                <a:extLst>
                  <a:ext uri="{FF2B5EF4-FFF2-40B4-BE49-F238E27FC236}">
                    <a16:creationId xmlns:a16="http://schemas.microsoft.com/office/drawing/2014/main" id="{BF1E02C6-E115-EB0D-81AD-7DA19E0BFC4C}"/>
                  </a:ext>
                </a:extLst>
              </p:cNvPr>
              <p:cNvPicPr>
                <a:picLocks noChangeAspect="1"/>
              </p:cNvPicPr>
              <p:nvPr/>
            </p:nvPicPr>
            <p:blipFill>
              <a:blip r:embed="rId18"/>
              <a:stretch>
                <a:fillRect/>
              </a:stretch>
            </p:blipFill>
            <p:spPr>
              <a:xfrm>
                <a:off x="1410753" y="1117328"/>
                <a:ext cx="562290" cy="375107"/>
              </a:xfrm>
              <a:prstGeom prst="rect">
                <a:avLst/>
              </a:prstGeom>
            </p:spPr>
          </p:pic>
        </p:grpSp>
      </p:grpSp>
      <p:grpSp>
        <p:nvGrpSpPr>
          <p:cNvPr id="16" name="Cell">
            <a:extLst>
              <a:ext uri="{FF2B5EF4-FFF2-40B4-BE49-F238E27FC236}">
                <a16:creationId xmlns:a16="http://schemas.microsoft.com/office/drawing/2014/main" id="{E9CD69A5-A686-45C0-A92F-14432EF1B0AB}"/>
              </a:ext>
            </a:extLst>
          </p:cNvPr>
          <p:cNvGrpSpPr/>
          <p:nvPr/>
        </p:nvGrpSpPr>
        <p:grpSpPr>
          <a:xfrm>
            <a:off x="6438920" y="4680976"/>
            <a:ext cx="160907" cy="328436"/>
            <a:chOff x="7807436" y="2554832"/>
            <a:chExt cx="160907" cy="328436"/>
          </a:xfrm>
        </p:grpSpPr>
        <mc:AlternateContent xmlns:mc="http://schemas.openxmlformats.org/markup-compatibility/2006">
          <mc:Choice xmlns:am3d="http://schemas.microsoft.com/office/drawing/2017/model3d" Requires="am3d">
            <p:graphicFrame>
              <p:nvGraphicFramePr>
                <p:cNvPr id="17" name="Cell Phone" descr="Mobile phone">
                  <a:extLst>
                    <a:ext uri="{FF2B5EF4-FFF2-40B4-BE49-F238E27FC236}">
                      <a16:creationId xmlns:a16="http://schemas.microsoft.com/office/drawing/2014/main" id="{3A8F5BFA-502E-067B-0898-86EBC721CBB4}"/>
                    </a:ext>
                  </a:extLst>
                </p:cNvPr>
                <p:cNvGraphicFramePr>
                  <a:graphicFrameLocks noChangeAspect="1"/>
                </p:cNvGraphicFramePr>
                <p:nvPr/>
              </p:nvGraphicFramePr>
              <p:xfrm>
                <a:off x="7807436" y="2554832"/>
                <a:ext cx="160907" cy="328436"/>
              </p:xfrm>
              <a:graphic>
                <a:graphicData uri="http://schemas.microsoft.com/office/drawing/2017/model3d">
                  <am3d:model3d r:embed="rId19">
                    <am3d:spPr>
                      <a:xfrm>
                        <a:off x="0" y="0"/>
                        <a:ext cx="160907" cy="328436"/>
                      </a:xfrm>
                      <a:prstGeom prst="rect">
                        <a:avLst/>
                      </a:prstGeom>
                      <a:effectLst>
                        <a:glow rad="228600">
                          <a:schemeClr val="accent3">
                            <a:satMod val="175000"/>
                            <a:alpha val="40000"/>
                          </a:schemeClr>
                        </a:glow>
                        <a:outerShdw blurRad="50800" dist="50800" dir="5400000" algn="ctr" rotWithShape="0">
                          <a:schemeClr val="bg1"/>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m3d:postTrans dx="0" dy="0" dz="0"/>
                    </am3d:trans>
                    <am3d:raster rName="Office3DRenderer" rVer="16.0.8326">
                      <am3d:blip r:embed="rId20"/>
                    </am3d:raster>
                    <am3d:objViewport viewportSz="386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Cell Phone" descr="Mobile phone">
                  <a:extLst>
                    <a:ext uri="{FF2B5EF4-FFF2-40B4-BE49-F238E27FC236}">
                      <a16:creationId xmlns:a16="http://schemas.microsoft.com/office/drawing/2014/main" id="{3A8F5BFA-502E-067B-0898-86EBC721CBB4}"/>
                    </a:ext>
                  </a:extLst>
                </p:cNvPr>
                <p:cNvPicPr>
                  <a:picLocks noGrp="1" noRot="1" noChangeAspect="1" noMove="1" noResize="1" noEditPoints="1" noAdjustHandles="1" noChangeArrowheads="1" noChangeShapeType="1" noCrop="1"/>
                </p:cNvPicPr>
                <p:nvPr/>
              </p:nvPicPr>
              <p:blipFill>
                <a:blip r:embed="rId20"/>
                <a:stretch>
                  <a:fillRect/>
                </a:stretch>
              </p:blipFill>
              <p:spPr>
                <a:xfrm>
                  <a:off x="6438920" y="4680976"/>
                  <a:ext cx="160907" cy="328436"/>
                </a:xfrm>
                <a:prstGeom prst="rect">
                  <a:avLst/>
                </a:prstGeom>
                <a:effectLst>
                  <a:glow rad="228600">
                    <a:schemeClr val="accent3">
                      <a:satMod val="175000"/>
                      <a:alpha val="40000"/>
                    </a:schemeClr>
                  </a:glow>
                  <a:outerShdw blurRad="50800" dist="50800" dir="5400000" algn="ctr" rotWithShape="0">
                    <a:schemeClr val="bg1"/>
                  </a:outerShdw>
                </a:effectLst>
              </p:spPr>
            </p:pic>
          </mc:Fallback>
        </mc:AlternateContent>
        <p:pic>
          <p:nvPicPr>
            <p:cNvPr id="18" name="CellQ2">
              <a:extLst>
                <a:ext uri="{FF2B5EF4-FFF2-40B4-BE49-F238E27FC236}">
                  <a16:creationId xmlns:a16="http://schemas.microsoft.com/office/drawing/2014/main" id="{DD096659-387A-BAD4-8266-A4940A4827E4}"/>
                </a:ext>
              </a:extLst>
            </p:cNvPr>
            <p:cNvPicPr>
              <a:picLocks noChangeAspect="1"/>
            </p:cNvPicPr>
            <p:nvPr/>
          </p:nvPicPr>
          <p:blipFill>
            <a:blip r:embed="rId21"/>
            <a:stretch>
              <a:fillRect/>
            </a:stretch>
          </p:blipFill>
          <p:spPr>
            <a:xfrm>
              <a:off x="7830078" y="2597638"/>
              <a:ext cx="115623" cy="242824"/>
            </a:xfrm>
            <a:prstGeom prst="rect">
              <a:avLst/>
            </a:prstGeom>
          </p:spPr>
        </p:pic>
      </p:gr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4" repeatCount="2000" fill="hold" nodeType="withEffect">
                                  <p:stCondLst>
                                    <p:cond delay="4000"/>
                                  </p:stCondLst>
                                  <p:childTnLst>
                                    <p:animRot by="-21600000">
                                      <p:cBhvr>
                                        <p:cTn id="6" dur="3000" fill="hold"/>
                                        <p:tgtEl>
                                          <p:spTgt spid="15"/>
                                        </p:tgtEl>
                                        <p:attrNameLst>
                                          <p:attrName>3d.object.rotation.y</p:attrName>
                                        </p:attrNameLst>
                                      </p:cBhvr>
                                    </p:animRot>
                                  </p:childTnLst>
                                </p:cTn>
                              </p:par>
                              <p:par>
                                <p:cTn id="7" presetID="45" presetClass="entr" presetSubtype="0" repeatCount="300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2000"/>
                                        <p:tgtEl>
                                          <p:spTgt spid="16"/>
                                        </p:tgtEl>
                                      </p:cBhvr>
                                    </p:animEffect>
                                    <p:anim calcmode="lin" valueType="num">
                                      <p:cBhvr>
                                        <p:cTn id="10" dur="2000" fill="hold"/>
                                        <p:tgtEl>
                                          <p:spTgt spid="16"/>
                                        </p:tgtEl>
                                        <p:attrNameLst>
                                          <p:attrName>ppt_w</p:attrName>
                                        </p:attrNameLst>
                                      </p:cBhvr>
                                      <p:tavLst>
                                        <p:tav tm="0" fmla="#ppt_w*sin(2.5*pi*$)">
                                          <p:val>
                                            <p:fltVal val="0"/>
                                          </p:val>
                                        </p:tav>
                                        <p:tav tm="100000">
                                          <p:val>
                                            <p:fltVal val="1"/>
                                          </p:val>
                                        </p:tav>
                                      </p:tavLst>
                                    </p:anim>
                                    <p:anim calcmode="lin" valueType="num">
                                      <p:cBhvr>
                                        <p:cTn id="1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BABF-8AFA-ABF0-0013-AE26C27DCB7B}"/>
              </a:ext>
            </a:extLst>
          </p:cNvPr>
          <p:cNvSpPr>
            <a:spLocks noGrp="1"/>
          </p:cNvSpPr>
          <p:nvPr>
            <p:ph type="title"/>
          </p:nvPr>
        </p:nvSpPr>
        <p:spPr/>
        <p:txBody>
          <a:bodyPr>
            <a:normAutofit fontScale="90000"/>
          </a:bodyPr>
          <a:lstStyle/>
          <a:p>
            <a:r>
              <a:rPr lang="en-US" sz="3600" dirty="0"/>
              <a:t>Q2 Configuration – </a:t>
            </a:r>
            <a:br>
              <a:rPr lang="en-US" sz="3600" dirty="0"/>
            </a:br>
            <a:r>
              <a:rPr lang="en-US" sz="3600" dirty="0"/>
              <a:t>Tables &amp; Instructions</a:t>
            </a:r>
          </a:p>
        </p:txBody>
      </p:sp>
      <p:sp>
        <p:nvSpPr>
          <p:cNvPr id="3" name="Content Placeholder 2">
            <a:extLst>
              <a:ext uri="{FF2B5EF4-FFF2-40B4-BE49-F238E27FC236}">
                <a16:creationId xmlns:a16="http://schemas.microsoft.com/office/drawing/2014/main" id="{A71DC638-8123-752A-5C26-FD0A1AB5A229}"/>
              </a:ext>
            </a:extLst>
          </p:cNvPr>
          <p:cNvSpPr>
            <a:spLocks noGrp="1"/>
          </p:cNvSpPr>
          <p:nvPr>
            <p:ph idx="1"/>
          </p:nvPr>
        </p:nvSpPr>
        <p:spPr>
          <a:xfrm>
            <a:off x="971550" y="1828800"/>
            <a:ext cx="3253139" cy="4114800"/>
          </a:xfrm>
        </p:spPr>
        <p:txBody>
          <a:bodyPr>
            <a:normAutofit fontScale="92500" lnSpcReduction="10000"/>
          </a:bodyPr>
          <a:lstStyle/>
          <a:p>
            <a:pPr marL="34289" indent="0">
              <a:buNone/>
            </a:pPr>
            <a:r>
              <a:rPr lang="en-US" dirty="0"/>
              <a:t>Table Listing-This is where you can define the individual tables that students can request help from. Use Generate Table List QR Codes to display the QR codes for these specific tables. Table Locations can also be defined, which will be recorded for reporting purposes.</a:t>
            </a:r>
          </a:p>
          <a:p>
            <a:pPr marL="34289" indent="0">
              <a:buNone/>
            </a:pPr>
            <a:r>
              <a:rPr lang="en-US" dirty="0"/>
              <a:t>Also, this is where you can customize the contents of the email sent to the student and what is displayed.</a:t>
            </a:r>
          </a:p>
        </p:txBody>
      </p:sp>
      <p:pic>
        <p:nvPicPr>
          <p:cNvPr id="5" name="Picture 4">
            <a:extLst>
              <a:ext uri="{FF2B5EF4-FFF2-40B4-BE49-F238E27FC236}">
                <a16:creationId xmlns:a16="http://schemas.microsoft.com/office/drawing/2014/main" id="{AEF44829-7616-9D94-33E5-8DB902701A26}"/>
              </a:ext>
            </a:extLst>
          </p:cNvPr>
          <p:cNvPicPr>
            <a:picLocks noChangeAspect="1"/>
          </p:cNvPicPr>
          <p:nvPr/>
        </p:nvPicPr>
        <p:blipFill>
          <a:blip r:embed="rId2"/>
          <a:stretch>
            <a:fillRect/>
          </a:stretch>
        </p:blipFill>
        <p:spPr>
          <a:xfrm>
            <a:off x="4224689" y="1828800"/>
            <a:ext cx="4540740" cy="3435586"/>
          </a:xfrm>
          <a:prstGeom prst="rect">
            <a:avLst/>
          </a:prstGeom>
        </p:spPr>
      </p:pic>
    </p:spTree>
    <p:extLst>
      <p:ext uri="{BB962C8B-B14F-4D97-AF65-F5344CB8AC3E}">
        <p14:creationId xmlns:p14="http://schemas.microsoft.com/office/powerpoint/2010/main" val="373128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73099-6EBB-5C8B-285A-1BFB643AF68C}"/>
              </a:ext>
            </a:extLst>
          </p:cNvPr>
          <p:cNvSpPr>
            <a:spLocks noGrp="1"/>
          </p:cNvSpPr>
          <p:nvPr>
            <p:ph type="title"/>
          </p:nvPr>
        </p:nvSpPr>
        <p:spPr/>
        <p:txBody>
          <a:bodyPr>
            <a:normAutofit/>
          </a:bodyPr>
          <a:lstStyle/>
          <a:p>
            <a:pPr algn="ctr"/>
            <a:r>
              <a:rPr lang="en-US" sz="3600" dirty="0"/>
              <a:t>Q2 reports</a:t>
            </a:r>
          </a:p>
        </p:txBody>
      </p:sp>
      <p:pic>
        <p:nvPicPr>
          <p:cNvPr id="5" name="Picture 4">
            <a:extLst>
              <a:ext uri="{FF2B5EF4-FFF2-40B4-BE49-F238E27FC236}">
                <a16:creationId xmlns:a16="http://schemas.microsoft.com/office/drawing/2014/main" id="{8B1DCF6F-7B50-18BE-6298-882CF0096C8C}"/>
              </a:ext>
            </a:extLst>
          </p:cNvPr>
          <p:cNvPicPr>
            <a:picLocks noChangeAspect="1"/>
          </p:cNvPicPr>
          <p:nvPr/>
        </p:nvPicPr>
        <p:blipFill>
          <a:blip r:embed="rId2"/>
          <a:stretch>
            <a:fillRect/>
          </a:stretch>
        </p:blipFill>
        <p:spPr>
          <a:xfrm>
            <a:off x="971550" y="2377341"/>
            <a:ext cx="7200900" cy="3845935"/>
          </a:xfrm>
          <a:prstGeom prst="rect">
            <a:avLst/>
          </a:prstGeom>
          <a:ln>
            <a:solidFill>
              <a:schemeClr val="tx2"/>
            </a:solidFill>
          </a:ln>
        </p:spPr>
      </p:pic>
      <p:sp>
        <p:nvSpPr>
          <p:cNvPr id="6" name="Content Placeholder 2">
            <a:extLst>
              <a:ext uri="{FF2B5EF4-FFF2-40B4-BE49-F238E27FC236}">
                <a16:creationId xmlns:a16="http://schemas.microsoft.com/office/drawing/2014/main" id="{793F5849-3AD1-AE50-DB72-1851FC96437D}"/>
              </a:ext>
            </a:extLst>
          </p:cNvPr>
          <p:cNvSpPr>
            <a:spLocks noGrp="1"/>
          </p:cNvSpPr>
          <p:nvPr>
            <p:ph idx="1"/>
          </p:nvPr>
        </p:nvSpPr>
        <p:spPr>
          <a:xfrm>
            <a:off x="971550" y="1828800"/>
            <a:ext cx="7200900" cy="618067"/>
          </a:xfrm>
        </p:spPr>
        <p:txBody>
          <a:bodyPr>
            <a:normAutofit lnSpcReduction="10000"/>
          </a:bodyPr>
          <a:lstStyle/>
          <a:p>
            <a:pPr marL="34289" indent="0">
              <a:buNone/>
            </a:pPr>
            <a:r>
              <a:rPr lang="en-US" dirty="0"/>
              <a:t>Q2 report can display Visit Time, Table Time, time spent Waiting, Locations, and more.</a:t>
            </a:r>
          </a:p>
        </p:txBody>
      </p:sp>
    </p:spTree>
    <p:extLst>
      <p:ext uri="{BB962C8B-B14F-4D97-AF65-F5344CB8AC3E}">
        <p14:creationId xmlns:p14="http://schemas.microsoft.com/office/powerpoint/2010/main" val="55637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850900"/>
            <a:ext cx="7200900" cy="699994"/>
          </a:xfrm>
        </p:spPr>
        <p:txBody>
          <a:bodyPr/>
          <a:lstStyle/>
          <a:p>
            <a:r>
              <a:rPr lang="en-US" dirty="0"/>
              <a:t>What Is Q2 Tables?</a:t>
            </a:r>
          </a:p>
        </p:txBody>
      </p:sp>
      <p:sp>
        <p:nvSpPr>
          <p:cNvPr id="3" name="Content Placeholder 2"/>
          <p:cNvSpPr>
            <a:spLocks noGrp="1"/>
          </p:cNvSpPr>
          <p:nvPr>
            <p:ph idx="1"/>
          </p:nvPr>
        </p:nvSpPr>
        <p:spPr>
          <a:xfrm>
            <a:off x="971550" y="1828799"/>
            <a:ext cx="7283450" cy="4275667"/>
          </a:xfrm>
        </p:spPr>
        <p:txBody>
          <a:bodyPr/>
          <a:lstStyle/>
          <a:p>
            <a:r>
              <a:rPr lang="en-US" sz="1800" dirty="0">
                <a:solidFill>
                  <a:srgbClr val="000000"/>
                </a:solidFill>
                <a:effectLst/>
                <a:ea typeface="Calibri" panose="020F0502020204030204" pitchFamily="34" charset="0"/>
                <a:cs typeface="Calibri" panose="020F0502020204030204" pitchFamily="34" charset="0"/>
              </a:rPr>
              <a:t>Q2 Tables dynamically manages independent study and work table scenarios, tracking the total time a student spends in the center and also recording each individual contact a student has with a Staff. </a:t>
            </a:r>
          </a:p>
          <a:p>
            <a:r>
              <a:rPr lang="en-US" sz="1800" dirty="0">
                <a:solidFill>
                  <a:srgbClr val="000000"/>
                </a:solidFill>
                <a:effectLst/>
                <a:ea typeface="Calibri" panose="020F0502020204030204" pitchFamily="34" charset="0"/>
                <a:cs typeface="Calibri" panose="020F0502020204030204" pitchFamily="34" charset="0"/>
              </a:rPr>
              <a:t>Students who need assistance can raise their hand to be placed in a Queue, Students can request help physically or electronically with the use of their mobile device. </a:t>
            </a:r>
          </a:p>
          <a:p>
            <a:r>
              <a:rPr lang="en-US" sz="1800" dirty="0">
                <a:solidFill>
                  <a:srgbClr val="000000"/>
                </a:solidFill>
                <a:effectLst/>
                <a:ea typeface="Calibri" panose="020F0502020204030204" pitchFamily="34" charset="0"/>
                <a:cs typeface="Calibri" panose="020F0502020204030204" pitchFamily="34" charset="0"/>
              </a:rPr>
              <a:t>Tablets and Mobile devices drive the queuing system for students requesting assistance as well as providing staff with a real time view of all students in the center studying independently as well as students requesting assistance. </a:t>
            </a:r>
          </a:p>
          <a:p>
            <a:r>
              <a:rPr lang="en-US" sz="1800" dirty="0">
                <a:solidFill>
                  <a:srgbClr val="000000"/>
                </a:solidFill>
                <a:effectLst/>
                <a:ea typeface="Calibri" panose="020F0502020204030204" pitchFamily="34" charset="0"/>
                <a:cs typeface="Calibri" panose="020F0502020204030204" pitchFamily="34" charset="0"/>
              </a:rPr>
              <a:t>Student and staff Q2 contacts can be reported on specialized Q2 report which will provide break downs of the students helped, staff who assisted, Student's independent Study time and wait time as well as the duration of each interaction with a staff.</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Q2 useful for you?</a:t>
            </a:r>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p:txBody>
          <a:bodyPr>
            <a:normAutofit/>
          </a:bodyPr>
          <a:lstStyle/>
          <a:p>
            <a:r>
              <a:rPr lang="en-US" dirty="0">
                <a:cs typeface="Calibri" panose="020F0502020204030204" pitchFamily="34" charset="0"/>
              </a:rPr>
              <a:t>Does your campus have a study hall?</a:t>
            </a:r>
          </a:p>
          <a:p>
            <a:r>
              <a:rPr lang="en-US" dirty="0">
                <a:cs typeface="Calibri" panose="020F0502020204030204" pitchFamily="34" charset="0"/>
              </a:rPr>
              <a:t>Would you like to assist student online when they request tutoring help?</a:t>
            </a:r>
          </a:p>
          <a:p>
            <a:r>
              <a:rPr lang="en-US" dirty="0">
                <a:cs typeface="Calibri" panose="020F0502020204030204" pitchFamily="34" charset="0"/>
              </a:rPr>
              <a:t>Do your Students that, in a single Visit, study in more than one Subject?</a:t>
            </a:r>
          </a:p>
          <a:p>
            <a:r>
              <a:rPr lang="en-US" dirty="0">
                <a:cs typeface="Calibri" panose="020F0502020204030204" pitchFamily="34" charset="0"/>
              </a:rPr>
              <a:t>Do you have Consultants that float and assist Students requesting help for a specific subject?</a:t>
            </a:r>
          </a:p>
          <a:p>
            <a:r>
              <a:rPr lang="en-US" dirty="0">
                <a:cs typeface="Calibri" panose="020F0502020204030204" pitchFamily="34" charset="0"/>
              </a:rPr>
              <a:t>Do you need to record individual interactions with Students that might occur throughout the visit?</a:t>
            </a:r>
          </a:p>
        </p:txBody>
      </p:sp>
    </p:spTree>
    <p:extLst>
      <p:ext uri="{BB962C8B-B14F-4D97-AF65-F5344CB8AC3E}">
        <p14:creationId xmlns:p14="http://schemas.microsoft.com/office/powerpoint/2010/main" val="5799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3" name="Light Bulb" descr="Lightbulb">
                <a:extLst>
                  <a:ext uri="{FF2B5EF4-FFF2-40B4-BE49-F238E27FC236}">
                    <a16:creationId xmlns:a16="http://schemas.microsoft.com/office/drawing/2014/main" id="{33726EF0-E6ED-DE4A-B7B6-E5C4ECCA853E}"/>
                  </a:ext>
                </a:extLst>
              </p:cNvPr>
              <p:cNvGraphicFramePr>
                <a:graphicFrameLocks noChangeAspect="1"/>
              </p:cNvGraphicFramePr>
              <p:nvPr/>
            </p:nvGraphicFramePr>
            <p:xfrm>
              <a:off x="7403690" y="4185762"/>
              <a:ext cx="318330" cy="421930"/>
            </p:xfrm>
            <a:graphic>
              <a:graphicData uri="http://schemas.microsoft.com/office/drawing/2017/model3d">
                <am3d:model3d r:embed="rId3">
                  <am3d:spPr>
                    <a:xfrm>
                      <a:off x="0" y="0"/>
                      <a:ext cx="318330" cy="421930"/>
                    </a:xfrm>
                    <a:prstGeom prst="rect">
                      <a:avLst/>
                    </a:prstGeom>
                    <a:effectLst>
                      <a:glow rad="228600">
                        <a:srgbClr val="0070C0">
                          <a:alpha val="40000"/>
                        </a:srgbClr>
                      </a:glow>
                    </a:effectLst>
                  </am3d:spPr>
                  <am3d:camera>
                    <am3d:pos x="0" y="0" z="61285287"/>
                    <am3d:up dx="0" dy="36000000" dz="0"/>
                    <am3d:lookAt x="0" y="0" z="0"/>
                    <am3d:perspective fov="2700000"/>
                  </am3d:camera>
                  <am3d:trans>
                    <am3d:meterPerModelUnit n="130752" d="1000000"/>
                    <am3d:preTrans dx="0" dy="-18000000" dz="0"/>
                    <am3d:scale>
                      <am3d:sx n="1000000" d="1000000"/>
                      <am3d:sy n="1000000" d="1000000"/>
                      <am3d:sz n="1000000" d="1000000"/>
                    </am3d:scale>
                    <am3d:rot ax="1894722" ay="230144" az="141284"/>
                    <am3d:postTrans dx="0" dy="0" dz="0"/>
                  </am3d:trans>
                  <am3d:raster rName="Office3DRenderer" rVer="16.0.8326">
                    <am3d:blip r:embed="rId4"/>
                  </am3d:raster>
                  <am3d:objViewport viewportSz="5055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Light Bulb" descr="Lightbulb">
                <a:extLst>
                  <a:ext uri="{FF2B5EF4-FFF2-40B4-BE49-F238E27FC236}">
                    <a16:creationId xmlns:a16="http://schemas.microsoft.com/office/drawing/2014/main" id="{33726EF0-E6ED-DE4A-B7B6-E5C4ECCA853E}"/>
                  </a:ext>
                </a:extLst>
              </p:cNvPr>
              <p:cNvPicPr>
                <a:picLocks noGrp="1" noRot="1" noChangeAspect="1" noMove="1" noResize="1" noEditPoints="1" noAdjustHandles="1" noChangeArrowheads="1" noChangeShapeType="1" noCrop="1"/>
              </p:cNvPicPr>
              <p:nvPr/>
            </p:nvPicPr>
            <p:blipFill>
              <a:blip r:embed="rId4"/>
              <a:stretch>
                <a:fillRect/>
              </a:stretch>
            </p:blipFill>
            <p:spPr>
              <a:xfrm>
                <a:off x="7403690" y="4185762"/>
                <a:ext cx="318330" cy="421930"/>
              </a:xfrm>
              <a:prstGeom prst="rect">
                <a:avLst/>
              </a:prstGeom>
              <a:effectLst>
                <a:glow rad="228600">
                  <a:srgbClr val="0070C0">
                    <a:alpha val="40000"/>
                  </a:srgbClr>
                </a:glow>
              </a:effectLst>
            </p:spPr>
          </p:pic>
        </mc:Fallback>
      </mc:AlternateContent>
      <p:grpSp>
        <p:nvGrpSpPr>
          <p:cNvPr id="5" name="Group 4">
            <a:extLst>
              <a:ext uri="{FF2B5EF4-FFF2-40B4-BE49-F238E27FC236}">
                <a16:creationId xmlns:a16="http://schemas.microsoft.com/office/drawing/2014/main" id="{F603C1A1-2956-F02F-DF16-C2D0978D740F}"/>
              </a:ext>
            </a:extLst>
          </p:cNvPr>
          <p:cNvGrpSpPr/>
          <p:nvPr/>
        </p:nvGrpSpPr>
        <p:grpSpPr>
          <a:xfrm>
            <a:off x="5804045" y="1874722"/>
            <a:ext cx="2483588" cy="2046335"/>
            <a:chOff x="5804045" y="1874722"/>
            <a:chExt cx="2483588" cy="2046335"/>
          </a:xfrm>
        </p:grpSpPr>
        <mc:AlternateContent xmlns:mc="http://schemas.openxmlformats.org/markup-compatibility/2006">
          <mc:Choice xmlns:am3d="http://schemas.microsoft.com/office/drawing/2017/model3d" Requires="am3d">
            <p:graphicFrame>
              <p:nvGraphicFramePr>
                <p:cNvPr id="20" name="Table 2" descr="Modern Square Table For 6">
                  <a:extLst>
                    <a:ext uri="{FF2B5EF4-FFF2-40B4-BE49-F238E27FC236}">
                      <a16:creationId xmlns:a16="http://schemas.microsoft.com/office/drawing/2014/main" id="{8B07E081-15D6-DB11-32DF-362ABDC5AACD}"/>
                    </a:ext>
                  </a:extLst>
                </p:cNvPr>
                <p:cNvGraphicFramePr>
                  <a:graphicFrameLocks noChangeAspect="1"/>
                </p:cNvGraphicFramePr>
                <p:nvPr/>
              </p:nvGraphicFramePr>
              <p:xfrm>
                <a:off x="5804045" y="1874722"/>
                <a:ext cx="2483588" cy="2046335"/>
              </p:xfrm>
              <a:graphic>
                <a:graphicData uri="http://schemas.microsoft.com/office/drawing/2017/model3d">
                  <am3d:model3d r:embed="rId5">
                    <am3d:spPr>
                      <a:xfrm>
                        <a:off x="0" y="0"/>
                        <a:ext cx="2483588" cy="2046335"/>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1882285" ay="-1416658" az="-823394"/>
                      <am3d:postTrans dx="0" dy="0" dz="0"/>
                    </am3d:trans>
                    <am3d:raster rName="Office3DRenderer" rVer="16.0.8326">
                      <am3d:blip r:embed="rId6"/>
                    </am3d:raster>
                    <am3d:objViewport viewportSz="26060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Table 2" descr="Modern Square Table For 6">
                  <a:extLst>
                    <a:ext uri="{FF2B5EF4-FFF2-40B4-BE49-F238E27FC236}">
                      <a16:creationId xmlns:a16="http://schemas.microsoft.com/office/drawing/2014/main" id="{8B07E081-15D6-DB11-32DF-362ABDC5AACD}"/>
                    </a:ext>
                  </a:extLst>
                </p:cNvPr>
                <p:cNvPicPr>
                  <a:picLocks noGrp="1" noRot="1" noChangeAspect="1" noMove="1" noResize="1" noEditPoints="1" noAdjustHandles="1" noChangeArrowheads="1" noChangeShapeType="1" noCrop="1"/>
                </p:cNvPicPr>
                <p:nvPr/>
              </p:nvPicPr>
              <p:blipFill>
                <a:blip r:embed="rId6"/>
                <a:stretch>
                  <a:fillRect/>
                </a:stretch>
              </p:blipFill>
              <p:spPr>
                <a:xfrm>
                  <a:off x="5804045" y="1874722"/>
                  <a:ext cx="2483588" cy="20463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Printed document">
                  <a:extLst>
                    <a:ext uri="{FF2B5EF4-FFF2-40B4-BE49-F238E27FC236}">
                      <a16:creationId xmlns:a16="http://schemas.microsoft.com/office/drawing/2014/main" id="{D3F7D0FD-5696-1C1D-B976-950BF3707420}"/>
                    </a:ext>
                  </a:extLst>
                </p:cNvPr>
                <p:cNvGraphicFramePr>
                  <a:graphicFrameLocks noChangeAspect="1"/>
                </p:cNvGraphicFramePr>
                <p:nvPr/>
              </p:nvGraphicFramePr>
              <p:xfrm rot="6722249">
                <a:off x="6420566" y="2707833"/>
                <a:ext cx="234756" cy="340789"/>
              </p:xfrm>
              <a:graphic>
                <a:graphicData uri="http://schemas.microsoft.com/office/drawing/2017/model3d">
                  <am3d:model3d r:embed="rId7">
                    <am3d:spPr>
                      <a:xfrm rot="6722249">
                        <a:off x="0" y="0"/>
                        <a:ext cx="234756" cy="340789"/>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1325694" ay="-1696812" az="-653218"/>
                      <am3d:postTrans dx="0" dy="0" dz="0"/>
                    </am3d:trans>
                    <am3d:raster rName="Office3DRenderer" rVer="16.0.8326">
                      <am3d:blip r:embed="rId8"/>
                    </am3d:raster>
                    <am3d:objViewport viewportSz="4126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Printed document">
                  <a:extLst>
                    <a:ext uri="{FF2B5EF4-FFF2-40B4-BE49-F238E27FC236}">
                      <a16:creationId xmlns:a16="http://schemas.microsoft.com/office/drawing/2014/main" id="{D3F7D0FD-5696-1C1D-B976-950BF3707420}"/>
                    </a:ext>
                  </a:extLst>
                </p:cNvPr>
                <p:cNvPicPr>
                  <a:picLocks noGrp="1" noRot="1" noChangeAspect="1" noMove="1" noResize="1" noEditPoints="1" noAdjustHandles="1" noChangeArrowheads="1" noChangeShapeType="1" noCrop="1"/>
                </p:cNvPicPr>
                <p:nvPr/>
              </p:nvPicPr>
              <p:blipFill>
                <a:blip r:embed="rId8"/>
                <a:stretch>
                  <a:fillRect/>
                </a:stretch>
              </p:blipFill>
              <p:spPr>
                <a:xfrm rot="6722249">
                  <a:off x="6420566" y="2707833"/>
                  <a:ext cx="234756" cy="34078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Surface Laptop - Platinum">
                  <a:extLst>
                    <a:ext uri="{FF2B5EF4-FFF2-40B4-BE49-F238E27FC236}">
                      <a16:creationId xmlns:a16="http://schemas.microsoft.com/office/drawing/2014/main" id="{2D4AED50-90F2-475B-4DCF-EB4E12F6DED7}"/>
                    </a:ext>
                  </a:extLst>
                </p:cNvPr>
                <p:cNvGraphicFramePr>
                  <a:graphicFrameLocks noChangeAspect="1"/>
                </p:cNvGraphicFramePr>
                <p:nvPr/>
              </p:nvGraphicFramePr>
              <p:xfrm rot="11299694">
                <a:off x="7130166" y="2544623"/>
                <a:ext cx="436128" cy="429243"/>
              </p:xfrm>
              <a:graphic>
                <a:graphicData uri="http://schemas.microsoft.com/office/drawing/2017/model3d">
                  <am3d:model3d r:embed="rId9">
                    <am3d:spPr>
                      <a:xfrm rot="11299694">
                        <a:off x="0" y="0"/>
                        <a:ext cx="436128" cy="429243"/>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6820113" ay="1243986" az="-2335631"/>
                      <am3d:postTrans dx="0" dy="0" dz="0"/>
                    </am3d:trans>
                    <am3d:raster rName="Office3DRenderer" rVer="16.0.8326">
                      <am3d:blip r:embed="rId10"/>
                    </am3d:raster>
                    <am3d:objViewport viewportSz="4375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Surface Laptop - Platinum">
                  <a:extLst>
                    <a:ext uri="{FF2B5EF4-FFF2-40B4-BE49-F238E27FC236}">
                      <a16:creationId xmlns:a16="http://schemas.microsoft.com/office/drawing/2014/main" id="{2D4AED50-90F2-475B-4DCF-EB4E12F6DED7}"/>
                    </a:ext>
                  </a:extLst>
                </p:cNvPr>
                <p:cNvPicPr>
                  <a:picLocks noGrp="1" noRot="1" noChangeAspect="1" noMove="1" noResize="1" noEditPoints="1" noAdjustHandles="1" noChangeArrowheads="1" noChangeShapeType="1" noCrop="1"/>
                </p:cNvPicPr>
                <p:nvPr/>
              </p:nvPicPr>
              <p:blipFill>
                <a:blip r:embed="rId10"/>
                <a:stretch>
                  <a:fillRect/>
                </a:stretch>
              </p:blipFill>
              <p:spPr>
                <a:xfrm rot="11299694">
                  <a:off x="7130166" y="2544623"/>
                  <a:ext cx="436128" cy="429243"/>
                </a:xfrm>
                <a:prstGeom prst="rect">
                  <a:avLst/>
                </a:prstGeom>
              </p:spPr>
            </p:pic>
          </mc:Fallback>
        </mc:AlternateContent>
        <p:pic>
          <p:nvPicPr>
            <p:cNvPr id="52" name="Picture 51">
              <a:extLst>
                <a:ext uri="{FF2B5EF4-FFF2-40B4-BE49-F238E27FC236}">
                  <a16:creationId xmlns:a16="http://schemas.microsoft.com/office/drawing/2014/main" id="{28875DF8-3208-4B90-D2EC-CD3FC698F972}"/>
                </a:ext>
              </a:extLst>
            </p:cNvPr>
            <p:cNvPicPr>
              <a:picLocks noChangeAspect="1"/>
            </p:cNvPicPr>
            <p:nvPr/>
          </p:nvPicPr>
          <p:blipFill>
            <a:blip r:embed="rId11"/>
            <a:stretch>
              <a:fillRect/>
            </a:stretch>
          </p:blipFill>
          <p:spPr>
            <a:xfrm rot="1388423" flipV="1">
              <a:off x="6771811" y="2577748"/>
              <a:ext cx="131501" cy="142597"/>
            </a:xfrm>
            <a:prstGeom prst="rect">
              <a:avLst/>
            </a:prstGeom>
          </p:spPr>
        </p:pic>
      </p:grpSp>
      <p:grpSp>
        <p:nvGrpSpPr>
          <p:cNvPr id="4" name="Group 3">
            <a:extLst>
              <a:ext uri="{FF2B5EF4-FFF2-40B4-BE49-F238E27FC236}">
                <a16:creationId xmlns:a16="http://schemas.microsoft.com/office/drawing/2014/main" id="{F3BEC284-D3E4-EE44-1A9E-272DFF601251}"/>
              </a:ext>
            </a:extLst>
          </p:cNvPr>
          <p:cNvGrpSpPr/>
          <p:nvPr/>
        </p:nvGrpSpPr>
        <p:grpSpPr>
          <a:xfrm>
            <a:off x="5997502" y="123142"/>
            <a:ext cx="2237880" cy="1913926"/>
            <a:chOff x="5997502" y="123142"/>
            <a:chExt cx="2237880" cy="1913926"/>
          </a:xfrm>
        </p:grpSpPr>
        <mc:AlternateContent xmlns:mc="http://schemas.openxmlformats.org/markup-compatibility/2006">
          <mc:Choice xmlns:am3d="http://schemas.microsoft.com/office/drawing/2017/model3d" Requires="am3d">
            <p:graphicFrame>
              <p:nvGraphicFramePr>
                <p:cNvPr id="11" name="Table 1" descr="Modern Square Table For 6">
                  <a:extLst>
                    <a:ext uri="{FF2B5EF4-FFF2-40B4-BE49-F238E27FC236}">
                      <a16:creationId xmlns:a16="http://schemas.microsoft.com/office/drawing/2014/main" id="{ABE9D830-387D-C47B-38E8-0C44FE0002E6}"/>
                    </a:ext>
                  </a:extLst>
                </p:cNvPr>
                <p:cNvGraphicFramePr>
                  <a:graphicFrameLocks noChangeAspect="1"/>
                </p:cNvGraphicFramePr>
                <p:nvPr/>
              </p:nvGraphicFramePr>
              <p:xfrm>
                <a:off x="5997502" y="123142"/>
                <a:ext cx="2237880" cy="1913926"/>
              </p:xfrm>
              <a:graphic>
                <a:graphicData uri="http://schemas.microsoft.com/office/drawing/2017/model3d">
                  <am3d:model3d r:embed="rId5">
                    <am3d:spPr>
                      <a:xfrm>
                        <a:off x="0" y="0"/>
                        <a:ext cx="2237880" cy="191392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1944543" ay="-1564406" az="-935413"/>
                      <am3d:postTrans dx="0" dy="0" dz="0"/>
                    </am3d:trans>
                    <am3d:raster rName="Office3DRenderer" rVer="16.0.8326">
                      <am3d:blip r:embed="rId12"/>
                    </am3d:raster>
                    <am3d:objViewport viewportSz="2352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Table 1" descr="Modern Square Table For 6">
                  <a:extLst>
                    <a:ext uri="{FF2B5EF4-FFF2-40B4-BE49-F238E27FC236}">
                      <a16:creationId xmlns:a16="http://schemas.microsoft.com/office/drawing/2014/main" id="{ABE9D830-387D-C47B-38E8-0C44FE0002E6}"/>
                    </a:ext>
                  </a:extLst>
                </p:cNvPr>
                <p:cNvPicPr>
                  <a:picLocks noGrp="1" noRot="1" noChangeAspect="1" noMove="1" noResize="1" noEditPoints="1" noAdjustHandles="1" noChangeArrowheads="1" noChangeShapeType="1" noCrop="1"/>
                </p:cNvPicPr>
                <p:nvPr/>
              </p:nvPicPr>
              <p:blipFill>
                <a:blip r:embed="rId12"/>
                <a:stretch>
                  <a:fillRect/>
                </a:stretch>
              </p:blipFill>
              <p:spPr>
                <a:xfrm>
                  <a:off x="5997502" y="123142"/>
                  <a:ext cx="2237880" cy="191392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Student2 Table1" descr="Grimacing Face Emoji">
                  <a:extLst>
                    <a:ext uri="{FF2B5EF4-FFF2-40B4-BE49-F238E27FC236}">
                      <a16:creationId xmlns:a16="http://schemas.microsoft.com/office/drawing/2014/main" id="{9F0DE2E7-87AD-A3AD-B398-42B0E7879CF3}"/>
                    </a:ext>
                  </a:extLst>
                </p:cNvPr>
                <p:cNvGraphicFramePr>
                  <a:graphicFrameLocks noChangeAspect="1"/>
                </p:cNvGraphicFramePr>
                <p:nvPr/>
              </p:nvGraphicFramePr>
              <p:xfrm>
                <a:off x="7404167" y="531797"/>
                <a:ext cx="407875" cy="407875"/>
              </p:xfrm>
              <a:graphic>
                <a:graphicData uri="http://schemas.microsoft.com/office/drawing/2017/model3d">
                  <am3d:model3d r:embed="rId13">
                    <am3d:spPr>
                      <a:xfrm>
                        <a:off x="0" y="0"/>
                        <a:ext cx="407875" cy="407875"/>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949896" ay="-946699" az="-264548"/>
                      <am3d:postTrans dx="0" dy="0" dz="0"/>
                    </am3d:trans>
                    <am3d:raster rName="Office3DRenderer" rVer="16.0.8326">
                      <am3d:blip r:embed="rId14"/>
                    </am3d:raster>
                    <am3d:objViewport viewportSz="5975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Student2 Table1" descr="Grimacing Face Emoji">
                  <a:extLst>
                    <a:ext uri="{FF2B5EF4-FFF2-40B4-BE49-F238E27FC236}">
                      <a16:creationId xmlns:a16="http://schemas.microsoft.com/office/drawing/2014/main" id="{9F0DE2E7-87AD-A3AD-B398-42B0E7879CF3}"/>
                    </a:ext>
                  </a:extLst>
                </p:cNvPr>
                <p:cNvPicPr>
                  <a:picLocks noGrp="1" noRot="1" noChangeAspect="1" noMove="1" noResize="1" noEditPoints="1" noAdjustHandles="1" noChangeArrowheads="1" noChangeShapeType="1" noCrop="1"/>
                </p:cNvPicPr>
                <p:nvPr/>
              </p:nvPicPr>
              <p:blipFill>
                <a:blip r:embed="rId14"/>
                <a:stretch>
                  <a:fillRect/>
                </a:stretch>
              </p:blipFill>
              <p:spPr>
                <a:xfrm>
                  <a:off x="7404167" y="531797"/>
                  <a:ext cx="407875" cy="4078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Printed document">
                  <a:extLst>
                    <a:ext uri="{FF2B5EF4-FFF2-40B4-BE49-F238E27FC236}">
                      <a16:creationId xmlns:a16="http://schemas.microsoft.com/office/drawing/2014/main" id="{62427F21-AAA3-7D4D-94E4-F640C0DDF2BF}"/>
                    </a:ext>
                  </a:extLst>
                </p:cNvPr>
                <p:cNvGraphicFramePr>
                  <a:graphicFrameLocks noChangeAspect="1"/>
                </p:cNvGraphicFramePr>
                <p:nvPr/>
              </p:nvGraphicFramePr>
              <p:xfrm rot="6733322">
                <a:off x="6590478" y="896154"/>
                <a:ext cx="229006" cy="346525"/>
              </p:xfrm>
              <a:graphic>
                <a:graphicData uri="http://schemas.microsoft.com/office/drawing/2017/model3d">
                  <am3d:model3d r:embed="rId7">
                    <am3d:spPr>
                      <a:xfrm rot="6733322">
                        <a:off x="0" y="0"/>
                        <a:ext cx="229006" cy="346525"/>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673719" ay="-1237923" az="240091"/>
                      <am3d:postTrans dx="0" dy="0" dz="0"/>
                    </am3d:trans>
                    <am3d:raster rName="Office3DRenderer" rVer="16.0.8326">
                      <am3d:blip r:embed="rId15"/>
                    </am3d:raster>
                    <am3d:objViewport viewportSz="4126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Printed document">
                  <a:extLst>
                    <a:ext uri="{FF2B5EF4-FFF2-40B4-BE49-F238E27FC236}">
                      <a16:creationId xmlns:a16="http://schemas.microsoft.com/office/drawing/2014/main" id="{62427F21-AAA3-7D4D-94E4-F640C0DDF2BF}"/>
                    </a:ext>
                  </a:extLst>
                </p:cNvPr>
                <p:cNvPicPr>
                  <a:picLocks noGrp="1" noRot="1" noChangeAspect="1" noMove="1" noResize="1" noEditPoints="1" noAdjustHandles="1" noChangeArrowheads="1" noChangeShapeType="1" noCrop="1"/>
                </p:cNvPicPr>
                <p:nvPr/>
              </p:nvPicPr>
              <p:blipFill>
                <a:blip r:embed="rId15"/>
                <a:stretch>
                  <a:fillRect/>
                </a:stretch>
              </p:blipFill>
              <p:spPr>
                <a:xfrm rot="6733322">
                  <a:off x="6590478" y="896154"/>
                  <a:ext cx="229006" cy="34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Surface Laptop - Platinum">
                  <a:extLst>
                    <a:ext uri="{FF2B5EF4-FFF2-40B4-BE49-F238E27FC236}">
                      <a16:creationId xmlns:a16="http://schemas.microsoft.com/office/drawing/2014/main" id="{E96ED791-BDDD-0CB3-02ED-7C1522E71874}"/>
                    </a:ext>
                  </a:extLst>
                </p:cNvPr>
                <p:cNvGraphicFramePr>
                  <a:graphicFrameLocks noChangeAspect="1"/>
                </p:cNvGraphicFramePr>
                <p:nvPr/>
              </p:nvGraphicFramePr>
              <p:xfrm rot="13650191">
                <a:off x="7190687" y="806224"/>
                <a:ext cx="365023" cy="362016"/>
              </p:xfrm>
              <a:graphic>
                <a:graphicData uri="http://schemas.microsoft.com/office/drawing/2017/model3d">
                  <am3d:model3d r:embed="rId9">
                    <am3d:spPr>
                      <a:xfrm rot="13650191">
                        <a:off x="0" y="0"/>
                        <a:ext cx="365023" cy="362016"/>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6670709" ay="232215" az="-592964"/>
                      <am3d:postTrans dx="0" dy="0" dz="0"/>
                    </am3d:trans>
                    <am3d:raster rName="Office3DRenderer" rVer="16.0.8326">
                      <am3d:blip r:embed="rId16"/>
                    </am3d:raster>
                    <am3d:objViewport viewportSz="4375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Surface Laptop - Platinum">
                  <a:extLst>
                    <a:ext uri="{FF2B5EF4-FFF2-40B4-BE49-F238E27FC236}">
                      <a16:creationId xmlns:a16="http://schemas.microsoft.com/office/drawing/2014/main" id="{E96ED791-BDDD-0CB3-02ED-7C1522E71874}"/>
                    </a:ext>
                  </a:extLst>
                </p:cNvPr>
                <p:cNvPicPr>
                  <a:picLocks noGrp="1" noRot="1" noChangeAspect="1" noMove="1" noResize="1" noEditPoints="1" noAdjustHandles="1" noChangeArrowheads="1" noChangeShapeType="1" noCrop="1"/>
                </p:cNvPicPr>
                <p:nvPr/>
              </p:nvPicPr>
              <p:blipFill>
                <a:blip r:embed="rId16"/>
                <a:stretch>
                  <a:fillRect/>
                </a:stretch>
              </p:blipFill>
              <p:spPr>
                <a:xfrm rot="13650191">
                  <a:off x="7190687" y="806224"/>
                  <a:ext cx="365023" cy="362016"/>
                </a:xfrm>
                <a:prstGeom prst="rect">
                  <a:avLst/>
                </a:prstGeom>
              </p:spPr>
            </p:pic>
          </mc:Fallback>
        </mc:AlternateContent>
        <p:pic>
          <p:nvPicPr>
            <p:cNvPr id="51" name="Picture 50">
              <a:extLst>
                <a:ext uri="{FF2B5EF4-FFF2-40B4-BE49-F238E27FC236}">
                  <a16:creationId xmlns:a16="http://schemas.microsoft.com/office/drawing/2014/main" id="{EA512652-A42B-6F23-338B-195545C5CC97}"/>
                </a:ext>
              </a:extLst>
            </p:cNvPr>
            <p:cNvPicPr>
              <a:picLocks noChangeAspect="1"/>
            </p:cNvPicPr>
            <p:nvPr/>
          </p:nvPicPr>
          <p:blipFill>
            <a:blip r:embed="rId11"/>
            <a:stretch>
              <a:fillRect/>
            </a:stretch>
          </p:blipFill>
          <p:spPr>
            <a:xfrm rot="1388423" flipV="1">
              <a:off x="6883292" y="763337"/>
              <a:ext cx="131501" cy="142597"/>
            </a:xfrm>
            <a:prstGeom prst="rect">
              <a:avLst/>
            </a:prstGeom>
          </p:spPr>
        </p:pic>
      </p:grpSp>
      <mc:AlternateContent xmlns:mc="http://schemas.openxmlformats.org/markup-compatibility/2006">
        <mc:Choice xmlns:am3d="http://schemas.microsoft.com/office/drawing/2017/model3d" Requires="am3d">
          <p:graphicFrame>
            <p:nvGraphicFramePr>
              <p:cNvPr id="39" name="FrontDesk" descr="Male icon">
                <a:extLst>
                  <a:ext uri="{FF2B5EF4-FFF2-40B4-BE49-F238E27FC236}">
                    <a16:creationId xmlns:a16="http://schemas.microsoft.com/office/drawing/2014/main" id="{49AF2672-BE81-835F-0F3D-5F6A76FE22B0}"/>
                  </a:ext>
                </a:extLst>
              </p:cNvPr>
              <p:cNvGraphicFramePr>
                <a:graphicFrameLocks noChangeAspect="1"/>
              </p:cNvGraphicFramePr>
              <p:nvPr/>
            </p:nvGraphicFramePr>
            <p:xfrm>
              <a:off x="1973043" y="678467"/>
              <a:ext cx="512763" cy="1259551"/>
            </p:xfrm>
            <a:graphic>
              <a:graphicData uri="http://schemas.microsoft.com/office/drawing/2017/model3d">
                <am3d:model3d r:embed="rId17">
                  <am3d:spPr>
                    <a:xfrm>
                      <a:off x="0" y="0"/>
                      <a:ext cx="512763" cy="125955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18"/>
                  </am3d:raster>
                  <am3d:objViewport viewportSz="13591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FrontDesk" descr="Male icon">
                <a:extLst>
                  <a:ext uri="{FF2B5EF4-FFF2-40B4-BE49-F238E27FC236}">
                    <a16:creationId xmlns:a16="http://schemas.microsoft.com/office/drawing/2014/main" id="{49AF2672-BE81-835F-0F3D-5F6A76FE22B0}"/>
                  </a:ext>
                </a:extLst>
              </p:cNvPr>
              <p:cNvPicPr>
                <a:picLocks noGrp="1" noRot="1" noChangeAspect="1" noMove="1" noResize="1" noEditPoints="1" noAdjustHandles="1" noChangeArrowheads="1" noChangeShapeType="1" noCrop="1"/>
              </p:cNvPicPr>
              <p:nvPr/>
            </p:nvPicPr>
            <p:blipFill>
              <a:blip r:embed="rId18"/>
              <a:stretch>
                <a:fillRect/>
              </a:stretch>
            </p:blipFill>
            <p:spPr>
              <a:xfrm>
                <a:off x="1973043" y="678467"/>
                <a:ext cx="512763" cy="12595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Hand" descr="Stop hand">
                <a:extLst>
                  <a:ext uri="{FF2B5EF4-FFF2-40B4-BE49-F238E27FC236}">
                    <a16:creationId xmlns:a16="http://schemas.microsoft.com/office/drawing/2014/main" id="{1AFB87FC-7766-03B4-7262-2FE5E1BAC3C4}"/>
                  </a:ext>
                </a:extLst>
              </p:cNvPr>
              <p:cNvGraphicFramePr>
                <a:graphicFrameLocks noChangeAspect="1"/>
              </p:cNvGraphicFramePr>
              <p:nvPr/>
            </p:nvGraphicFramePr>
            <p:xfrm rot="20128565">
              <a:off x="5798386" y="719126"/>
              <a:ext cx="268340" cy="400105"/>
            </p:xfrm>
            <a:graphic>
              <a:graphicData uri="http://schemas.microsoft.com/office/drawing/2017/model3d">
                <am3d:model3d r:embed="rId19">
                  <am3d:spPr>
                    <a:xfrm rot="20128565">
                      <a:off x="0" y="0"/>
                      <a:ext cx="268340" cy="400105"/>
                    </a:xfrm>
                    <a:prstGeom prst="rect">
                      <a:avLst/>
                    </a:prstGeom>
                    <a:effectLst>
                      <a:glow rad="228600">
                        <a:schemeClr val="accent3">
                          <a:satMod val="175000"/>
                          <a:alpha val="40000"/>
                        </a:schemeClr>
                      </a:glow>
                      <a:innerShdw blurRad="63500" dist="50800" dir="5400000">
                        <a:schemeClr val="accent3">
                          <a:lumMod val="50000"/>
                          <a:alpha val="50000"/>
                        </a:schemeClr>
                      </a:innerShdw>
                    </a:effectLst>
                  </am3d:spPr>
                  <am3d:camera>
                    <am3d:pos x="0" y="0" z="55591193"/>
                    <am3d:up dx="0" dy="36000000" dz="0"/>
                    <am3d:lookAt x="0" y="0" z="0"/>
                    <am3d:perspective fov="2700000"/>
                  </am3d:camera>
                  <am3d:trans>
                    <am3d:meterPerModelUnit n="31072281" d="1000000"/>
                    <am3d:preTrans dx="-3674486" dy="-18000000" dz="0"/>
                    <am3d:scale>
                      <am3d:sx n="1000000" d="1000000"/>
                      <am3d:sy n="1000000" d="1000000"/>
                      <am3d:sz n="1000000" d="1000000"/>
                    </am3d:scale>
                    <am3d:rot ax="9765745" ay="-1360362" az="-10352637"/>
                    <am3d:postTrans dx="0" dy="0" dz="0"/>
                  </am3d:trans>
                  <am3d:raster rName="Office3DRenderer" rVer="16.0.8326">
                    <am3d:blip r:embed="rId20"/>
                  </am3d:raster>
                  <am3d:objViewport viewportSz="4785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Hand" descr="Stop hand">
                <a:extLst>
                  <a:ext uri="{FF2B5EF4-FFF2-40B4-BE49-F238E27FC236}">
                    <a16:creationId xmlns:a16="http://schemas.microsoft.com/office/drawing/2014/main" id="{1AFB87FC-7766-03B4-7262-2FE5E1BAC3C4}"/>
                  </a:ext>
                </a:extLst>
              </p:cNvPr>
              <p:cNvPicPr>
                <a:picLocks noGrp="1" noRot="1" noChangeAspect="1" noMove="1" noResize="1" noEditPoints="1" noAdjustHandles="1" noChangeArrowheads="1" noChangeShapeType="1" noCrop="1"/>
              </p:cNvPicPr>
              <p:nvPr/>
            </p:nvPicPr>
            <p:blipFill>
              <a:blip r:embed="rId20"/>
              <a:stretch>
                <a:fillRect/>
              </a:stretch>
            </p:blipFill>
            <p:spPr>
              <a:xfrm rot="20128565">
                <a:off x="5798386" y="719126"/>
                <a:ext cx="268340" cy="400105"/>
              </a:xfrm>
              <a:prstGeom prst="rect">
                <a:avLst/>
              </a:prstGeom>
              <a:effectLst>
                <a:glow rad="228600">
                  <a:schemeClr val="accent3">
                    <a:satMod val="175000"/>
                    <a:alpha val="40000"/>
                  </a:schemeClr>
                </a:glow>
                <a:innerShdw blurRad="63500" dist="50800" dir="5400000">
                  <a:schemeClr val="accent3">
                    <a:lumMod val="50000"/>
                    <a:alpha val="50000"/>
                  </a:schemeClr>
                </a:innerShdw>
              </a:effectLst>
            </p:spPr>
          </p:pic>
        </mc:Fallback>
      </mc:AlternateContent>
      <mc:AlternateContent xmlns:mc="http://schemas.openxmlformats.org/markup-compatibility/2006">
        <mc:Choice xmlns:am3d="http://schemas.microsoft.com/office/drawing/2017/model3d" Requires="am3d">
          <p:graphicFrame>
            <p:nvGraphicFramePr>
              <p:cNvPr id="41" name="Light Bulb" descr="Lightbulb">
                <a:extLst>
                  <a:ext uri="{FF2B5EF4-FFF2-40B4-BE49-F238E27FC236}">
                    <a16:creationId xmlns:a16="http://schemas.microsoft.com/office/drawing/2014/main" id="{59626BE0-4824-635B-5435-38C715F201F7}"/>
                  </a:ext>
                </a:extLst>
              </p:cNvPr>
              <p:cNvGraphicFramePr>
                <a:graphicFrameLocks noChangeAspect="1"/>
              </p:cNvGraphicFramePr>
              <p:nvPr/>
            </p:nvGraphicFramePr>
            <p:xfrm>
              <a:off x="5877874" y="2103750"/>
              <a:ext cx="224240" cy="377448"/>
            </p:xfrm>
            <a:graphic>
              <a:graphicData uri="http://schemas.microsoft.com/office/drawing/2017/model3d">
                <am3d:model3d r:embed="rId3">
                  <am3d:spPr>
                    <a:xfrm>
                      <a:off x="0" y="0"/>
                      <a:ext cx="224240" cy="377448"/>
                    </a:xfrm>
                    <a:prstGeom prst="rect">
                      <a:avLst/>
                    </a:prstGeom>
                    <a:effectLst>
                      <a:glow rad="228600">
                        <a:srgbClr val="0070C0">
                          <a:alpha val="40000"/>
                        </a:srgbClr>
                      </a:glow>
                    </a:effectLst>
                  </am3d:spPr>
                  <am3d:camera>
                    <am3d:pos x="0" y="0" z="61285287"/>
                    <am3d:up dx="0" dy="36000000" dz="0"/>
                    <am3d:lookAt x="0" y="0" z="0"/>
                    <am3d:perspective fov="2700000"/>
                  </am3d:camera>
                  <am3d:trans>
                    <am3d:meterPerModelUnit n="130752" d="1000000"/>
                    <am3d:preTrans dx="0" dy="-18000000" dz="0"/>
                    <am3d:scale>
                      <am3d:sx n="1000000" d="1000000"/>
                      <am3d:sy n="1000000" d="1000000"/>
                      <am3d:sz n="1000000" d="1000000"/>
                    </am3d:scale>
                    <am3d:rot/>
                    <am3d:postTrans dx="0" dy="0" dz="0"/>
                  </am3d:trans>
                  <am3d:raster rName="Office3DRenderer" rVer="16.0.8326">
                    <am3d:blip r:embed="rId21"/>
                  </am3d:raster>
                  <am3d:objViewport viewportSz="505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Light Bulb" descr="Lightbulb">
                <a:extLst>
                  <a:ext uri="{FF2B5EF4-FFF2-40B4-BE49-F238E27FC236}">
                    <a16:creationId xmlns:a16="http://schemas.microsoft.com/office/drawing/2014/main" id="{59626BE0-4824-635B-5435-38C715F201F7}"/>
                  </a:ext>
                </a:extLst>
              </p:cNvPr>
              <p:cNvPicPr>
                <a:picLocks noGrp="1" noRot="1" noChangeAspect="1" noMove="1" noResize="1" noEditPoints="1" noAdjustHandles="1" noChangeArrowheads="1" noChangeShapeType="1" noCrop="1"/>
              </p:cNvPicPr>
              <p:nvPr/>
            </p:nvPicPr>
            <p:blipFill>
              <a:blip r:embed="rId21"/>
              <a:stretch>
                <a:fillRect/>
              </a:stretch>
            </p:blipFill>
            <p:spPr>
              <a:xfrm>
                <a:off x="5877874" y="2103750"/>
                <a:ext cx="224240" cy="377448"/>
              </a:xfrm>
              <a:prstGeom prst="rect">
                <a:avLst/>
              </a:prstGeom>
              <a:effectLst>
                <a:glow rad="228600">
                  <a:srgbClr val="0070C0">
                    <a:alpha val="40000"/>
                  </a:srgbClr>
                </a:glow>
              </a:effectLst>
            </p:spPr>
          </p:pic>
        </mc:Fallback>
      </mc:AlternateContent>
      <mc:AlternateContent xmlns:mc="http://schemas.openxmlformats.org/markup-compatibility/2006">
        <mc:Choice xmlns:am3d="http://schemas.microsoft.com/office/drawing/2017/model3d" Requires="am3d">
          <p:graphicFrame>
            <p:nvGraphicFramePr>
              <p:cNvPr id="21" name="Student 1 Table2" descr="Smiling Face">
                <a:extLst>
                  <a:ext uri="{FF2B5EF4-FFF2-40B4-BE49-F238E27FC236}">
                    <a16:creationId xmlns:a16="http://schemas.microsoft.com/office/drawing/2014/main" id="{364FDAB3-AB09-D2C5-54B8-C86B93F9D0AA}"/>
                  </a:ext>
                </a:extLst>
              </p:cNvPr>
              <p:cNvGraphicFramePr>
                <a:graphicFrameLocks noChangeAspect="1"/>
              </p:cNvGraphicFramePr>
              <p:nvPr/>
            </p:nvGraphicFramePr>
            <p:xfrm>
              <a:off x="5795230" y="2502081"/>
              <a:ext cx="452190" cy="433350"/>
            </p:xfrm>
            <a:graphic>
              <a:graphicData uri="http://schemas.microsoft.com/office/drawing/2017/model3d">
                <am3d:model3d r:embed="rId22">
                  <am3d:spPr>
                    <a:xfrm>
                      <a:off x="0" y="0"/>
                      <a:ext cx="452190" cy="433350"/>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349164" ay="1233422" az="122974"/>
                    <am3d:postTrans dx="0" dy="0" dz="0"/>
                  </am3d:trans>
                  <am3d:raster rName="Office3DRenderer" rVer="16.0.8326">
                    <am3d:blip r:embed="rId23"/>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Student 1 Table2" descr="Smiling Face">
                <a:extLst>
                  <a:ext uri="{FF2B5EF4-FFF2-40B4-BE49-F238E27FC236}">
                    <a16:creationId xmlns:a16="http://schemas.microsoft.com/office/drawing/2014/main" id="{364FDAB3-AB09-D2C5-54B8-C86B93F9D0AA}"/>
                  </a:ext>
                </a:extLst>
              </p:cNvPr>
              <p:cNvPicPr>
                <a:picLocks noGrp="1" noRot="1" noChangeAspect="1" noMove="1" noResize="1" noEditPoints="1" noAdjustHandles="1" noChangeArrowheads="1" noChangeShapeType="1" noCrop="1"/>
              </p:cNvPicPr>
              <p:nvPr/>
            </p:nvPicPr>
            <p:blipFill>
              <a:blip r:embed="rId23"/>
              <a:stretch>
                <a:fillRect/>
              </a:stretch>
            </p:blipFill>
            <p:spPr>
              <a:xfrm>
                <a:off x="5795230" y="2502081"/>
                <a:ext cx="452190" cy="4333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Student2 Table1" descr="Grimacing Face Emoji">
                <a:extLst>
                  <a:ext uri="{FF2B5EF4-FFF2-40B4-BE49-F238E27FC236}">
                    <a16:creationId xmlns:a16="http://schemas.microsoft.com/office/drawing/2014/main" id="{72A5769C-4B0D-684D-BEC0-2E57C7D0DE12}"/>
                  </a:ext>
                </a:extLst>
              </p:cNvPr>
              <p:cNvGraphicFramePr>
                <a:graphicFrameLocks noChangeAspect="1"/>
              </p:cNvGraphicFramePr>
              <p:nvPr/>
            </p:nvGraphicFramePr>
            <p:xfrm>
              <a:off x="7331203" y="2227248"/>
              <a:ext cx="407874" cy="407874"/>
            </p:xfrm>
            <a:graphic>
              <a:graphicData uri="http://schemas.microsoft.com/office/drawing/2017/model3d">
                <am3d:model3d r:embed="rId13">
                  <am3d:spPr>
                    <a:xfrm>
                      <a:off x="0" y="0"/>
                      <a:ext cx="407874" cy="407874"/>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949896" ay="-946699" az="-264548"/>
                    <am3d:postTrans dx="0" dy="0" dz="0"/>
                  </am3d:trans>
                  <am3d:raster rName="Office3DRenderer" rVer="16.0.8326">
                    <am3d:blip r:embed="rId24"/>
                  </am3d:raster>
                  <am3d:objViewport viewportSz="5975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Student2 Table1" descr="Grimacing Face Emoji">
                <a:extLst>
                  <a:ext uri="{FF2B5EF4-FFF2-40B4-BE49-F238E27FC236}">
                    <a16:creationId xmlns:a16="http://schemas.microsoft.com/office/drawing/2014/main" id="{72A5769C-4B0D-684D-BEC0-2E57C7D0DE12}"/>
                  </a:ext>
                </a:extLst>
              </p:cNvPr>
              <p:cNvPicPr>
                <a:picLocks noGrp="1" noRot="1" noChangeAspect="1" noMove="1" noResize="1" noEditPoints="1" noAdjustHandles="1" noChangeArrowheads="1" noChangeShapeType="1" noCrop="1"/>
              </p:cNvPicPr>
              <p:nvPr/>
            </p:nvPicPr>
            <p:blipFill>
              <a:blip r:embed="rId24"/>
              <a:stretch>
                <a:fillRect/>
              </a:stretch>
            </p:blipFill>
            <p:spPr>
              <a:xfrm>
                <a:off x="7331203" y="2227248"/>
                <a:ext cx="407874" cy="407874"/>
              </a:xfrm>
              <a:prstGeom prst="rect">
                <a:avLst/>
              </a:prstGeom>
            </p:spPr>
          </p:pic>
        </mc:Fallback>
      </mc:AlternateContent>
      <p:grpSp>
        <p:nvGrpSpPr>
          <p:cNvPr id="47" name="Cell">
            <a:extLst>
              <a:ext uri="{FF2B5EF4-FFF2-40B4-BE49-F238E27FC236}">
                <a16:creationId xmlns:a16="http://schemas.microsoft.com/office/drawing/2014/main" id="{7C54767C-E562-C1C4-E471-6AF41075C838}"/>
              </a:ext>
            </a:extLst>
          </p:cNvPr>
          <p:cNvGrpSpPr/>
          <p:nvPr/>
        </p:nvGrpSpPr>
        <p:grpSpPr>
          <a:xfrm>
            <a:off x="7772157" y="2257414"/>
            <a:ext cx="160907" cy="328436"/>
            <a:chOff x="7807436" y="2554832"/>
            <a:chExt cx="160907" cy="328436"/>
          </a:xfrm>
        </p:grpSpPr>
        <mc:AlternateContent xmlns:mc="http://schemas.openxmlformats.org/markup-compatibility/2006">
          <mc:Choice xmlns:am3d="http://schemas.microsoft.com/office/drawing/2017/model3d" Requires="am3d">
            <p:graphicFrame>
              <p:nvGraphicFramePr>
                <p:cNvPr id="6" name="Cell Phone" descr="Mobile phone">
                  <a:extLst>
                    <a:ext uri="{FF2B5EF4-FFF2-40B4-BE49-F238E27FC236}">
                      <a16:creationId xmlns:a16="http://schemas.microsoft.com/office/drawing/2014/main" id="{0F369179-17F4-A93C-94CA-163B609B8D65}"/>
                    </a:ext>
                  </a:extLst>
                </p:cNvPr>
                <p:cNvGraphicFramePr>
                  <a:graphicFrameLocks noChangeAspect="1"/>
                </p:cNvGraphicFramePr>
                <p:nvPr/>
              </p:nvGraphicFramePr>
              <p:xfrm>
                <a:off x="7807436" y="2554832"/>
                <a:ext cx="160907" cy="328436"/>
              </p:xfrm>
              <a:graphic>
                <a:graphicData uri="http://schemas.microsoft.com/office/drawing/2017/model3d">
                  <am3d:model3d r:embed="rId25">
                    <am3d:spPr>
                      <a:xfrm>
                        <a:off x="0" y="0"/>
                        <a:ext cx="160907" cy="328436"/>
                      </a:xfrm>
                      <a:prstGeom prst="rect">
                        <a:avLst/>
                      </a:prstGeom>
                      <a:effectLst>
                        <a:glow rad="228600">
                          <a:schemeClr val="accent3">
                            <a:satMod val="175000"/>
                            <a:alpha val="40000"/>
                          </a:schemeClr>
                        </a:glow>
                        <a:outerShdw blurRad="50800" dist="50800" dir="5400000" algn="ctr" rotWithShape="0">
                          <a:schemeClr val="bg1"/>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m3d:postTrans dx="0" dy="0" dz="0"/>
                    </am3d:trans>
                    <am3d:raster rName="Office3DRenderer" rVer="16.0.8326">
                      <am3d:blip r:embed="rId26"/>
                    </am3d:raster>
                    <am3d:objViewport viewportSz="386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ell Phone" descr="Mobile phone">
                  <a:extLst>
                    <a:ext uri="{FF2B5EF4-FFF2-40B4-BE49-F238E27FC236}">
                      <a16:creationId xmlns:a16="http://schemas.microsoft.com/office/drawing/2014/main" id="{0F369179-17F4-A93C-94CA-163B609B8D65}"/>
                    </a:ext>
                  </a:extLst>
                </p:cNvPr>
                <p:cNvPicPr>
                  <a:picLocks noGrp="1" noRot="1" noChangeAspect="1" noMove="1" noResize="1" noEditPoints="1" noAdjustHandles="1" noChangeArrowheads="1" noChangeShapeType="1" noCrop="1"/>
                </p:cNvPicPr>
                <p:nvPr/>
              </p:nvPicPr>
              <p:blipFill>
                <a:blip r:embed="rId26"/>
                <a:stretch>
                  <a:fillRect/>
                </a:stretch>
              </p:blipFill>
              <p:spPr>
                <a:xfrm>
                  <a:off x="7772157" y="2257414"/>
                  <a:ext cx="160907" cy="328436"/>
                </a:xfrm>
                <a:prstGeom prst="rect">
                  <a:avLst/>
                </a:prstGeom>
                <a:effectLst>
                  <a:glow rad="228600">
                    <a:schemeClr val="accent3">
                      <a:satMod val="175000"/>
                      <a:alpha val="40000"/>
                    </a:schemeClr>
                  </a:glow>
                  <a:outerShdw blurRad="50800" dist="50800" dir="5400000" algn="ctr" rotWithShape="0">
                    <a:schemeClr val="bg1"/>
                  </a:outerShdw>
                </a:effectLst>
              </p:spPr>
            </p:pic>
          </mc:Fallback>
        </mc:AlternateContent>
        <p:pic>
          <p:nvPicPr>
            <p:cNvPr id="46" name="CellQ2">
              <a:extLst>
                <a:ext uri="{FF2B5EF4-FFF2-40B4-BE49-F238E27FC236}">
                  <a16:creationId xmlns:a16="http://schemas.microsoft.com/office/drawing/2014/main" id="{B18ADD91-11E2-6F75-64CA-B7AFF908C698}"/>
                </a:ext>
              </a:extLst>
            </p:cNvPr>
            <p:cNvPicPr>
              <a:picLocks noChangeAspect="1"/>
            </p:cNvPicPr>
            <p:nvPr/>
          </p:nvPicPr>
          <p:blipFill>
            <a:blip r:embed="rId27"/>
            <a:stretch>
              <a:fillRect/>
            </a:stretch>
          </p:blipFill>
          <p:spPr>
            <a:xfrm>
              <a:off x="7830078" y="2597638"/>
              <a:ext cx="115623" cy="242824"/>
            </a:xfrm>
            <a:prstGeom prst="rect">
              <a:avLst/>
            </a:prstGeom>
          </p:spPr>
        </p:pic>
      </p:grpSp>
      <p:grpSp>
        <p:nvGrpSpPr>
          <p:cNvPr id="3" name="Group 2">
            <a:extLst>
              <a:ext uri="{FF2B5EF4-FFF2-40B4-BE49-F238E27FC236}">
                <a16:creationId xmlns:a16="http://schemas.microsoft.com/office/drawing/2014/main" id="{53571BD1-DA7E-EE02-5D9C-FB9898D1D44E}"/>
              </a:ext>
            </a:extLst>
          </p:cNvPr>
          <p:cNvGrpSpPr/>
          <p:nvPr/>
        </p:nvGrpSpPr>
        <p:grpSpPr>
          <a:xfrm>
            <a:off x="1312188" y="1036262"/>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35" name="3D Model 34" descr="Office Table">
                  <a:extLst>
                    <a:ext uri="{FF2B5EF4-FFF2-40B4-BE49-F238E27FC236}">
                      <a16:creationId xmlns:a16="http://schemas.microsoft.com/office/drawing/2014/main" id="{49601358-2888-F096-C882-A62370703CF0}"/>
                    </a:ext>
                  </a:extLst>
                </p:cNvPr>
                <p:cNvGraphicFramePr>
                  <a:graphicFrameLocks noChangeAspect="1"/>
                </p:cNvGraphicFramePr>
                <p:nvPr/>
              </p:nvGraphicFramePr>
              <p:xfrm flipH="1">
                <a:off x="1361890" y="1193697"/>
                <a:ext cx="1572372" cy="1117704"/>
              </p:xfrm>
              <a:graphic>
                <a:graphicData uri="http://schemas.microsoft.com/office/drawing/2017/model3d">
                  <am3d:model3d r:embed="rId28">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29"/>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Office Table">
                  <a:extLst>
                    <a:ext uri="{FF2B5EF4-FFF2-40B4-BE49-F238E27FC236}">
                      <a16:creationId xmlns:a16="http://schemas.microsoft.com/office/drawing/2014/main" id="{49601358-2888-F096-C882-A62370703CF0}"/>
                    </a:ext>
                  </a:extLst>
                </p:cNvPr>
                <p:cNvPicPr>
                  <a:picLocks noGrp="1" noRot="1" noChangeAspect="1" noMove="1" noResize="1" noEditPoints="1" noAdjustHandles="1" noChangeArrowheads="1" noChangeShapeType="1" noCrop="1"/>
                </p:cNvPicPr>
                <p:nvPr/>
              </p:nvPicPr>
              <p:blipFill>
                <a:blip r:embed="rId29"/>
                <a:stretch>
                  <a:fillRect/>
                </a:stretch>
              </p:blipFill>
              <p:spPr>
                <a:xfrm flipH="1">
                  <a:off x="1361890" y="1193697"/>
                  <a:ext cx="1572372" cy="1117704"/>
                </a:xfrm>
                <a:prstGeom prst="rect">
                  <a:avLst/>
                </a:prstGeom>
              </p:spPr>
            </p:pic>
          </mc:Fallback>
        </mc:AlternateContent>
        <p:grpSp>
          <p:nvGrpSpPr>
            <p:cNvPr id="2" name="Group 1">
              <a:extLst>
                <a:ext uri="{FF2B5EF4-FFF2-40B4-BE49-F238E27FC236}">
                  <a16:creationId xmlns:a16="http://schemas.microsoft.com/office/drawing/2014/main" id="{4ECD45A4-8773-7140-EF85-AAB9D92F5847}"/>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7" name="Screen" descr="Pc Monitor">
                    <a:extLst>
                      <a:ext uri="{FF2B5EF4-FFF2-40B4-BE49-F238E27FC236}">
                        <a16:creationId xmlns:a16="http://schemas.microsoft.com/office/drawing/2014/main" id="{D10CE381-0B9D-E24B-8944-5F21796ACF36}"/>
                      </a:ext>
                    </a:extLst>
                  </p:cNvPr>
                  <p:cNvGraphicFramePr>
                    <a:graphicFrameLocks noChangeAspect="1"/>
                  </p:cNvGraphicFramePr>
                  <p:nvPr/>
                </p:nvGraphicFramePr>
                <p:xfrm>
                  <a:off x="1312188" y="1036262"/>
                  <a:ext cx="789403" cy="611561"/>
                </p:xfrm>
                <a:graphic>
                  <a:graphicData uri="http://schemas.microsoft.com/office/drawing/2017/model3d">
                    <am3d:model3d r:embed="rId30">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31"/>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Screen" descr="Pc Monitor">
                    <a:extLst>
                      <a:ext uri="{FF2B5EF4-FFF2-40B4-BE49-F238E27FC236}">
                        <a16:creationId xmlns:a16="http://schemas.microsoft.com/office/drawing/2014/main" id="{D10CE381-0B9D-E24B-8944-5F21796ACF36}"/>
                      </a:ext>
                    </a:extLst>
                  </p:cNvPr>
                  <p:cNvPicPr>
                    <a:picLocks noGrp="1" noRot="1" noChangeAspect="1" noMove="1" noResize="1" noEditPoints="1" noAdjustHandles="1" noChangeArrowheads="1" noChangeShapeType="1" noCrop="1"/>
                  </p:cNvPicPr>
                  <p:nvPr/>
                </p:nvPicPr>
                <p:blipFill>
                  <a:blip r:embed="rId31"/>
                  <a:stretch>
                    <a:fillRect/>
                  </a:stretch>
                </p:blipFill>
                <p:spPr>
                  <a:xfrm>
                    <a:off x="1312188" y="1036262"/>
                    <a:ext cx="789403" cy="611561"/>
                  </a:xfrm>
                  <a:prstGeom prst="rect">
                    <a:avLst/>
                  </a:prstGeom>
                </p:spPr>
              </p:pic>
            </mc:Fallback>
          </mc:AlternateContent>
          <p:pic>
            <p:nvPicPr>
              <p:cNvPr id="49" name="LogListing">
                <a:extLst>
                  <a:ext uri="{FF2B5EF4-FFF2-40B4-BE49-F238E27FC236}">
                    <a16:creationId xmlns:a16="http://schemas.microsoft.com/office/drawing/2014/main" id="{22B3F2CE-8AF8-8C9B-9A87-78E02A143FFD}"/>
                  </a:ext>
                </a:extLst>
              </p:cNvPr>
              <p:cNvPicPr>
                <a:picLocks noChangeAspect="1"/>
              </p:cNvPicPr>
              <p:nvPr/>
            </p:nvPicPr>
            <p:blipFill>
              <a:blip r:embed="rId32"/>
              <a:stretch>
                <a:fillRect/>
              </a:stretch>
            </p:blipFill>
            <p:spPr>
              <a:xfrm>
                <a:off x="1410753" y="1117328"/>
                <a:ext cx="562290" cy="375107"/>
              </a:xfrm>
              <a:prstGeom prst="rect">
                <a:avLst/>
              </a:prstGeom>
            </p:spPr>
          </p:pic>
        </p:grpSp>
      </p:grpSp>
      <p:grpSp>
        <p:nvGrpSpPr>
          <p:cNvPr id="8" name="Group 7">
            <a:extLst>
              <a:ext uri="{FF2B5EF4-FFF2-40B4-BE49-F238E27FC236}">
                <a16:creationId xmlns:a16="http://schemas.microsoft.com/office/drawing/2014/main" id="{A8A49C98-B9E9-A4C6-5487-0E0ED7C8C6C6}"/>
              </a:ext>
            </a:extLst>
          </p:cNvPr>
          <p:cNvGrpSpPr/>
          <p:nvPr/>
        </p:nvGrpSpPr>
        <p:grpSpPr>
          <a:xfrm>
            <a:off x="5850052" y="4162737"/>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22" name="Table3" descr="Modern Square Table For 6">
                  <a:extLst>
                    <a:ext uri="{FF2B5EF4-FFF2-40B4-BE49-F238E27FC236}">
                      <a16:creationId xmlns:a16="http://schemas.microsoft.com/office/drawing/2014/main" id="{B5F1166E-E48D-1913-9EE3-D6919C1E11EB}"/>
                    </a:ext>
                  </a:extLst>
                </p:cNvPr>
                <p:cNvGraphicFramePr>
                  <a:graphicFrameLocks noChangeAspect="1"/>
                </p:cNvGraphicFramePr>
                <p:nvPr/>
              </p:nvGraphicFramePr>
              <p:xfrm>
                <a:off x="5850052" y="4162737"/>
                <a:ext cx="2472860" cy="2149486"/>
              </p:xfrm>
              <a:graphic>
                <a:graphicData uri="http://schemas.microsoft.com/office/drawing/2017/model3d">
                  <am3d:model3d r:embed="rId5">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33"/>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Table3" descr="Modern Square Table For 6">
                  <a:extLst>
                    <a:ext uri="{FF2B5EF4-FFF2-40B4-BE49-F238E27FC236}">
                      <a16:creationId xmlns:a16="http://schemas.microsoft.com/office/drawing/2014/main" id="{B5F1166E-E48D-1913-9EE3-D6919C1E11EB}"/>
                    </a:ext>
                  </a:extLst>
                </p:cNvPr>
                <p:cNvPicPr>
                  <a:picLocks noGrp="1" noRot="1" noChangeAspect="1" noMove="1" noResize="1" noEditPoints="1" noAdjustHandles="1" noChangeArrowheads="1" noChangeShapeType="1" noCrop="1"/>
                </p:cNvPicPr>
                <p:nvPr/>
              </p:nvPicPr>
              <p:blipFill>
                <a:blip r:embed="rId33"/>
                <a:stretch>
                  <a:fillRect/>
                </a:stretch>
              </p:blipFill>
              <p:spPr>
                <a:xfrm>
                  <a:off x="5850052" y="4162737"/>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Student1 Table 3" descr="Smiling Face">
                  <a:extLst>
                    <a:ext uri="{FF2B5EF4-FFF2-40B4-BE49-F238E27FC236}">
                      <a16:creationId xmlns:a16="http://schemas.microsoft.com/office/drawing/2014/main" id="{EF2D7996-8641-8745-E2C6-46DF37940671}"/>
                    </a:ext>
                  </a:extLst>
                </p:cNvPr>
                <p:cNvGraphicFramePr>
                  <a:graphicFrameLocks noChangeAspect="1"/>
                </p:cNvGraphicFramePr>
                <p:nvPr/>
              </p:nvGraphicFramePr>
              <p:xfrm>
                <a:off x="5914152" y="4795870"/>
                <a:ext cx="446481" cy="446481"/>
              </p:xfrm>
              <a:graphic>
                <a:graphicData uri="http://schemas.microsoft.com/office/drawing/2017/model3d">
                  <am3d:model3d r:embed="rId22">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34"/>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Student1 Table 3" descr="Smiling Face">
                  <a:extLst>
                    <a:ext uri="{FF2B5EF4-FFF2-40B4-BE49-F238E27FC236}">
                      <a16:creationId xmlns:a16="http://schemas.microsoft.com/office/drawing/2014/main" id="{EF2D7996-8641-8745-E2C6-46DF37940671}"/>
                    </a:ext>
                  </a:extLst>
                </p:cNvPr>
                <p:cNvPicPr>
                  <a:picLocks noGrp="1" noRot="1" noChangeAspect="1" noMove="1" noResize="1" noEditPoints="1" noAdjustHandles="1" noChangeArrowheads="1" noChangeShapeType="1" noCrop="1"/>
                </p:cNvPicPr>
                <p:nvPr/>
              </p:nvPicPr>
              <p:blipFill>
                <a:blip r:embed="rId34"/>
                <a:stretch>
                  <a:fillRect/>
                </a:stretch>
              </p:blipFill>
              <p:spPr>
                <a:xfrm>
                  <a:off x="5914152" y="4795870"/>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Surface Laptop - Platinum">
                  <a:extLst>
                    <a:ext uri="{FF2B5EF4-FFF2-40B4-BE49-F238E27FC236}">
                      <a16:creationId xmlns:a16="http://schemas.microsoft.com/office/drawing/2014/main" id="{49D42B17-56A2-4607-F5BA-B59A3FBC7044}"/>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9">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35"/>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Surface Laptop - Platinum">
                  <a:extLst>
                    <a:ext uri="{FF2B5EF4-FFF2-40B4-BE49-F238E27FC236}">
                      <a16:creationId xmlns:a16="http://schemas.microsoft.com/office/drawing/2014/main" id="{49D42B17-56A2-4607-F5BA-B59A3FBC7044}"/>
                    </a:ext>
                  </a:extLst>
                </p:cNvPr>
                <p:cNvPicPr>
                  <a:picLocks noGrp="1" noRot="1" noChangeAspect="1" noMove="1" noResize="1" noEditPoints="1" noAdjustHandles="1" noChangeArrowheads="1" noChangeShapeType="1" noCrop="1"/>
                </p:cNvPicPr>
                <p:nvPr/>
              </p:nvPicPr>
              <p:blipFill>
                <a:blip r:embed="rId35"/>
                <a:stretch>
                  <a:fillRect/>
                </a:stretch>
              </p:blipFill>
              <p:spPr>
                <a:xfrm rot="11299694">
                  <a:off x="7182672" y="4900930"/>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Printed document">
                  <a:extLst>
                    <a:ext uri="{FF2B5EF4-FFF2-40B4-BE49-F238E27FC236}">
                      <a16:creationId xmlns:a16="http://schemas.microsoft.com/office/drawing/2014/main" id="{5E2CF4E3-BE19-68D8-59F3-9BEDFB1F490D}"/>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7">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36"/>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Printed document">
                  <a:extLst>
                    <a:ext uri="{FF2B5EF4-FFF2-40B4-BE49-F238E27FC236}">
                      <a16:creationId xmlns:a16="http://schemas.microsoft.com/office/drawing/2014/main" id="{5E2CF4E3-BE19-68D8-59F3-9BEDFB1F490D}"/>
                    </a:ext>
                  </a:extLst>
                </p:cNvPr>
                <p:cNvPicPr>
                  <a:picLocks noGrp="1" noRot="1" noChangeAspect="1" noMove="1" noResize="1" noEditPoints="1" noAdjustHandles="1" noChangeArrowheads="1" noChangeShapeType="1" noCrop="1"/>
                </p:cNvPicPr>
                <p:nvPr/>
              </p:nvPicPr>
              <p:blipFill>
                <a:blip r:embed="rId36"/>
                <a:stretch>
                  <a:fillRect/>
                </a:stretch>
              </p:blipFill>
              <p:spPr>
                <a:xfrm rot="6722249">
                  <a:off x="6411752" y="5058243"/>
                  <a:ext cx="215245" cy="358474"/>
                </a:xfrm>
                <a:prstGeom prst="rect">
                  <a:avLst/>
                </a:prstGeom>
              </p:spPr>
            </p:pic>
          </mc:Fallback>
        </mc:AlternateContent>
        <p:pic>
          <p:nvPicPr>
            <p:cNvPr id="53" name="Picture 52">
              <a:extLst>
                <a:ext uri="{FF2B5EF4-FFF2-40B4-BE49-F238E27FC236}">
                  <a16:creationId xmlns:a16="http://schemas.microsoft.com/office/drawing/2014/main" id="{9EB65991-26D8-5FD7-747C-915DD18BED8A}"/>
                </a:ext>
              </a:extLst>
            </p:cNvPr>
            <p:cNvPicPr>
              <a:picLocks noChangeAspect="1"/>
            </p:cNvPicPr>
            <p:nvPr/>
          </p:nvPicPr>
          <p:blipFill>
            <a:blip r:embed="rId11"/>
            <a:stretch>
              <a:fillRect/>
            </a:stretch>
          </p:blipFill>
          <p:spPr>
            <a:xfrm rot="1388423" flipV="1">
              <a:off x="6828862" y="4910790"/>
              <a:ext cx="131501" cy="142597"/>
            </a:xfrm>
            <a:prstGeom prst="rect">
              <a:avLst/>
            </a:prstGeom>
          </p:spPr>
        </p:pic>
      </p:grpSp>
      <mc:AlternateContent xmlns:mc="http://schemas.openxmlformats.org/markup-compatibility/2006">
        <mc:Choice xmlns:am3d="http://schemas.microsoft.com/office/drawing/2017/model3d" Requires="am3d">
          <p:graphicFrame>
            <p:nvGraphicFramePr>
              <p:cNvPr id="38" name="Tutor2" descr="Female icon">
                <a:extLst>
                  <a:ext uri="{FF2B5EF4-FFF2-40B4-BE49-F238E27FC236}">
                    <a16:creationId xmlns:a16="http://schemas.microsoft.com/office/drawing/2014/main" id="{AFD4CF53-A267-750F-51B4-1356199DD5B9}"/>
                  </a:ext>
                </a:extLst>
              </p:cNvPr>
              <p:cNvGraphicFramePr>
                <a:graphicFrameLocks noChangeAspect="1"/>
              </p:cNvGraphicFramePr>
              <p:nvPr/>
            </p:nvGraphicFramePr>
            <p:xfrm>
              <a:off x="114756" y="2071328"/>
              <a:ext cx="588099" cy="1290025"/>
            </p:xfrm>
            <a:graphic>
              <a:graphicData uri="http://schemas.microsoft.com/office/drawing/2017/model3d">
                <am3d:model3d r:embed="rId37">
                  <am3d:spPr>
                    <a:xfrm>
                      <a:off x="0" y="0"/>
                      <a:ext cx="588099" cy="1290025"/>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2423827" ay="-1594869" az="-1250750"/>
                    <am3d:postTrans dx="0" dy="0" dz="0"/>
                  </am3d:trans>
                  <am3d:raster rName="Office3DRenderer" rVer="16.0.8326">
                    <am3d:blip r:embed="rId38"/>
                  </am3d:raster>
                  <am3d:objViewport viewportSz="13848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Tutor2" descr="Female icon">
                <a:extLst>
                  <a:ext uri="{FF2B5EF4-FFF2-40B4-BE49-F238E27FC236}">
                    <a16:creationId xmlns:a16="http://schemas.microsoft.com/office/drawing/2014/main" id="{AFD4CF53-A267-750F-51B4-1356199DD5B9}"/>
                  </a:ext>
                </a:extLst>
              </p:cNvPr>
              <p:cNvPicPr>
                <a:picLocks noGrp="1" noRot="1" noChangeAspect="1" noMove="1" noResize="1" noEditPoints="1" noAdjustHandles="1" noChangeArrowheads="1" noChangeShapeType="1" noCrop="1"/>
              </p:cNvPicPr>
              <p:nvPr/>
            </p:nvPicPr>
            <p:blipFill>
              <a:blip r:embed="rId38"/>
              <a:stretch>
                <a:fillRect/>
              </a:stretch>
            </p:blipFill>
            <p:spPr>
              <a:xfrm>
                <a:off x="114756" y="2071328"/>
                <a:ext cx="588099" cy="12900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Tutor1" descr="Male icon">
                <a:extLst>
                  <a:ext uri="{FF2B5EF4-FFF2-40B4-BE49-F238E27FC236}">
                    <a16:creationId xmlns:a16="http://schemas.microsoft.com/office/drawing/2014/main" id="{FC9FED81-063B-6D67-AD8E-55F296717472}"/>
                  </a:ext>
                </a:extLst>
              </p:cNvPr>
              <p:cNvGraphicFramePr>
                <a:graphicFrameLocks noChangeAspect="1"/>
              </p:cNvGraphicFramePr>
              <p:nvPr/>
            </p:nvGraphicFramePr>
            <p:xfrm rot="21293987">
              <a:off x="359891" y="937250"/>
              <a:ext cx="462529" cy="1256418"/>
            </p:xfrm>
            <a:graphic>
              <a:graphicData uri="http://schemas.microsoft.com/office/drawing/2017/model3d">
                <am3d:model3d r:embed="rId17">
                  <am3d:spPr>
                    <a:xfrm rot="21293987">
                      <a:off x="0" y="0"/>
                      <a:ext cx="462529" cy="1256418"/>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2237541" ay="2323075" az="1528276"/>
                    <am3d:postTrans dx="0" dy="0" dz="0"/>
                  </am3d:trans>
                  <am3d:raster rName="Office3DRenderer" rVer="16.0.8326">
                    <am3d:blip r:embed="rId39"/>
                  </am3d:raster>
                  <am3d:objViewport viewportSz="13141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Tutor1" descr="Male icon">
                <a:extLst>
                  <a:ext uri="{FF2B5EF4-FFF2-40B4-BE49-F238E27FC236}">
                    <a16:creationId xmlns:a16="http://schemas.microsoft.com/office/drawing/2014/main" id="{FC9FED81-063B-6D67-AD8E-55F296717472}"/>
                  </a:ext>
                </a:extLst>
              </p:cNvPr>
              <p:cNvPicPr>
                <a:picLocks noGrp="1" noRot="1" noChangeAspect="1" noMove="1" noResize="1" noEditPoints="1" noAdjustHandles="1" noChangeArrowheads="1" noChangeShapeType="1" noCrop="1"/>
              </p:cNvPicPr>
              <p:nvPr/>
            </p:nvPicPr>
            <p:blipFill>
              <a:blip r:embed="rId39"/>
              <a:stretch>
                <a:fillRect/>
              </a:stretch>
            </p:blipFill>
            <p:spPr>
              <a:xfrm rot="21293987">
                <a:off x="359891" y="937250"/>
                <a:ext cx="462529" cy="1256418"/>
              </a:xfrm>
              <a:prstGeom prst="rect">
                <a:avLst/>
              </a:prstGeom>
            </p:spPr>
          </p:pic>
        </mc:Fallback>
      </mc:AlternateContent>
      <p:sp>
        <p:nvSpPr>
          <p:cNvPr id="57" name="Content Placeholder 3">
            <a:extLst>
              <a:ext uri="{FF2B5EF4-FFF2-40B4-BE49-F238E27FC236}">
                <a16:creationId xmlns:a16="http://schemas.microsoft.com/office/drawing/2014/main" id="{A85E361B-3111-423A-60A7-73801D4C590F}"/>
              </a:ext>
            </a:extLst>
          </p:cNvPr>
          <p:cNvSpPr>
            <a:spLocks noGrp="1"/>
          </p:cNvSpPr>
          <p:nvPr>
            <p:ph idx="1"/>
          </p:nvPr>
        </p:nvSpPr>
        <p:spPr>
          <a:xfrm>
            <a:off x="843949" y="2954097"/>
            <a:ext cx="4672866" cy="756900"/>
          </a:xfrm>
        </p:spPr>
        <p:txBody>
          <a:bodyPr>
            <a:noAutofit/>
          </a:bodyPr>
          <a:lstStyle/>
          <a:p>
            <a:pPr marL="45719" indent="0">
              <a:buNone/>
            </a:pPr>
            <a:r>
              <a:rPr lang="en-US" sz="1800" dirty="0">
                <a:cs typeface="Calibri" panose="020F0502020204030204" pitchFamily="34" charset="0"/>
              </a:rPr>
              <a:t>STEP 1 – When a student needs a tutor, one option is for the student to manually raise their hand and a staff member can help sign the student to the Q2 queue to receive help.</a:t>
            </a:r>
          </a:p>
        </p:txBody>
      </p:sp>
      <p:sp>
        <p:nvSpPr>
          <p:cNvPr id="58" name="Title 1">
            <a:extLst>
              <a:ext uri="{FF2B5EF4-FFF2-40B4-BE49-F238E27FC236}">
                <a16:creationId xmlns:a16="http://schemas.microsoft.com/office/drawing/2014/main" id="{16D5AD5B-AB51-4946-22E6-1873E6AD388A}"/>
              </a:ext>
            </a:extLst>
          </p:cNvPr>
          <p:cNvSpPr>
            <a:spLocks noGrp="1"/>
          </p:cNvSpPr>
          <p:nvPr>
            <p:ph type="title"/>
          </p:nvPr>
        </p:nvSpPr>
        <p:spPr>
          <a:xfrm>
            <a:off x="866591" y="2232288"/>
            <a:ext cx="4672866" cy="756900"/>
          </a:xfrm>
        </p:spPr>
        <p:txBody>
          <a:bodyPr>
            <a:noAutofit/>
          </a:bodyPr>
          <a:lstStyle/>
          <a:p>
            <a:r>
              <a:rPr lang="en-US" sz="2400" dirty="0"/>
              <a:t>How does a Center Use Q2 Study Tables?</a:t>
            </a:r>
          </a:p>
        </p:txBody>
      </p:sp>
      <p:sp>
        <p:nvSpPr>
          <p:cNvPr id="59" name="Content Placeholder 3">
            <a:extLst>
              <a:ext uri="{FF2B5EF4-FFF2-40B4-BE49-F238E27FC236}">
                <a16:creationId xmlns:a16="http://schemas.microsoft.com/office/drawing/2014/main" id="{AB3F59AB-2AAC-573D-DBD7-6C695E6F71B2}"/>
              </a:ext>
            </a:extLst>
          </p:cNvPr>
          <p:cNvSpPr txBox="1">
            <a:spLocks/>
          </p:cNvSpPr>
          <p:nvPr/>
        </p:nvSpPr>
        <p:spPr>
          <a:xfrm>
            <a:off x="828676" y="3436242"/>
            <a:ext cx="4672866" cy="969630"/>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2 – In this space tutors will be monitoring the Q2 queue via phone, tablet, or computer. Once a Tutor gets an alert on their device that a student needs help, the Tutor will now go to the designated table to work with the student.</a:t>
            </a:r>
          </a:p>
        </p:txBody>
      </p:sp>
      <p:sp>
        <p:nvSpPr>
          <p:cNvPr id="60" name="Content Placeholder 3">
            <a:extLst>
              <a:ext uri="{FF2B5EF4-FFF2-40B4-BE49-F238E27FC236}">
                <a16:creationId xmlns:a16="http://schemas.microsoft.com/office/drawing/2014/main" id="{01E7D928-78AA-5D12-20AE-2DBC16BB8725}"/>
              </a:ext>
            </a:extLst>
          </p:cNvPr>
          <p:cNvSpPr txBox="1">
            <a:spLocks/>
          </p:cNvSpPr>
          <p:nvPr/>
        </p:nvSpPr>
        <p:spPr>
          <a:xfrm>
            <a:off x="811921" y="4176095"/>
            <a:ext cx="4672866" cy="969630"/>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3- Also a student can virtually raise their hand by scanning a QR code that is placed on the table or going to the URL from an email that was sent when they first log into the Center.</a:t>
            </a:r>
          </a:p>
        </p:txBody>
      </p:sp>
      <p:sp>
        <p:nvSpPr>
          <p:cNvPr id="61" name="Content Placeholder 3">
            <a:extLst>
              <a:ext uri="{FF2B5EF4-FFF2-40B4-BE49-F238E27FC236}">
                <a16:creationId xmlns:a16="http://schemas.microsoft.com/office/drawing/2014/main" id="{C7D6E930-B11F-1D2C-AD82-76C47390CF58}"/>
              </a:ext>
            </a:extLst>
          </p:cNvPr>
          <p:cNvSpPr txBox="1">
            <a:spLocks/>
          </p:cNvSpPr>
          <p:nvPr/>
        </p:nvSpPr>
        <p:spPr>
          <a:xfrm>
            <a:off x="877351" y="5134864"/>
            <a:ext cx="4672866" cy="1080975"/>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4 - Once again a Tutor will see the student in the Q2 queue and if that Tutor can help in the subject, the Tutor will now go to the designated table to work with the student.</a:t>
            </a:r>
          </a:p>
        </p:txBody>
      </p:sp>
      <mc:AlternateContent xmlns:mc="http://schemas.openxmlformats.org/markup-compatibility/2006">
        <mc:Choice xmlns:am3d="http://schemas.microsoft.com/office/drawing/2017/model3d" Requires="am3d">
          <p:graphicFrame>
            <p:nvGraphicFramePr>
              <p:cNvPr id="33" name="Student2 Table 3" descr="Smiling Face">
                <a:extLst>
                  <a:ext uri="{FF2B5EF4-FFF2-40B4-BE49-F238E27FC236}">
                    <a16:creationId xmlns:a16="http://schemas.microsoft.com/office/drawing/2014/main" id="{BADF6DBB-046E-2A1D-0493-23044461A97E}"/>
                  </a:ext>
                </a:extLst>
              </p:cNvPr>
              <p:cNvGraphicFramePr>
                <a:graphicFrameLocks noChangeAspect="1"/>
              </p:cNvGraphicFramePr>
              <p:nvPr/>
            </p:nvGraphicFramePr>
            <p:xfrm>
              <a:off x="7355597" y="4553046"/>
              <a:ext cx="433349" cy="433349"/>
            </p:xfrm>
            <a:graphic>
              <a:graphicData uri="http://schemas.microsoft.com/office/drawing/2017/model3d">
                <am3d:model3d r:embed="rId22">
                  <am3d:spPr>
                    <a:xfrm>
                      <a:off x="0" y="0"/>
                      <a:ext cx="433349" cy="433349"/>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09944" ay="-376603" az="-56167"/>
                    <am3d:postTrans dx="0" dy="0" dz="0"/>
                  </am3d:trans>
                  <am3d:raster rName="Office3DRenderer" rVer="16.0.8326">
                    <am3d:blip r:embed="rId40"/>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Student2 Table 3" descr="Smiling Face">
                <a:extLst>
                  <a:ext uri="{FF2B5EF4-FFF2-40B4-BE49-F238E27FC236}">
                    <a16:creationId xmlns:a16="http://schemas.microsoft.com/office/drawing/2014/main" id="{BADF6DBB-046E-2A1D-0493-23044461A97E}"/>
                  </a:ext>
                </a:extLst>
              </p:cNvPr>
              <p:cNvPicPr>
                <a:picLocks noGrp="1" noRot="1" noChangeAspect="1" noMove="1" noResize="1" noEditPoints="1" noAdjustHandles="1" noChangeArrowheads="1" noChangeShapeType="1" noCrop="1"/>
              </p:cNvPicPr>
              <p:nvPr/>
            </p:nvPicPr>
            <p:blipFill>
              <a:blip r:embed="rId40"/>
              <a:stretch>
                <a:fillRect/>
              </a:stretch>
            </p:blipFill>
            <p:spPr>
              <a:xfrm>
                <a:off x="7355597" y="4553046"/>
                <a:ext cx="433349" cy="4333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Student1 Table1" descr="Dizzy Face Emoji">
                <a:extLst>
                  <a:ext uri="{FF2B5EF4-FFF2-40B4-BE49-F238E27FC236}">
                    <a16:creationId xmlns:a16="http://schemas.microsoft.com/office/drawing/2014/main" id="{B087B7EA-2F25-785B-8223-996A37CB0D5B}"/>
                  </a:ext>
                </a:extLst>
              </p:cNvPr>
              <p:cNvGraphicFramePr>
                <a:graphicFrameLocks noChangeAspect="1"/>
              </p:cNvGraphicFramePr>
              <p:nvPr/>
            </p:nvGraphicFramePr>
            <p:xfrm>
              <a:off x="6025274" y="675967"/>
              <a:ext cx="412417" cy="393672"/>
            </p:xfrm>
            <a:graphic>
              <a:graphicData uri="http://schemas.microsoft.com/office/drawing/2017/model3d">
                <am3d:model3d r:embed="rId41">
                  <am3d:spPr>
                    <a:xfrm>
                      <a:off x="0" y="0"/>
                      <a:ext cx="412417" cy="393672"/>
                    </a:xfrm>
                    <a:prstGeom prst="rect">
                      <a:avLst/>
                    </a:prstGeom>
                  </am3d:spPr>
                  <am3d:camera>
                    <am3d:pos x="0" y="0" z="81034804"/>
                    <am3d:up dx="0" dy="36000000" dz="0"/>
                    <am3d:lookAt x="0" y="0" z="0"/>
                    <am3d:perspective fov="2700000"/>
                  </am3d:camera>
                  <am3d:trans>
                    <am3d:meterPerModelUnit n="94546" d="1000000"/>
                    <am3d:preTrans dx="0" dy="-17857803" dz="-155218"/>
                    <am3d:scale>
                      <am3d:sx n="1000000" d="1000000"/>
                      <am3d:sy n="1000000" d="1000000"/>
                      <am3d:sz n="1000000" d="1000000"/>
                    </am3d:scale>
                    <am3d:rot ax="916007" ay="457790" az="124536"/>
                    <am3d:postTrans dx="0" dy="0" dz="0"/>
                  </am3d:trans>
                  <am3d:raster rName="Office3DRenderer" rVer="16.0.8326">
                    <am3d:blip r:embed="rId42"/>
                  </am3d:raster>
                  <am3d:objViewport viewportSz="5811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Student1 Table1" descr="Dizzy Face Emoji">
                <a:extLst>
                  <a:ext uri="{FF2B5EF4-FFF2-40B4-BE49-F238E27FC236}">
                    <a16:creationId xmlns:a16="http://schemas.microsoft.com/office/drawing/2014/main" id="{B087B7EA-2F25-785B-8223-996A37CB0D5B}"/>
                  </a:ext>
                </a:extLst>
              </p:cNvPr>
              <p:cNvPicPr>
                <a:picLocks noGrp="1" noRot="1" noChangeAspect="1" noMove="1" noResize="1" noEditPoints="1" noAdjustHandles="1" noChangeArrowheads="1" noChangeShapeType="1" noCrop="1"/>
              </p:cNvPicPr>
              <p:nvPr/>
            </p:nvPicPr>
            <p:blipFill>
              <a:blip r:embed="rId42"/>
              <a:stretch>
                <a:fillRect/>
              </a:stretch>
            </p:blipFill>
            <p:spPr>
              <a:xfrm>
                <a:off x="6025274" y="675967"/>
                <a:ext cx="412417" cy="393672"/>
              </a:xfrm>
              <a:prstGeom prst="rect">
                <a:avLst/>
              </a:prstGeom>
            </p:spPr>
          </p:pic>
        </mc:Fallback>
      </mc:AlternateContent>
    </p:spTree>
    <p:extLst>
      <p:ext uri="{BB962C8B-B14F-4D97-AF65-F5344CB8AC3E}">
        <p14:creationId xmlns:p14="http://schemas.microsoft.com/office/powerpoint/2010/main" val="2469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3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0"/>
                                        <p:tgtEl>
                                          <p:spTgt spid="32"/>
                                        </p:tgtEl>
                                      </p:cBhvr>
                                    </p:animEffect>
                                    <p:anim calcmode="lin" valueType="num">
                                      <p:cBhvr>
                                        <p:cTn id="8" dur="3000" fill="hold"/>
                                        <p:tgtEl>
                                          <p:spTgt spid="32"/>
                                        </p:tgtEl>
                                        <p:attrNameLst>
                                          <p:attrName>ppt_w</p:attrName>
                                        </p:attrNameLst>
                                      </p:cBhvr>
                                      <p:tavLst>
                                        <p:tav tm="0" fmla="#ppt_w*sin(2.5*pi*$)">
                                          <p:val>
                                            <p:fltVal val="0"/>
                                          </p:val>
                                        </p:tav>
                                        <p:tav tm="100000">
                                          <p:val>
                                            <p:fltVal val="1"/>
                                          </p:val>
                                        </p:tav>
                                      </p:tavLst>
                                    </p:anim>
                                    <p:anim calcmode="lin" valueType="num">
                                      <p:cBhvr>
                                        <p:cTn id="9" dur="3000" fill="hold"/>
                                        <p:tgtEl>
                                          <p:spTgt spid="32"/>
                                        </p:tgtEl>
                                        <p:attrNameLst>
                                          <p:attrName>ppt_h</p:attrName>
                                        </p:attrNameLst>
                                      </p:cBhvr>
                                      <p:tavLst>
                                        <p:tav tm="0">
                                          <p:val>
                                            <p:strVal val="#ppt_h"/>
                                          </p:val>
                                        </p:tav>
                                        <p:tav tm="100000">
                                          <p:val>
                                            <p:strVal val="#ppt_h"/>
                                          </p:val>
                                        </p:tav>
                                      </p:tavLst>
                                    </p:anim>
                                  </p:childTnLst>
                                </p:cTn>
                              </p:par>
                              <p:par>
                                <p:cTn id="10" presetID="38" presetClass="emph" presetSubtype="128" repeatCount="3000" accel="20000" decel="20000" fill="hold" nodeType="withEffect">
                                  <p:stCondLst>
                                    <p:cond delay="0"/>
                                  </p:stCondLst>
                                  <p:childTnLst>
                                    <p:anim calcmode="lin" valueType="num">
                                      <p:cBhvr additive="sum">
                                        <p:cTn id="11" dur="3000" fill="hold"/>
                                        <p:tgtEl>
                                          <p:spTgt spid="1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57">
                                            <p:txEl>
                                              <p:pRg st="0" end="0"/>
                                            </p:txEl>
                                          </p:spTgt>
                                        </p:tgtEl>
                                        <p:attrNameLst>
                                          <p:attrName>style.visibility</p:attrName>
                                        </p:attrNameLst>
                                      </p:cBhvr>
                                      <p:to>
                                        <p:strVal val="visible"/>
                                      </p:to>
                                    </p:set>
                                    <p:animEffect transition="in" filter="fade">
                                      <p:cBhvr>
                                        <p:cTn id="14" dur="1000"/>
                                        <p:tgtEl>
                                          <p:spTgt spid="57">
                                            <p:txEl>
                                              <p:pRg st="0" end="0"/>
                                            </p:txEl>
                                          </p:spTgt>
                                        </p:tgtEl>
                                      </p:cBhvr>
                                    </p:animEffect>
                                  </p:childTnLst>
                                </p:cTn>
                              </p:par>
                              <p:par>
                                <p:cTn id="15" presetID="37" presetClass="emph" presetSubtype="4" repeatCount="2000" fill="hold" nodeType="withEffect">
                                  <p:stCondLst>
                                    <p:cond delay="4000"/>
                                  </p:stCondLst>
                                  <p:childTnLst>
                                    <p:animRot by="-21600000">
                                      <p:cBhvr>
                                        <p:cTn id="16" dur="3000" fill="hold"/>
                                        <p:tgtEl>
                                          <p:spTgt spid="39"/>
                                        </p:tgtEl>
                                        <p:attrNameLst>
                                          <p:attrName>3d.object.rotation.y</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7">
                                            <p:txEl>
                                              <p:pRg st="0" end="0"/>
                                            </p:txEl>
                                          </p:spTgt>
                                        </p:tgtEl>
                                      </p:cBhvr>
                                    </p:animEffect>
                                    <p:set>
                                      <p:cBhvr>
                                        <p:cTn id="21" dur="1" fill="hold">
                                          <p:stCondLst>
                                            <p:cond delay="499"/>
                                          </p:stCondLst>
                                        </p:cTn>
                                        <p:tgtEl>
                                          <p:spTgt spid="57">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55903 0.24838 L -3.33333E-6 -7.40741E-7 " pathEditMode="fixed" rAng="0" ptsTypes="AA">
                                      <p:cBhvr>
                                        <p:cTn id="25" dur="3500" spd="-100000" fill="hold"/>
                                        <p:tgtEl>
                                          <p:spTgt spid="37"/>
                                        </p:tgtEl>
                                        <p:attrNameLst>
                                          <p:attrName>ppt_x</p:attrName>
                                          <p:attrName>ppt_y</p:attrName>
                                        </p:attrNameLst>
                                      </p:cBhvr>
                                      <p:rCtr x="-27951" y="-12431"/>
                                    </p:animMotion>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1000"/>
                                        <p:tgtEl>
                                          <p:spTgt spid="59"/>
                                        </p:tgtEl>
                                      </p:cBhvr>
                                    </p:animEffect>
                                  </p:childTnLst>
                                </p:cTn>
                              </p:par>
                            </p:childTnLst>
                          </p:cTn>
                        </p:par>
                        <p:par>
                          <p:cTn id="29" fill="hold">
                            <p:stCondLst>
                              <p:cond delay="3500"/>
                            </p:stCondLst>
                            <p:childTnLst>
                              <p:par>
                                <p:cTn id="30" presetID="31" presetClass="entr" presetSubtype="0" fill="hold" nodeType="afterEffect">
                                  <p:stCondLst>
                                    <p:cond delay="2000"/>
                                  </p:stCondLst>
                                  <p:childTnLst>
                                    <p:set>
                                      <p:cBhvr>
                                        <p:cTn id="31" dur="1" fill="hold">
                                          <p:stCondLst>
                                            <p:cond delay="0"/>
                                          </p:stCondLst>
                                        </p:cTn>
                                        <p:tgtEl>
                                          <p:spTgt spid="41"/>
                                        </p:tgtEl>
                                        <p:attrNameLst>
                                          <p:attrName>style.visibility</p:attrName>
                                        </p:attrNameLst>
                                      </p:cBhvr>
                                      <p:to>
                                        <p:strVal val="visible"/>
                                      </p:to>
                                    </p:set>
                                    <p:anim calcmode="lin" valueType="num">
                                      <p:cBhvr>
                                        <p:cTn id="32" dur="2000" fill="hold"/>
                                        <p:tgtEl>
                                          <p:spTgt spid="41"/>
                                        </p:tgtEl>
                                        <p:attrNameLst>
                                          <p:attrName>ppt_w</p:attrName>
                                        </p:attrNameLst>
                                      </p:cBhvr>
                                      <p:tavLst>
                                        <p:tav tm="0">
                                          <p:val>
                                            <p:fltVal val="0"/>
                                          </p:val>
                                        </p:tav>
                                        <p:tav tm="100000">
                                          <p:val>
                                            <p:strVal val="#ppt_w"/>
                                          </p:val>
                                        </p:tav>
                                      </p:tavLst>
                                    </p:anim>
                                    <p:anim calcmode="lin" valueType="num">
                                      <p:cBhvr>
                                        <p:cTn id="33" dur="2000" fill="hold"/>
                                        <p:tgtEl>
                                          <p:spTgt spid="41"/>
                                        </p:tgtEl>
                                        <p:attrNameLst>
                                          <p:attrName>ppt_h</p:attrName>
                                        </p:attrNameLst>
                                      </p:cBhvr>
                                      <p:tavLst>
                                        <p:tav tm="0">
                                          <p:val>
                                            <p:fltVal val="0"/>
                                          </p:val>
                                        </p:tav>
                                        <p:tav tm="100000">
                                          <p:val>
                                            <p:strVal val="#ppt_h"/>
                                          </p:val>
                                        </p:tav>
                                      </p:tavLst>
                                    </p:anim>
                                    <p:anim calcmode="lin" valueType="num">
                                      <p:cBhvr>
                                        <p:cTn id="34" dur="2000" fill="hold"/>
                                        <p:tgtEl>
                                          <p:spTgt spid="41"/>
                                        </p:tgtEl>
                                        <p:attrNameLst>
                                          <p:attrName>style.rotation</p:attrName>
                                        </p:attrNameLst>
                                      </p:cBhvr>
                                      <p:tavLst>
                                        <p:tav tm="0">
                                          <p:val>
                                            <p:fltVal val="90"/>
                                          </p:val>
                                        </p:tav>
                                        <p:tav tm="100000">
                                          <p:val>
                                            <p:fltVal val="0"/>
                                          </p:val>
                                        </p:tav>
                                      </p:tavLst>
                                    </p:anim>
                                    <p:animEffect transition="in" filter="fade">
                                      <p:cBhvr>
                                        <p:cTn id="35" dur="20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9"/>
                                        </p:tgtEl>
                                      </p:cBhvr>
                                    </p:animEffect>
                                    <p:set>
                                      <p:cBhvr>
                                        <p:cTn id="40" dur="1" fill="hold">
                                          <p:stCondLst>
                                            <p:cond delay="499"/>
                                          </p:stCondLst>
                                        </p:cTn>
                                        <p:tgtEl>
                                          <p:spTgt spid="5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8" presetClass="emph" presetSubtype="128" repeatCount="2000" accel="20000" decel="20000" fill="remove" nodeType="clickEffect">
                                  <p:stCondLst>
                                    <p:cond delay="0"/>
                                  </p:stCondLst>
                                  <p:childTnLst>
                                    <p:anim calcmode="lin" valueType="num">
                                      <p:cBhvr additive="sum">
                                        <p:cTn id="44" dur="3000" fill="hold"/>
                                        <p:tgtEl>
                                          <p:spTgt spid="4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45" presetID="45" presetClass="entr" presetSubtype="0" repeatCount="300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2000"/>
                                        <p:tgtEl>
                                          <p:spTgt spid="47"/>
                                        </p:tgtEl>
                                      </p:cBhvr>
                                    </p:animEffect>
                                    <p:anim calcmode="lin" valueType="num">
                                      <p:cBhvr>
                                        <p:cTn id="48" dur="2000" fill="hold"/>
                                        <p:tgtEl>
                                          <p:spTgt spid="47"/>
                                        </p:tgtEl>
                                        <p:attrNameLst>
                                          <p:attrName>ppt_w</p:attrName>
                                        </p:attrNameLst>
                                      </p:cBhvr>
                                      <p:tavLst>
                                        <p:tav tm="0" fmla="#ppt_w*sin(2.5*pi*$)">
                                          <p:val>
                                            <p:fltVal val="0"/>
                                          </p:val>
                                        </p:tav>
                                        <p:tav tm="100000">
                                          <p:val>
                                            <p:fltVal val="1"/>
                                          </p:val>
                                        </p:tav>
                                      </p:tavLst>
                                    </p:anim>
                                    <p:anim calcmode="lin" valueType="num">
                                      <p:cBhvr>
                                        <p:cTn id="49" dur="2000" fill="hold"/>
                                        <p:tgtEl>
                                          <p:spTgt spid="47"/>
                                        </p:tgtEl>
                                        <p:attrNameLst>
                                          <p:attrName>ppt_h</p:attrName>
                                        </p:attrNameLst>
                                      </p:cBhvr>
                                      <p:tavLst>
                                        <p:tav tm="0">
                                          <p:val>
                                            <p:strVal val="#ppt_h"/>
                                          </p:val>
                                        </p:tav>
                                        <p:tav tm="100000">
                                          <p:val>
                                            <p:strVal val="#ppt_h"/>
                                          </p:val>
                                        </p:tav>
                                      </p:tavLst>
                                    </p:anim>
                                  </p:childTnLst>
                                </p:cTn>
                              </p:par>
                              <p:par>
                                <p:cTn id="50" presetID="10" presetClass="entr" presetSubtype="0" fill="hold" grpId="0" nodeType="withEffect">
                                  <p:stCondLst>
                                    <p:cond delay="100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20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0"/>
                                        </p:tgtEl>
                                      </p:cBhvr>
                                    </p:animEffect>
                                    <p:set>
                                      <p:cBhvr>
                                        <p:cTn id="57" dur="1" fill="hold">
                                          <p:stCondLst>
                                            <p:cond delay="499"/>
                                          </p:stCondLst>
                                        </p:cTn>
                                        <p:tgtEl>
                                          <p:spTgt spid="6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0" presetClass="path" presetSubtype="0" accel="50000" decel="50000" fill="hold" nodeType="clickEffect">
                                  <p:stCondLst>
                                    <p:cond delay="0"/>
                                  </p:stCondLst>
                                  <p:childTnLst>
                                    <p:animMotion origin="layout" path="M 1.94444E-6 -0.00023 L 0.43246 0.09075 C 0.62656 0.13195 0.86024 0.22639 0.8559 0.26274 L 0.84635 0.34329 " pathEditMode="relative" rAng="540000" ptsTypes="AAAA">
                                      <p:cBhvr>
                                        <p:cTn id="61" dur="3500" fill="hold"/>
                                        <p:tgtEl>
                                          <p:spTgt spid="38"/>
                                        </p:tgtEl>
                                        <p:attrNameLst>
                                          <p:attrName>ppt_x</p:attrName>
                                          <p:attrName>ppt_y</p:attrName>
                                        </p:attrNameLst>
                                      </p:cBhvr>
                                      <p:rCtr x="42309" y="17153"/>
                                    </p:animMotion>
                                  </p:childTnLst>
                                </p:cTn>
                              </p:par>
                              <p:par>
                                <p:cTn id="62" presetID="10" presetClass="entr" presetSubtype="0"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2000"/>
                                        <p:tgtEl>
                                          <p:spTgt spid="61"/>
                                        </p:tgtEl>
                                      </p:cBhvr>
                                    </p:animEffect>
                                  </p:childTnLst>
                                </p:cTn>
                              </p:par>
                            </p:childTnLst>
                          </p:cTn>
                        </p:par>
                        <p:par>
                          <p:cTn id="65" fill="hold">
                            <p:stCondLst>
                              <p:cond delay="3500"/>
                            </p:stCondLst>
                            <p:childTnLst>
                              <p:par>
                                <p:cTn id="66" presetID="31" presetClass="entr" presetSubtype="0" fill="hold" nodeType="afterEffect">
                                  <p:stCondLst>
                                    <p:cond delay="2000"/>
                                  </p:stCondLst>
                                  <p:childTnLst>
                                    <p:set>
                                      <p:cBhvr>
                                        <p:cTn id="67" dur="1" fill="hold">
                                          <p:stCondLst>
                                            <p:cond delay="0"/>
                                          </p:stCondLst>
                                        </p:cTn>
                                        <p:tgtEl>
                                          <p:spTgt spid="43"/>
                                        </p:tgtEl>
                                        <p:attrNameLst>
                                          <p:attrName>style.visibility</p:attrName>
                                        </p:attrNameLst>
                                      </p:cBhvr>
                                      <p:to>
                                        <p:strVal val="visible"/>
                                      </p:to>
                                    </p:set>
                                    <p:anim calcmode="lin" valueType="num">
                                      <p:cBhvr>
                                        <p:cTn id="68" dur="2000" fill="hold"/>
                                        <p:tgtEl>
                                          <p:spTgt spid="43"/>
                                        </p:tgtEl>
                                        <p:attrNameLst>
                                          <p:attrName>ppt_w</p:attrName>
                                        </p:attrNameLst>
                                      </p:cBhvr>
                                      <p:tavLst>
                                        <p:tav tm="0">
                                          <p:val>
                                            <p:fltVal val="0"/>
                                          </p:val>
                                        </p:tav>
                                        <p:tav tm="100000">
                                          <p:val>
                                            <p:strVal val="#ppt_w"/>
                                          </p:val>
                                        </p:tav>
                                      </p:tavLst>
                                    </p:anim>
                                    <p:anim calcmode="lin" valueType="num">
                                      <p:cBhvr>
                                        <p:cTn id="69" dur="2000" fill="hold"/>
                                        <p:tgtEl>
                                          <p:spTgt spid="43"/>
                                        </p:tgtEl>
                                        <p:attrNameLst>
                                          <p:attrName>ppt_h</p:attrName>
                                        </p:attrNameLst>
                                      </p:cBhvr>
                                      <p:tavLst>
                                        <p:tav tm="0">
                                          <p:val>
                                            <p:fltVal val="0"/>
                                          </p:val>
                                        </p:tav>
                                        <p:tav tm="100000">
                                          <p:val>
                                            <p:strVal val="#ppt_h"/>
                                          </p:val>
                                        </p:tav>
                                      </p:tavLst>
                                    </p:anim>
                                    <p:anim calcmode="lin" valueType="num">
                                      <p:cBhvr>
                                        <p:cTn id="70" dur="2000" fill="hold"/>
                                        <p:tgtEl>
                                          <p:spTgt spid="43"/>
                                        </p:tgtEl>
                                        <p:attrNameLst>
                                          <p:attrName>style.rotation</p:attrName>
                                        </p:attrNameLst>
                                      </p:cBhvr>
                                      <p:tavLst>
                                        <p:tav tm="0">
                                          <p:val>
                                            <p:fltVal val="90"/>
                                          </p:val>
                                        </p:tav>
                                        <p:tav tm="100000">
                                          <p:val>
                                            <p:fltVal val="0"/>
                                          </p:val>
                                        </p:tav>
                                      </p:tavLst>
                                    </p:anim>
                                    <p:animEffect transition="in" filter="fade">
                                      <p:cBhvr>
                                        <p:cTn id="71" dur="20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P spid="57" grpId="1" build="p"/>
      <p:bldP spid="59" grpId="0"/>
      <p:bldP spid="59" grpId="1"/>
      <p:bldP spid="60" grpId="0"/>
      <p:bldP spid="60" grpId="1"/>
      <p:bldP spid="61" grpId="0"/>
      <p:bldP spid="6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Staffs/Front Desk View – </a:t>
            </a:r>
            <a:br>
              <a:rPr lang="en-US" b="1" dirty="0"/>
            </a:br>
            <a:r>
              <a:rPr lang="en-US" b="1" dirty="0"/>
              <a:t>Log Listing</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49" y="1767329"/>
            <a:ext cx="6684309" cy="1069004"/>
          </a:xfrm>
        </p:spPr>
        <p:txBody>
          <a:bodyPr>
            <a:normAutofit fontScale="92500" lnSpcReduction="20000"/>
          </a:bodyPr>
          <a:lstStyle/>
          <a:p>
            <a:r>
              <a:rPr lang="en-US" sz="1800" dirty="0">
                <a:cs typeface="Calibri" panose="020F0502020204030204" pitchFamily="34" charset="0"/>
              </a:rPr>
              <a:t>From the Staff/Front Desk perspective, you can quickly see who has requested for help and if a consultant is now meeting with the student.</a:t>
            </a:r>
          </a:p>
          <a:p>
            <a:r>
              <a:rPr lang="en-US" sz="1800" dirty="0">
                <a:cs typeface="Calibri" panose="020F0502020204030204" pitchFamily="34" charset="0"/>
              </a:rPr>
              <a:t>Log List Customization allows you to add additional Q2 fields</a:t>
            </a:r>
          </a:p>
        </p:txBody>
      </p:sp>
      <p:pic>
        <p:nvPicPr>
          <p:cNvPr id="8" name="Picture 7">
            <a:extLst>
              <a:ext uri="{FF2B5EF4-FFF2-40B4-BE49-F238E27FC236}">
                <a16:creationId xmlns:a16="http://schemas.microsoft.com/office/drawing/2014/main" id="{447DAD99-BEC1-B0A5-E6DA-8C31324B2900}"/>
              </a:ext>
            </a:extLst>
          </p:cNvPr>
          <p:cNvPicPr>
            <a:picLocks noChangeAspect="1"/>
          </p:cNvPicPr>
          <p:nvPr/>
        </p:nvPicPr>
        <p:blipFill>
          <a:blip r:embed="rId3"/>
          <a:stretch>
            <a:fillRect/>
          </a:stretch>
        </p:blipFill>
        <p:spPr>
          <a:xfrm>
            <a:off x="1332938" y="3049604"/>
            <a:ext cx="5961529" cy="2950348"/>
          </a:xfrm>
          <a:prstGeom prst="rect">
            <a:avLst/>
          </a:prstGeom>
          <a:ln>
            <a:solidFill>
              <a:schemeClr val="tx2"/>
            </a:solidFill>
          </a:ln>
        </p:spPr>
      </p:pic>
    </p:spTree>
    <p:extLst>
      <p:ext uri="{BB962C8B-B14F-4D97-AF65-F5344CB8AC3E}">
        <p14:creationId xmlns:p14="http://schemas.microsoft.com/office/powerpoint/2010/main" val="15936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Staffs/Consultant View – </a:t>
            </a:r>
            <a:br>
              <a:rPr lang="en-US" b="1" dirty="0"/>
            </a:br>
            <a:r>
              <a:rPr lang="en-US" b="1" dirty="0"/>
              <a:t>Q2 Config</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50" y="1767329"/>
            <a:ext cx="7200900" cy="1809589"/>
          </a:xfrm>
        </p:spPr>
        <p:txBody>
          <a:bodyPr>
            <a:normAutofit/>
          </a:bodyPr>
          <a:lstStyle/>
          <a:p>
            <a:pPr marL="45719" indent="0">
              <a:buNone/>
            </a:pPr>
            <a:r>
              <a:rPr lang="en-US" dirty="0">
                <a:cs typeface="Calibri" panose="020F0502020204030204" pitchFamily="34" charset="0"/>
              </a:rPr>
              <a:t>The staff Q2 Dashboard is split into two separate views. On the left, students in the Queue working independently, and whether or not they're currently raising their hand requesting assistance. On the right, students currently being helped by staff.</a:t>
            </a:r>
          </a:p>
        </p:txBody>
      </p:sp>
      <p:pic>
        <p:nvPicPr>
          <p:cNvPr id="8" name="Picture 7">
            <a:extLst>
              <a:ext uri="{FF2B5EF4-FFF2-40B4-BE49-F238E27FC236}">
                <a16:creationId xmlns:a16="http://schemas.microsoft.com/office/drawing/2014/main" id="{F65EBF35-CDC6-F733-8ACD-20801EC2165F}"/>
              </a:ext>
            </a:extLst>
          </p:cNvPr>
          <p:cNvPicPr>
            <a:picLocks noChangeAspect="1"/>
          </p:cNvPicPr>
          <p:nvPr/>
        </p:nvPicPr>
        <p:blipFill>
          <a:blip r:embed="rId2"/>
          <a:stretch>
            <a:fillRect/>
          </a:stretch>
        </p:blipFill>
        <p:spPr>
          <a:xfrm>
            <a:off x="927100" y="3429000"/>
            <a:ext cx="7289800" cy="2088679"/>
          </a:xfrm>
          <a:prstGeom prst="rect">
            <a:avLst/>
          </a:prstGeom>
          <a:ln>
            <a:solidFill>
              <a:schemeClr val="tx2"/>
            </a:solidFill>
          </a:ln>
        </p:spPr>
      </p:pic>
    </p:spTree>
    <p:extLst>
      <p:ext uri="{BB962C8B-B14F-4D97-AF65-F5344CB8AC3E}">
        <p14:creationId xmlns:p14="http://schemas.microsoft.com/office/powerpoint/2010/main" val="19969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View – Request Help</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49" y="1767329"/>
            <a:ext cx="2632263" cy="4212130"/>
          </a:xfrm>
        </p:spPr>
        <p:txBody>
          <a:bodyPr>
            <a:normAutofit fontScale="85000" lnSpcReduction="20000"/>
          </a:bodyPr>
          <a:lstStyle/>
          <a:p>
            <a:pPr marL="45719" indent="0">
              <a:lnSpc>
                <a:spcPct val="120000"/>
              </a:lnSpc>
              <a:buNone/>
            </a:pPr>
            <a:r>
              <a:rPr lang="en-US" sz="1600" dirty="0">
                <a:cs typeface="Calibri" panose="020F0502020204030204" pitchFamily="34" charset="0"/>
              </a:rPr>
              <a:t>The option to select a Subject and Reason can be toggled on or off in your Q2 settings. If the option to ask for Subject and Reason are disabled, the student will simply be prompted to click the “Request Help” button to request assistance. </a:t>
            </a:r>
          </a:p>
          <a:p>
            <a:pPr marL="45719" indent="0">
              <a:lnSpc>
                <a:spcPct val="120000"/>
              </a:lnSpc>
              <a:buNone/>
            </a:pPr>
            <a:r>
              <a:rPr lang="en-US" sz="1600" dirty="0">
                <a:cs typeface="Calibri" panose="020F0502020204030204" pitchFamily="34" charset="0"/>
              </a:rPr>
              <a:t>Once the request for help has been submitted, the student will be moved into a queue only visible from the consultant’s perspective, which will display all students currently requesting help, indicated by a raised-hand icon.</a:t>
            </a:r>
          </a:p>
        </p:txBody>
      </p:sp>
      <p:pic>
        <p:nvPicPr>
          <p:cNvPr id="6" name="Picture 5">
            <a:extLst>
              <a:ext uri="{FF2B5EF4-FFF2-40B4-BE49-F238E27FC236}">
                <a16:creationId xmlns:a16="http://schemas.microsoft.com/office/drawing/2014/main" id="{E0701660-7D80-F977-A7FB-709410114D58}"/>
              </a:ext>
            </a:extLst>
          </p:cNvPr>
          <p:cNvPicPr>
            <a:picLocks noChangeAspect="1"/>
          </p:cNvPicPr>
          <p:nvPr/>
        </p:nvPicPr>
        <p:blipFill>
          <a:blip r:embed="rId2"/>
          <a:stretch>
            <a:fillRect/>
          </a:stretch>
        </p:blipFill>
        <p:spPr>
          <a:xfrm>
            <a:off x="3942888" y="1767329"/>
            <a:ext cx="4558147" cy="3924743"/>
          </a:xfrm>
          <a:prstGeom prst="rect">
            <a:avLst/>
          </a:prstGeom>
          <a:ln>
            <a:solidFill>
              <a:schemeClr val="tx2"/>
            </a:solidFill>
          </a:ln>
        </p:spPr>
      </p:pic>
    </p:spTree>
    <p:extLst>
      <p:ext uri="{BB962C8B-B14F-4D97-AF65-F5344CB8AC3E}">
        <p14:creationId xmlns:p14="http://schemas.microsoft.com/office/powerpoint/2010/main" val="280736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View – Q2 Remote</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592667" y="1617132"/>
            <a:ext cx="7764603" cy="1811867"/>
          </a:xfrm>
        </p:spPr>
        <p:txBody>
          <a:bodyPr>
            <a:normAutofit lnSpcReduction="10000"/>
          </a:bodyPr>
          <a:lstStyle/>
          <a:p>
            <a:pPr marL="45719" indent="0">
              <a:buNone/>
            </a:pPr>
            <a:r>
              <a:rPr lang="en-US" sz="1400" b="1" dirty="0">
                <a:cs typeface="Calibri" panose="020F0502020204030204" pitchFamily="34" charset="0"/>
              </a:rPr>
              <a:t>As a student</a:t>
            </a:r>
            <a:r>
              <a:rPr lang="en-US" sz="1400" dirty="0">
                <a:cs typeface="Calibri" panose="020F0502020204030204" pitchFamily="34" charset="0"/>
              </a:rPr>
              <a:t>, you can search for and click on this Drop-in session. However, clicking 'Enter Online Session' in this case will take the student to the following Q2 form rather than a meeting room. </a:t>
            </a:r>
          </a:p>
          <a:p>
            <a:pPr marL="45719" indent="0">
              <a:buNone/>
            </a:pPr>
            <a:r>
              <a:rPr lang="en-US" sz="1400" dirty="0">
                <a:cs typeface="Calibri" panose="020F0502020204030204" pitchFamily="34" charset="0"/>
              </a:rPr>
              <a:t>This allows the student to specify what the student needs help with and virtually raise the student hand in the Q2 config , waiting at this form until a link is ready</a:t>
            </a:r>
          </a:p>
          <a:p>
            <a:pPr marL="45719" indent="0">
              <a:buNone/>
            </a:pPr>
            <a:r>
              <a:rPr lang="en-US" sz="1400" b="1" dirty="0">
                <a:cs typeface="Calibri" panose="020F0502020204030204" pitchFamily="34" charset="0"/>
              </a:rPr>
              <a:t>As a staff member</a:t>
            </a:r>
            <a:r>
              <a:rPr lang="en-US" sz="1400" dirty="0">
                <a:cs typeface="Calibri" panose="020F0502020204030204" pitchFamily="34" charset="0"/>
              </a:rPr>
              <a:t> monitoring this Q2 config, the staff will see the student has their hand raised for a remote session. Clicking on that entry prompts the staff to send the student a remote meeting link, such as a Zoom or Webex room.</a:t>
            </a:r>
          </a:p>
        </p:txBody>
      </p:sp>
      <p:pic>
        <p:nvPicPr>
          <p:cNvPr id="8" name="Picture 7">
            <a:extLst>
              <a:ext uri="{FF2B5EF4-FFF2-40B4-BE49-F238E27FC236}">
                <a16:creationId xmlns:a16="http://schemas.microsoft.com/office/drawing/2014/main" id="{5BBE8470-BC4D-A636-9A88-5C58272280C2}"/>
              </a:ext>
            </a:extLst>
          </p:cNvPr>
          <p:cNvPicPr>
            <a:picLocks noChangeAspect="1"/>
          </p:cNvPicPr>
          <p:nvPr/>
        </p:nvPicPr>
        <p:blipFill>
          <a:blip r:embed="rId2"/>
          <a:stretch>
            <a:fillRect/>
          </a:stretch>
        </p:blipFill>
        <p:spPr>
          <a:xfrm>
            <a:off x="1410719" y="3313462"/>
            <a:ext cx="2639563" cy="3047784"/>
          </a:xfrm>
          <a:prstGeom prst="rect">
            <a:avLst/>
          </a:prstGeom>
        </p:spPr>
      </p:pic>
      <p:pic>
        <p:nvPicPr>
          <p:cNvPr id="10" name="Picture 9">
            <a:extLst>
              <a:ext uri="{FF2B5EF4-FFF2-40B4-BE49-F238E27FC236}">
                <a16:creationId xmlns:a16="http://schemas.microsoft.com/office/drawing/2014/main" id="{4FE9F377-61FC-1C9B-C9F9-1AD974DEB515}"/>
              </a:ext>
            </a:extLst>
          </p:cNvPr>
          <p:cNvPicPr>
            <a:picLocks noChangeAspect="1"/>
          </p:cNvPicPr>
          <p:nvPr/>
        </p:nvPicPr>
        <p:blipFill>
          <a:blip r:embed="rId3"/>
          <a:stretch>
            <a:fillRect/>
          </a:stretch>
        </p:blipFill>
        <p:spPr>
          <a:xfrm>
            <a:off x="4868333" y="3335867"/>
            <a:ext cx="3001215" cy="3025379"/>
          </a:xfrm>
          <a:prstGeom prst="rect">
            <a:avLst/>
          </a:prstGeom>
        </p:spPr>
      </p:pic>
    </p:spTree>
    <p:extLst>
      <p:ext uri="{BB962C8B-B14F-4D97-AF65-F5344CB8AC3E}">
        <p14:creationId xmlns:p14="http://schemas.microsoft.com/office/powerpoint/2010/main" val="30054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789429"/>
            <a:ext cx="7200900" cy="977900"/>
          </a:xfrm>
        </p:spPr>
        <p:txBody>
          <a:bodyPr/>
          <a:lstStyle/>
          <a:p>
            <a:r>
              <a:rPr lang="en-US" dirty="0"/>
              <a:t>Q2 </a:t>
            </a:r>
            <a:r>
              <a:rPr lang="en-US" b="1" dirty="0"/>
              <a:t>Configuration – </a:t>
            </a:r>
            <a:br>
              <a:rPr lang="en-US" b="1" dirty="0"/>
            </a:br>
            <a:r>
              <a:rPr lang="en-US" b="1" dirty="0"/>
              <a:t>General </a:t>
            </a:r>
            <a:r>
              <a:rPr lang="en-US" b="1" dirty="0" err="1"/>
              <a:t>Prefs</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692274" y="1767329"/>
            <a:ext cx="2859741" cy="4114800"/>
          </a:xfrm>
        </p:spPr>
        <p:txBody>
          <a:bodyPr>
            <a:normAutofit fontScale="85000" lnSpcReduction="10000"/>
          </a:bodyPr>
          <a:lstStyle/>
          <a:p>
            <a:r>
              <a:rPr lang="en-US" dirty="0">
                <a:cs typeface="Calibri" panose="020F0502020204030204" pitchFamily="34" charset="0"/>
              </a:rPr>
              <a:t>Q2 requires two centers, a From Center and a To Center (Table). The From Center is where the Trac System will record the total time a student spends in the center. </a:t>
            </a:r>
          </a:p>
          <a:p>
            <a:r>
              <a:rPr lang="en-US" dirty="0">
                <a:cs typeface="Calibri" panose="020F0502020204030204" pitchFamily="34" charset="0"/>
              </a:rPr>
              <a:t>The To Center/Center is where the Trac System records each individual contacts a student has with a staff member, or "Micro-Visits.“</a:t>
            </a:r>
          </a:p>
          <a:p>
            <a:r>
              <a:rPr lang="en-US" dirty="0">
                <a:cs typeface="Calibri" panose="020F0502020204030204" pitchFamily="34" charset="0"/>
              </a:rPr>
              <a:t>Determine what information is asked when a student raises their hand</a:t>
            </a:r>
          </a:p>
        </p:txBody>
      </p:sp>
      <p:pic>
        <p:nvPicPr>
          <p:cNvPr id="5" name="Picture 4">
            <a:extLst>
              <a:ext uri="{FF2B5EF4-FFF2-40B4-BE49-F238E27FC236}">
                <a16:creationId xmlns:a16="http://schemas.microsoft.com/office/drawing/2014/main" id="{3322305E-C3BC-576A-3041-8CD1DB499FB4}"/>
              </a:ext>
            </a:extLst>
          </p:cNvPr>
          <p:cNvPicPr>
            <a:picLocks noChangeAspect="1"/>
          </p:cNvPicPr>
          <p:nvPr/>
        </p:nvPicPr>
        <p:blipFill>
          <a:blip r:embed="rId2"/>
          <a:stretch>
            <a:fillRect/>
          </a:stretch>
        </p:blipFill>
        <p:spPr>
          <a:xfrm>
            <a:off x="3877379" y="1767329"/>
            <a:ext cx="5004991" cy="3943189"/>
          </a:xfrm>
          <a:prstGeom prst="rect">
            <a:avLst/>
          </a:prstGeom>
          <a:ln>
            <a:solidFill>
              <a:schemeClr val="tx2"/>
            </a:solidFill>
          </a:ln>
        </p:spPr>
      </p:pic>
    </p:spTree>
    <p:extLst>
      <p:ext uri="{BB962C8B-B14F-4D97-AF65-F5344CB8AC3E}">
        <p14:creationId xmlns:p14="http://schemas.microsoft.com/office/powerpoint/2010/main" val="27884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5372</TotalTime>
  <Words>910</Words>
  <Application>Microsoft Office PowerPoint</Application>
  <PresentationFormat>On-screen Show (4:3)</PresentationFormat>
  <Paragraphs>44</Paragraphs>
  <Slides>11</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Cambria</vt:lpstr>
      <vt:lpstr>Red Line Business 16x9</vt:lpstr>
      <vt:lpstr>Q2 Study Tables Module</vt:lpstr>
      <vt:lpstr>What Is Q2 Tables?</vt:lpstr>
      <vt:lpstr>IS Q2 useful for you?</vt:lpstr>
      <vt:lpstr>How does a Center Use Q2 Study Tables?</vt:lpstr>
      <vt:lpstr>Staffs/Front Desk View –  Log Listing</vt:lpstr>
      <vt:lpstr>Staffs/Consultant View –  Q2 Config</vt:lpstr>
      <vt:lpstr>Student View – Request Help</vt:lpstr>
      <vt:lpstr>Student View – Q2 Remote</vt:lpstr>
      <vt:lpstr>Q2 Configuration –  General Prefs</vt:lpstr>
      <vt:lpstr>Q2 Configuration –  Tables &amp; Instructions</vt:lpstr>
      <vt:lpstr>Q2 reports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iliana visser</dc:creator>
  <cp:lastModifiedBy>Iliana Visser</cp:lastModifiedBy>
  <cp:revision>35</cp:revision>
  <dcterms:created xsi:type="dcterms:W3CDTF">2021-11-08T16:00:51Z</dcterms:created>
  <dcterms:modified xsi:type="dcterms:W3CDTF">2023-03-28T15:42:46Z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