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77" r:id="rId2"/>
    <p:sldId id="305" r:id="rId3"/>
    <p:sldId id="288" r:id="rId4"/>
    <p:sldId id="306" r:id="rId5"/>
    <p:sldId id="297" r:id="rId6"/>
    <p:sldId id="298" r:id="rId7"/>
    <p:sldId id="303" r:id="rId8"/>
    <p:sldId id="304" r:id="rId9"/>
    <p:sldId id="299" r:id="rId10"/>
    <p:sldId id="300" r:id="rId11"/>
    <p:sldId id="301" r:id="rId12"/>
    <p:sldId id="30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0215"/>
    <a:srgbClr val="8D1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14" autoAdjust="0"/>
  </p:normalViewPr>
  <p:slideViewPr>
    <p:cSldViewPr snapToGrid="0">
      <p:cViewPr varScale="1">
        <p:scale>
          <a:sx n="85" d="100"/>
          <a:sy n="85" d="100"/>
        </p:scale>
        <p:origin x="1363" y="43"/>
      </p:cViewPr>
      <p:guideLst>
        <p:guide pos="2880"/>
        <p:guide orient="horz" pos="2160"/>
      </p:guideLst>
    </p:cSldViewPr>
  </p:slideViewPr>
  <p:notesTextViewPr>
    <p:cViewPr>
      <p:scale>
        <a:sx n="1" d="1"/>
        <a:sy n="1" d="1"/>
      </p:scale>
      <p:origin x="0" y="0"/>
    </p:cViewPr>
  </p:notesTextViewPr>
  <p:notesViewPr>
    <p:cSldViewPr snapToGrid="0">
      <p:cViewPr varScale="1">
        <p:scale>
          <a:sx n="82" d="100"/>
          <a:sy n="82" d="100"/>
        </p:scale>
        <p:origin x="299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DD71D7-55AC-46BD-81B3-09AB2F9EFBD8}" type="datetimeFigureOut">
              <a:rPr lang="en-US" smtClean="0"/>
              <a:t>2/27/2024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40BD58-3BFF-4EAF-BB8B-AC67FE801E47}" type="slidenum">
              <a:rPr lang="en-US" smtClean="0"/>
              <a:t>‹#›</a:t>
            </a:fld>
            <a:endParaRPr lang="en-US"/>
          </a:p>
        </p:txBody>
      </p:sp>
    </p:spTree>
    <p:extLst>
      <p:ext uri="{BB962C8B-B14F-4D97-AF65-F5344CB8AC3E}">
        <p14:creationId xmlns:p14="http://schemas.microsoft.com/office/powerpoint/2010/main" val="4010594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89424F-BB59-4F4E-9822-4CA3E770FFD2}" type="datetimeFigureOut">
              <a:rPr lang="en-US" smtClean="0"/>
              <a:t>2/27/2024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322CDD-9D6C-4F63-9EC2-648226624108}" type="slidenum">
              <a:rPr lang="en-US" smtClean="0"/>
              <a:t>‹#›</a:t>
            </a:fld>
            <a:endParaRPr lang="en-US"/>
          </a:p>
        </p:txBody>
      </p:sp>
    </p:spTree>
    <p:extLst>
      <p:ext uri="{BB962C8B-B14F-4D97-AF65-F5344CB8AC3E}">
        <p14:creationId xmlns:p14="http://schemas.microsoft.com/office/powerpoint/2010/main" val="851026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descr="Background pattern&#10;&#10;Description automatically generated">
            <a:extLst>
              <a:ext uri="{FF2B5EF4-FFF2-40B4-BE49-F238E27FC236}">
                <a16:creationId xmlns:a16="http://schemas.microsoft.com/office/drawing/2014/main" id="{86FCB2E6-13B1-4DDB-82FB-07C0E23B0A6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6505" cy="6097670"/>
          </a:xfrm>
          <a:prstGeom prst="rect">
            <a:avLst/>
          </a:prstGeom>
        </p:spPr>
      </p:pic>
      <p:sp>
        <p:nvSpPr>
          <p:cNvPr id="2" name="Title 1"/>
          <p:cNvSpPr>
            <a:spLocks noGrp="1"/>
          </p:cNvSpPr>
          <p:nvPr>
            <p:ph type="ctrTitle"/>
          </p:nvPr>
        </p:nvSpPr>
        <p:spPr>
          <a:xfrm>
            <a:off x="800100" y="2606040"/>
            <a:ext cx="7543800" cy="2743200"/>
          </a:xfrm>
        </p:spPr>
        <p:txBody>
          <a:bodyPr anchor="b">
            <a:normAutofit/>
          </a:bodyPr>
          <a:lstStyle>
            <a:lvl1pPr algn="l">
              <a:lnSpc>
                <a:spcPct val="80000"/>
              </a:lnSpc>
              <a:defRPr sz="6800">
                <a:solidFill>
                  <a:schemeClr val="tx1"/>
                </a:solidFill>
                <a:effectLst>
                  <a:outerShdw blurRad="38100" dist="25400" dir="18900000" algn="bl" rotWithShape="0">
                    <a:schemeClr val="bg1">
                      <a:alpha val="8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800100" y="5360437"/>
            <a:ext cx="7543800" cy="365760"/>
          </a:xfrm>
        </p:spPr>
        <p:txBody>
          <a:bodyPr>
            <a:normAutofit/>
          </a:bodyPr>
          <a:lstStyle>
            <a:lvl1pPr marL="0" indent="0" algn="l">
              <a:spcBef>
                <a:spcPts val="0"/>
              </a:spcBef>
              <a:buNone/>
              <a:defRPr sz="2000" b="1" cap="all" baseline="0">
                <a:solidFill>
                  <a:schemeClr val="accent1">
                    <a:lumMod val="75000"/>
                  </a:schemeClr>
                </a:solidFill>
                <a:effectLs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11" name="Rectangle 10">
            <a:extLst>
              <a:ext uri="{FF2B5EF4-FFF2-40B4-BE49-F238E27FC236}">
                <a16:creationId xmlns:a16="http://schemas.microsoft.com/office/drawing/2014/main" id="{D11F0EBC-43C2-4BC4-B20D-8569343E633D}"/>
              </a:ext>
            </a:extLst>
          </p:cNvPr>
          <p:cNvSpPr/>
          <p:nvPr userDrawn="1"/>
        </p:nvSpPr>
        <p:spPr>
          <a:xfrm>
            <a:off x="-2504" y="6403451"/>
            <a:ext cx="9146505"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3" name="TextBox 12">
            <a:extLst>
              <a:ext uri="{FF2B5EF4-FFF2-40B4-BE49-F238E27FC236}">
                <a16:creationId xmlns:a16="http://schemas.microsoft.com/office/drawing/2014/main" id="{52623752-102A-438E-ADC6-A2BC88FDD0EF}"/>
              </a:ext>
            </a:extLst>
          </p:cNvPr>
          <p:cNvSpPr txBox="1"/>
          <p:nvPr userDrawn="1"/>
        </p:nvSpPr>
        <p:spPr>
          <a:xfrm>
            <a:off x="2284165" y="6448859"/>
            <a:ext cx="4573166" cy="369332"/>
          </a:xfrm>
          <a:prstGeom prst="rect">
            <a:avLst/>
          </a:prstGeom>
          <a:noFill/>
        </p:spPr>
        <p:txBody>
          <a:bodyPr wrap="square">
            <a:spAutoFit/>
          </a:bodyPr>
          <a:lstStyle/>
          <a:p>
            <a:pPr algn="ctr"/>
            <a:r>
              <a:rPr lang="en-US" sz="1800" dirty="0">
                <a:solidFill>
                  <a:schemeClr val="bg1"/>
                </a:solidFill>
              </a:rPr>
              <a:t>2024 Annual Redrock Conference</a:t>
            </a:r>
          </a:p>
        </p:txBody>
      </p:sp>
      <p:pic>
        <p:nvPicPr>
          <p:cNvPr id="8" name="Picture 7" descr="Text&#10;&#10;Description automatically generated">
            <a:extLst>
              <a:ext uri="{FF2B5EF4-FFF2-40B4-BE49-F238E27FC236}">
                <a16:creationId xmlns:a16="http://schemas.microsoft.com/office/drawing/2014/main" id="{609F2AAA-5D8A-4D3D-8B4D-A045EAC7F82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userDrawn="1"/>
        </p:nvSpPr>
        <p:spPr>
          <a:xfrm>
            <a:off x="5783778" y="0"/>
            <a:ext cx="34289" cy="641946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descr="Background pattern&#10;&#10;Description automatically generated with medium confidence">
            <a:extLst>
              <a:ext uri="{FF2B5EF4-FFF2-40B4-BE49-F238E27FC236}">
                <a16:creationId xmlns:a16="http://schemas.microsoft.com/office/drawing/2014/main" id="{A94C6F9D-FC5A-498A-B901-481556FEC8F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55463" y="1769460"/>
            <a:ext cx="6858003" cy="3319075"/>
          </a:xfrm>
          <a:prstGeom prst="rect">
            <a:avLst/>
          </a:prstGeom>
        </p:spPr>
      </p:pic>
      <p:pic>
        <p:nvPicPr>
          <p:cNvPr id="12" name="Picture 11" descr="Background pattern&#10;&#10;Description automatically generated">
            <a:extLst>
              <a:ext uri="{FF2B5EF4-FFF2-40B4-BE49-F238E27FC236}">
                <a16:creationId xmlns:a16="http://schemas.microsoft.com/office/drawing/2014/main" id="{CB876029-D515-4B7E-8C33-E0E9003D935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1869" t="30505" r="50013"/>
          <a:stretch/>
        </p:blipFill>
        <p:spPr>
          <a:xfrm>
            <a:off x="0" y="1325880"/>
            <a:ext cx="5143500" cy="4237555"/>
          </a:xfrm>
          <a:prstGeom prst="rect">
            <a:avLst/>
          </a:prstGeom>
        </p:spPr>
      </p:pic>
      <p:sp>
        <p:nvSpPr>
          <p:cNvPr id="2" name="Title 1"/>
          <p:cNvSpPr>
            <a:spLocks noGrp="1"/>
          </p:cNvSpPr>
          <p:nvPr>
            <p:ph type="title"/>
          </p:nvPr>
        </p:nvSpPr>
        <p:spPr>
          <a:xfrm>
            <a:off x="6172200" y="2514600"/>
            <a:ext cx="2606040" cy="1600200"/>
          </a:xfrm>
        </p:spPr>
        <p:txBody>
          <a:bodyPr anchor="b"/>
          <a:lstStyle>
            <a:lvl1pPr>
              <a:defRPr sz="3200">
                <a:solidFill>
                  <a:srgbClr val="610215"/>
                </a:solidFill>
              </a:defRPr>
            </a:lvl1pPr>
          </a:lstStyle>
          <a:p>
            <a:r>
              <a:rPr lang="en-US" dirty="0"/>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0" y="1357194"/>
            <a:ext cx="5143500" cy="4206240"/>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lvl1pPr marL="0" indent="0" algn="ctr">
              <a:buNone/>
              <a:defRPr sz="24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15" name="Rectangle 14">
            <a:extLst>
              <a:ext uri="{FF2B5EF4-FFF2-40B4-BE49-F238E27FC236}">
                <a16:creationId xmlns:a16="http://schemas.microsoft.com/office/drawing/2014/main" id="{06B0AB30-AE7D-47EB-89F9-4F54E6C4CDBB}"/>
              </a:ext>
            </a:extLst>
          </p:cNvPr>
          <p:cNvSpPr/>
          <p:nvPr userDrawn="1"/>
        </p:nvSpPr>
        <p:spPr>
          <a:xfrm>
            <a:off x="0" y="6399334"/>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6" name="TextBox 15">
            <a:extLst>
              <a:ext uri="{FF2B5EF4-FFF2-40B4-BE49-F238E27FC236}">
                <a16:creationId xmlns:a16="http://schemas.microsoft.com/office/drawing/2014/main" id="{7057EF9E-69B1-466E-BD71-B44ADB916D02}"/>
              </a:ext>
            </a:extLst>
          </p:cNvPr>
          <p:cNvSpPr txBox="1"/>
          <p:nvPr userDrawn="1"/>
        </p:nvSpPr>
        <p:spPr>
          <a:xfrm>
            <a:off x="2285418" y="6444742"/>
            <a:ext cx="4573166" cy="369332"/>
          </a:xfrm>
          <a:prstGeom prst="rect">
            <a:avLst/>
          </a:prstGeom>
          <a:noFill/>
        </p:spPr>
        <p:txBody>
          <a:bodyPr wrap="square">
            <a:spAutoFit/>
          </a:bodyPr>
          <a:lstStyle/>
          <a:p>
            <a:pPr algn="ctr"/>
            <a:r>
              <a:rPr lang="en-US" sz="1800" dirty="0">
                <a:solidFill>
                  <a:schemeClr val="bg1"/>
                </a:solidFill>
              </a:rPr>
              <a:t>2024 Annual Redrock Conference</a:t>
            </a:r>
          </a:p>
        </p:txBody>
      </p:sp>
      <p:sp>
        <p:nvSpPr>
          <p:cNvPr id="5" name="Date Placeholder 4"/>
          <p:cNvSpPr>
            <a:spLocks noGrp="1"/>
          </p:cNvSpPr>
          <p:nvPr>
            <p:ph type="dt" sz="half" idx="10"/>
          </p:nvPr>
        </p:nvSpPr>
        <p:spPr/>
        <p:txBody>
          <a:bodyPr/>
          <a:lstStyle/>
          <a:p>
            <a:fld id="{601E0B12-F9DE-47EF-A076-CF602073F1B2}" type="datetime1">
              <a:rPr lang="en-US" smtClean="0"/>
              <a:pPr/>
              <a:t>2/27/2024</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pic>
        <p:nvPicPr>
          <p:cNvPr id="14" name="Picture 13" descr="Text&#10;&#10;Description automatically generated">
            <a:extLst>
              <a:ext uri="{FF2B5EF4-FFF2-40B4-BE49-F238E27FC236}">
                <a16:creationId xmlns:a16="http://schemas.microsoft.com/office/drawing/2014/main" id="{51D57EED-57A5-4DBC-89D0-A420DCAFD53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72EE9-AF66-483C-961F-59B9F002993E}" type="datetime1">
              <a:rPr lang="en-US" smtClean="0"/>
              <a:pPr/>
              <a:t>2/27/2024</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631769"/>
            <a:ext cx="1028700" cy="53118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71550" y="631769"/>
            <a:ext cx="5897880" cy="53118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EAFD5-7FA3-40FB-875B-457FB46B25A4}" type="datetime1">
              <a:rPr lang="en-US" smtClean="0"/>
              <a:pPr/>
              <a:t>2/27/2024</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856CF-A2C3-4B88-A8BC-452BADF6FF50}"/>
              </a:ext>
            </a:extLst>
          </p:cNvPr>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1BB98244-2B77-4D09-9C3D-1A0EEDF6D59D}"/>
              </a:ext>
            </a:extLst>
          </p:cNvPr>
          <p:cNvSpPr>
            <a:spLocks noGrp="1"/>
          </p:cNvSpPr>
          <p:nvPr>
            <p:ph type="dt" sz="half" idx="11"/>
          </p:nvPr>
        </p:nvSpPr>
        <p:spPr/>
        <p:txBody>
          <a:bodyPr/>
          <a:lstStyle/>
          <a:p>
            <a:fld id="{C8B93266-8FB4-430B-8AE3-3A53F50E1A0B}" type="datetime1">
              <a:rPr lang="en-US" smtClean="0"/>
              <a:pPr/>
              <a:t>2/27/2024</a:t>
            </a:fld>
            <a:endParaRPr lang="en-US" dirty="0"/>
          </a:p>
        </p:txBody>
      </p:sp>
      <p:sp>
        <p:nvSpPr>
          <p:cNvPr id="5" name="Slide Number Placeholder 4">
            <a:extLst>
              <a:ext uri="{FF2B5EF4-FFF2-40B4-BE49-F238E27FC236}">
                <a16:creationId xmlns:a16="http://schemas.microsoft.com/office/drawing/2014/main" id="{C4DB71F9-FFFE-4BC0-A214-72A3A26EFF91}"/>
              </a:ext>
            </a:extLst>
          </p:cNvPr>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732344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0F0BC49B-3998-44C0-9D88-5D5C069F724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 y="760330"/>
            <a:ext cx="9144001" cy="6097670"/>
          </a:xfrm>
          <a:prstGeom prst="rect">
            <a:avLst/>
          </a:prstGeom>
        </p:spPr>
      </p:pic>
      <p:sp>
        <p:nvSpPr>
          <p:cNvPr id="12" name="Rectangle 11">
            <a:extLst>
              <a:ext uri="{FF2B5EF4-FFF2-40B4-BE49-F238E27FC236}">
                <a16:creationId xmlns:a16="http://schemas.microsoft.com/office/drawing/2014/main" id="{C29CC3FA-0A27-4400-B034-DD39E2B4795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9AD63E2-E931-4653-BB33-A910E07D11B2}" type="datetime1">
              <a:rPr lang="en-US" smtClean="0"/>
              <a:pPr/>
              <a:t>2/27/2024</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67B2AEC1-F517-4748-99D4-1C188608040B}"/>
              </a:ext>
            </a:extLst>
          </p:cNvPr>
          <p:cNvSpPr txBox="1"/>
          <p:nvPr userDrawn="1"/>
        </p:nvSpPr>
        <p:spPr>
          <a:xfrm>
            <a:off x="2285418" y="6443260"/>
            <a:ext cx="4573166" cy="369332"/>
          </a:xfrm>
          <a:prstGeom prst="rect">
            <a:avLst/>
          </a:prstGeom>
          <a:noFill/>
        </p:spPr>
        <p:txBody>
          <a:bodyPr wrap="square">
            <a:spAutoFit/>
          </a:bodyPr>
          <a:lstStyle/>
          <a:p>
            <a:pPr algn="ctr"/>
            <a:r>
              <a:rPr lang="en-US" sz="1800" dirty="0">
                <a:solidFill>
                  <a:schemeClr val="bg1"/>
                </a:solidFill>
              </a:rPr>
              <a:t>2024 Annual Redrock Conference</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4594133B-E342-44C7-B5D7-EB0C7870044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909" y="758899"/>
            <a:ext cx="9144001" cy="6097670"/>
          </a:xfrm>
          <a:prstGeom prst="rect">
            <a:avLst/>
          </a:prstGeom>
        </p:spPr>
      </p:pic>
      <p:sp>
        <p:nvSpPr>
          <p:cNvPr id="2" name="Title 1"/>
          <p:cNvSpPr>
            <a:spLocks noGrp="1"/>
          </p:cNvSpPr>
          <p:nvPr>
            <p:ph type="title"/>
          </p:nvPr>
        </p:nvSpPr>
        <p:spPr>
          <a:xfrm>
            <a:off x="800100" y="1565829"/>
            <a:ext cx="4457700" cy="4114800"/>
          </a:xfrm>
        </p:spPr>
        <p:txBody>
          <a:bodyPr anchor="b">
            <a:normAutofit/>
          </a:bodyPr>
          <a:lstStyle>
            <a:lvl1pPr>
              <a:lnSpc>
                <a:spcPct val="80000"/>
              </a:lnSpc>
              <a:defRPr sz="5400">
                <a:solidFill>
                  <a:srgbClr val="8D182B"/>
                </a:solidFill>
                <a:effectLst>
                  <a:outerShdw blurRad="38100" dist="25400" dir="18900000" algn="bl" rotWithShape="0">
                    <a:schemeClr val="bg1">
                      <a:alpha val="80000"/>
                    </a:schemeClr>
                  </a:outerShdw>
                </a:effectLst>
              </a:defRPr>
            </a:lvl1pPr>
          </a:lstStyle>
          <a:p>
            <a:r>
              <a:rPr lang="en-US" dirty="0"/>
              <a:t>Click to edit Master title style</a:t>
            </a:r>
          </a:p>
        </p:txBody>
      </p:sp>
      <p:sp>
        <p:nvSpPr>
          <p:cNvPr id="3" name="Text Placeholder 2"/>
          <p:cNvSpPr>
            <a:spLocks noGrp="1"/>
          </p:cNvSpPr>
          <p:nvPr>
            <p:ph type="body" idx="1"/>
          </p:nvPr>
        </p:nvSpPr>
        <p:spPr>
          <a:xfrm>
            <a:off x="800101" y="5682346"/>
            <a:ext cx="4457700" cy="410547"/>
          </a:xfrm>
        </p:spPr>
        <p:txBody>
          <a:bodyPr>
            <a:normAutofit/>
          </a:bodyPr>
          <a:lstStyle>
            <a:lvl1pPr marL="0" indent="0">
              <a:spcBef>
                <a:spcPts val="0"/>
              </a:spcBef>
              <a:buNone/>
              <a:defRPr sz="2200" b="1" cap="all" baseline="0"/>
            </a:lvl1pPr>
            <a:lvl2pPr marL="457189" indent="0">
              <a:buNone/>
              <a:defRPr sz="2000"/>
            </a:lvl2pPr>
            <a:lvl3pPr marL="914377" indent="0">
              <a:buNone/>
              <a:defRPr sz="18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pPr lvl="0"/>
            <a:r>
              <a:rPr lang="en-US"/>
              <a:t>Click to edit Master text styles</a:t>
            </a:r>
          </a:p>
        </p:txBody>
      </p:sp>
      <p:sp>
        <p:nvSpPr>
          <p:cNvPr id="9" name="Rectangle 8"/>
          <p:cNvSpPr/>
          <p:nvPr userDrawn="1"/>
        </p:nvSpPr>
        <p:spPr>
          <a:xfrm>
            <a:off x="5780313" y="0"/>
            <a:ext cx="39240"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5" name="Picture 4" descr="Background pattern&#10;&#10;Description automatically generated with medium confidence">
            <a:extLst>
              <a:ext uri="{FF2B5EF4-FFF2-40B4-BE49-F238E27FC236}">
                <a16:creationId xmlns:a16="http://schemas.microsoft.com/office/drawing/2014/main" id="{A590BD77-AD8E-4C7B-8932-DBABE032057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49833" r="-21"/>
          <a:stretch/>
        </p:blipFill>
        <p:spPr>
          <a:xfrm rot="16200000">
            <a:off x="4053734" y="1767731"/>
            <a:ext cx="6857999" cy="3322538"/>
          </a:xfrm>
          <a:prstGeom prst="rect">
            <a:avLst/>
          </a:prstGeom>
        </p:spPr>
      </p:pic>
      <p:sp>
        <p:nvSpPr>
          <p:cNvPr id="13" name="Rectangle 12">
            <a:extLst>
              <a:ext uri="{FF2B5EF4-FFF2-40B4-BE49-F238E27FC236}">
                <a16:creationId xmlns:a16="http://schemas.microsoft.com/office/drawing/2014/main" id="{664CAA88-498D-45D8-9BC7-9979FD1415A0}"/>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800" dirty="0"/>
              <a:t>2024 Annual Redrock Conference</a:t>
            </a:r>
          </a:p>
        </p:txBody>
      </p:sp>
      <p:pic>
        <p:nvPicPr>
          <p:cNvPr id="11" name="Picture 10" descr="Text&#10;&#10;Description automatically generated">
            <a:extLst>
              <a:ext uri="{FF2B5EF4-FFF2-40B4-BE49-F238E27FC236}">
                <a16:creationId xmlns:a16="http://schemas.microsoft.com/office/drawing/2014/main" id="{FCFB8938-2241-4569-8291-631FFA9E879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971550" y="6419462"/>
            <a:ext cx="3886200" cy="438538"/>
          </a:xfrm>
          <a:prstGeom prst="rect">
            <a:avLst/>
          </a:prstGeom>
        </p:spPr>
        <p:txBody>
          <a:bodyPr/>
          <a:lstStyle/>
          <a:p>
            <a:r>
              <a:rPr lang="en-US" dirty="0"/>
              <a:t>Add a footer</a:t>
            </a:r>
          </a:p>
        </p:txBody>
      </p:sp>
      <p:sp>
        <p:nvSpPr>
          <p:cNvPr id="5" name="Date Placeholder 4"/>
          <p:cNvSpPr>
            <a:spLocks noGrp="1"/>
          </p:cNvSpPr>
          <p:nvPr>
            <p:ph type="dt" sz="half" idx="10"/>
          </p:nvPr>
        </p:nvSpPr>
        <p:spPr/>
        <p:txBody>
          <a:bodyPr/>
          <a:lstStyle/>
          <a:p>
            <a:fld id="{C9EA1F43-559A-4B47-A959-EFB6142CA3A9}" type="datetime1">
              <a:rPr lang="en-US" smtClean="0"/>
              <a:pPr/>
              <a:t>2/27/2024</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0" name="Rectangle 9">
            <a:extLst>
              <a:ext uri="{FF2B5EF4-FFF2-40B4-BE49-F238E27FC236}">
                <a16:creationId xmlns:a16="http://schemas.microsoft.com/office/drawing/2014/main" id="{11220FC6-88A2-4EEE-991B-2F110AF12BF6}"/>
              </a:ext>
            </a:extLst>
          </p:cNvPr>
          <p:cNvSpPr/>
          <p:nvPr userDrawn="1"/>
        </p:nvSpPr>
        <p:spPr>
          <a:xfrm>
            <a:off x="2504" y="6405709"/>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EA1F43-559A-4B47-A959-EFB6142CA3A9}" type="datetime1">
              <a:rPr lang="en-US" smtClean="0"/>
              <a:pPr/>
              <a:t>2/27/2024</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2" name="TextBox 11">
            <a:extLst>
              <a:ext uri="{FF2B5EF4-FFF2-40B4-BE49-F238E27FC236}">
                <a16:creationId xmlns:a16="http://schemas.microsoft.com/office/drawing/2014/main" id="{79E0E989-A902-4F7D-BA2A-FA111A97C9B3}"/>
              </a:ext>
            </a:extLst>
          </p:cNvPr>
          <p:cNvSpPr txBox="1"/>
          <p:nvPr userDrawn="1"/>
        </p:nvSpPr>
        <p:spPr>
          <a:xfrm>
            <a:off x="2342566" y="6451117"/>
            <a:ext cx="4573166" cy="369332"/>
          </a:xfrm>
          <a:prstGeom prst="rect">
            <a:avLst/>
          </a:prstGeom>
          <a:noFill/>
        </p:spPr>
        <p:txBody>
          <a:bodyPr wrap="square">
            <a:spAutoFit/>
          </a:bodyPr>
          <a:lstStyle/>
          <a:p>
            <a:pPr algn="ctr"/>
            <a:r>
              <a:rPr lang="en-US" sz="1800" dirty="0">
                <a:solidFill>
                  <a:schemeClr val="bg1"/>
                </a:solidFill>
              </a:rPr>
              <a:t>2024 Annual Redrock Conference</a:t>
            </a:r>
          </a:p>
        </p:txBody>
      </p:sp>
    </p:spTree>
    <p:extLst>
      <p:ext uri="{BB962C8B-B14F-4D97-AF65-F5344CB8AC3E}">
        <p14:creationId xmlns:p14="http://schemas.microsoft.com/office/powerpoint/2010/main" val="258140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Background pattern&#10;&#10;Description automatically generated">
            <a:extLst>
              <a:ext uri="{FF2B5EF4-FFF2-40B4-BE49-F238E27FC236}">
                <a16:creationId xmlns:a16="http://schemas.microsoft.com/office/drawing/2014/main" id="{1E24CFC4-405A-467D-9E08-5C4DFC7F3CA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2" name="Rectangle 11">
            <a:extLst>
              <a:ext uri="{FF2B5EF4-FFF2-40B4-BE49-F238E27FC236}">
                <a16:creationId xmlns:a16="http://schemas.microsoft.com/office/drawing/2014/main" id="{6EC7611E-B2FF-465A-8615-50CBE22E862F}"/>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971550"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5721"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6864"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261AED-24AE-4AC7-940D-F7106D2788A3}" type="datetime1">
              <a:rPr lang="en-US" smtClean="0"/>
              <a:pPr/>
              <a:t>2/27/2024</a:t>
            </a:fld>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F197B8FA-C7AA-421D-AF26-F166BBAB36A8}"/>
              </a:ext>
            </a:extLst>
          </p:cNvPr>
          <p:cNvSpPr txBox="1"/>
          <p:nvPr userDrawn="1"/>
        </p:nvSpPr>
        <p:spPr>
          <a:xfrm>
            <a:off x="2339139" y="6443260"/>
            <a:ext cx="4573166" cy="369332"/>
          </a:xfrm>
          <a:prstGeom prst="rect">
            <a:avLst/>
          </a:prstGeom>
          <a:noFill/>
        </p:spPr>
        <p:txBody>
          <a:bodyPr wrap="square">
            <a:spAutoFit/>
          </a:bodyPr>
          <a:lstStyle/>
          <a:p>
            <a:pPr algn="ctr"/>
            <a:r>
              <a:rPr lang="en-US" sz="1800" dirty="0">
                <a:solidFill>
                  <a:schemeClr val="bg1"/>
                </a:solidFill>
              </a:rPr>
              <a:t>2024 Annual Redrock Conference</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FD541279-8A3B-417F-B843-F755CAAF39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8" name="Rectangle 7">
            <a:extLst>
              <a:ext uri="{FF2B5EF4-FFF2-40B4-BE49-F238E27FC236}">
                <a16:creationId xmlns:a16="http://schemas.microsoft.com/office/drawing/2014/main" id="{AEBB8236-4E86-4536-B303-53C7F60B64D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425771-5E10-4A19-AB0E-909293152332}" type="datetime1">
              <a:rPr lang="en-US" smtClean="0"/>
              <a:pPr/>
              <a:t>2/27/2024</a:t>
            </a:fld>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10" name="TextBox 9">
            <a:extLst>
              <a:ext uri="{FF2B5EF4-FFF2-40B4-BE49-F238E27FC236}">
                <a16:creationId xmlns:a16="http://schemas.microsoft.com/office/drawing/2014/main" id="{746F40C0-994F-49A0-A51F-15027EC1DE1E}"/>
              </a:ext>
            </a:extLst>
          </p:cNvPr>
          <p:cNvSpPr txBox="1"/>
          <p:nvPr userDrawn="1"/>
        </p:nvSpPr>
        <p:spPr>
          <a:xfrm>
            <a:off x="2282913" y="6443260"/>
            <a:ext cx="4573166" cy="369332"/>
          </a:xfrm>
          <a:prstGeom prst="rect">
            <a:avLst/>
          </a:prstGeom>
          <a:noFill/>
        </p:spPr>
        <p:txBody>
          <a:bodyPr wrap="square">
            <a:spAutoFit/>
          </a:bodyPr>
          <a:lstStyle/>
          <a:p>
            <a:pPr algn="ctr"/>
            <a:r>
              <a:rPr lang="en-US" sz="1800" dirty="0">
                <a:solidFill>
                  <a:schemeClr val="bg1"/>
                </a:solidFill>
              </a:rPr>
              <a:t>2024 Annual Redrock Conference</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BA8BDA1-2913-451D-A921-1354C1504763}"/>
              </a:ext>
            </a:extLst>
          </p:cNvPr>
          <p:cNvSpPr/>
          <p:nvPr userDrawn="1"/>
        </p:nvSpPr>
        <p:spPr>
          <a:xfrm>
            <a:off x="0" y="6428290"/>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Date Placeholder 1"/>
          <p:cNvSpPr>
            <a:spLocks noGrp="1"/>
          </p:cNvSpPr>
          <p:nvPr>
            <p:ph type="dt" sz="half" idx="10"/>
          </p:nvPr>
        </p:nvSpPr>
        <p:spPr/>
        <p:txBody>
          <a:bodyPr/>
          <a:lstStyle/>
          <a:p>
            <a:fld id="{03606FD5-B03F-45D5-A178-114C548C0032}" type="datetime1">
              <a:rPr lang="en-US" smtClean="0"/>
              <a:pPr/>
              <a:t>2/27/2024</a:t>
            </a:fld>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
        <p:nvSpPr>
          <p:cNvPr id="9" name="TextBox 8">
            <a:extLst>
              <a:ext uri="{FF2B5EF4-FFF2-40B4-BE49-F238E27FC236}">
                <a16:creationId xmlns:a16="http://schemas.microsoft.com/office/drawing/2014/main" id="{E1AA0B3F-7E55-46D7-98A7-9074B9F11702}"/>
              </a:ext>
            </a:extLst>
          </p:cNvPr>
          <p:cNvSpPr txBox="1"/>
          <p:nvPr userDrawn="1"/>
        </p:nvSpPr>
        <p:spPr>
          <a:xfrm>
            <a:off x="2285418" y="6473698"/>
            <a:ext cx="4573166" cy="369332"/>
          </a:xfrm>
          <a:prstGeom prst="rect">
            <a:avLst/>
          </a:prstGeom>
          <a:noFill/>
        </p:spPr>
        <p:txBody>
          <a:bodyPr wrap="square">
            <a:spAutoFit/>
          </a:bodyPr>
          <a:lstStyle/>
          <a:p>
            <a:pPr algn="ctr"/>
            <a:r>
              <a:rPr lang="en-US" sz="1800" dirty="0">
                <a:solidFill>
                  <a:schemeClr val="bg1"/>
                </a:solidFill>
              </a:rPr>
              <a:t>2024 Annual Redrock Conference</a:t>
            </a:r>
          </a:p>
        </p:txBody>
      </p:sp>
      <p:pic>
        <p:nvPicPr>
          <p:cNvPr id="8" name="Picture 7" descr="Text&#10;&#10;Description automatically generated">
            <a:extLst>
              <a:ext uri="{FF2B5EF4-FFF2-40B4-BE49-F238E27FC236}">
                <a16:creationId xmlns:a16="http://schemas.microsoft.com/office/drawing/2014/main" id="{50F0E072-D666-4E14-808F-835AC581E6A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12" name="Picture 11" descr="Background pattern&#10;&#10;Description automatically generated with medium confidence">
            <a:extLst>
              <a:ext uri="{FF2B5EF4-FFF2-40B4-BE49-F238E27FC236}">
                <a16:creationId xmlns:a16="http://schemas.microsoft.com/office/drawing/2014/main" id="{BBF16F1B-6D74-4B8E-A030-6A5F72631CB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97448" y="1727472"/>
            <a:ext cx="6774030" cy="3319074"/>
          </a:xfrm>
          <a:prstGeom prst="rect">
            <a:avLst/>
          </a:prstGeom>
        </p:spPr>
      </p:pic>
      <p:sp>
        <p:nvSpPr>
          <p:cNvPr id="15" name="Rectangle 14">
            <a:extLst>
              <a:ext uri="{FF2B5EF4-FFF2-40B4-BE49-F238E27FC236}">
                <a16:creationId xmlns:a16="http://schemas.microsoft.com/office/drawing/2014/main" id="{9ABE2AC4-3A1F-4C1F-B13B-47350FC056EB}"/>
              </a:ext>
            </a:extLst>
          </p:cNvPr>
          <p:cNvSpPr/>
          <p:nvPr userDrawn="1"/>
        </p:nvSpPr>
        <p:spPr>
          <a:xfrm>
            <a:off x="1" y="6397852"/>
            <a:ext cx="9158114"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0" name="Rectangle 9"/>
          <p:cNvSpPr/>
          <p:nvPr userDrawn="1"/>
        </p:nvSpPr>
        <p:spPr>
          <a:xfrm>
            <a:off x="5783777" y="0"/>
            <a:ext cx="41148"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172201" y="2514600"/>
            <a:ext cx="2606040" cy="1600200"/>
          </a:xfrm>
        </p:spPr>
        <p:txBody>
          <a:bodyPr anchor="b"/>
          <a:lstStyle>
            <a:lvl1pPr>
              <a:defRPr sz="3200">
                <a:solidFill>
                  <a:srgbClr val="8D182B"/>
                </a:solidFill>
              </a:defRPr>
            </a:lvl1pPr>
          </a:lstStyle>
          <a:p>
            <a:r>
              <a:rPr lang="en-US" dirty="0"/>
              <a:t>Click to edit Master title style</a:t>
            </a:r>
          </a:p>
        </p:txBody>
      </p:sp>
      <p:sp>
        <p:nvSpPr>
          <p:cNvPr id="3" name="Content Placeholder 2"/>
          <p:cNvSpPr>
            <a:spLocks noGrp="1"/>
          </p:cNvSpPr>
          <p:nvPr>
            <p:ph idx="1"/>
          </p:nvPr>
        </p:nvSpPr>
        <p:spPr>
          <a:xfrm>
            <a:off x="592727" y="685800"/>
            <a:ext cx="4594860" cy="54864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E8B012C0-B102-441D-AA86-2C80DFA84E68}" type="datetime1">
              <a:rPr lang="en-US" smtClean="0"/>
              <a:pPr/>
              <a:t>2/27/2024</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7" name="TextBox 16">
            <a:extLst>
              <a:ext uri="{FF2B5EF4-FFF2-40B4-BE49-F238E27FC236}">
                <a16:creationId xmlns:a16="http://schemas.microsoft.com/office/drawing/2014/main" id="{C841F374-095E-4234-9DE9-5A1F5AEB81DB}"/>
              </a:ext>
            </a:extLst>
          </p:cNvPr>
          <p:cNvSpPr txBox="1"/>
          <p:nvPr userDrawn="1"/>
        </p:nvSpPr>
        <p:spPr>
          <a:xfrm>
            <a:off x="2281919" y="6438838"/>
            <a:ext cx="4580163" cy="369332"/>
          </a:xfrm>
          <a:prstGeom prst="rect">
            <a:avLst/>
          </a:prstGeom>
          <a:noFill/>
        </p:spPr>
        <p:txBody>
          <a:bodyPr wrap="square">
            <a:spAutoFit/>
          </a:bodyPr>
          <a:lstStyle/>
          <a:p>
            <a:pPr algn="ctr"/>
            <a:r>
              <a:rPr lang="en-US" sz="1800" dirty="0">
                <a:solidFill>
                  <a:schemeClr val="bg1"/>
                </a:solidFill>
              </a:rPr>
              <a:t>2024 Annual Redrock Conference</a:t>
            </a:r>
          </a:p>
        </p:txBody>
      </p:sp>
      <p:pic>
        <p:nvPicPr>
          <p:cNvPr id="14" name="Picture 13" descr="Text&#10;&#10;Description automatically generated">
            <a:extLst>
              <a:ext uri="{FF2B5EF4-FFF2-40B4-BE49-F238E27FC236}">
                <a16:creationId xmlns:a16="http://schemas.microsoft.com/office/drawing/2014/main" id="{F7E7DC5E-A4FC-4413-BF35-9C5DFEC8F2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A858A82F-6FAE-4624-8CBA-79CF916EF045}"/>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r="50013"/>
          <a:stretch/>
        </p:blipFill>
        <p:spPr>
          <a:xfrm>
            <a:off x="2505" y="760330"/>
            <a:ext cx="9144001" cy="6097670"/>
          </a:xfrm>
          <a:prstGeom prst="rect">
            <a:avLst/>
          </a:prstGeom>
        </p:spPr>
      </p:pic>
      <p:sp>
        <p:nvSpPr>
          <p:cNvPr id="11" name="Rectangle 10">
            <a:extLst>
              <a:ext uri="{FF2B5EF4-FFF2-40B4-BE49-F238E27FC236}">
                <a16:creationId xmlns:a16="http://schemas.microsoft.com/office/drawing/2014/main" id="{62AFFE69-30DE-4A76-A6C9-08432CE91D30}"/>
              </a:ext>
            </a:extLst>
          </p:cNvPr>
          <p:cNvSpPr/>
          <p:nvPr userDrawn="1"/>
        </p:nvSpPr>
        <p:spPr>
          <a:xfrm>
            <a:off x="2504" y="6408657"/>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800" dirty="0"/>
              <a:t>2024 Annual Redrock Conference</a:t>
            </a:r>
          </a:p>
        </p:txBody>
      </p:sp>
      <p:sp>
        <p:nvSpPr>
          <p:cNvPr id="2" name="Title Placeholder 1"/>
          <p:cNvSpPr>
            <a:spLocks noGrp="1"/>
          </p:cNvSpPr>
          <p:nvPr>
            <p:ph type="title"/>
          </p:nvPr>
        </p:nvSpPr>
        <p:spPr>
          <a:xfrm>
            <a:off x="971550" y="546100"/>
            <a:ext cx="7200900" cy="9779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971550" y="1828800"/>
            <a:ext cx="72009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7129" y="6419462"/>
            <a:ext cx="1013537" cy="238902"/>
          </a:xfrm>
          <a:prstGeom prst="rect">
            <a:avLst/>
          </a:prstGeom>
        </p:spPr>
        <p:txBody>
          <a:bodyPr vert="horz" lIns="91440" tIns="45720" rIns="91440" bIns="45720" rtlCol="0" anchor="ctr"/>
          <a:lstStyle>
            <a:lvl1pPr algn="r">
              <a:defRPr sz="1100">
                <a:solidFill>
                  <a:schemeClr val="bg1"/>
                </a:solidFill>
              </a:defRPr>
            </a:lvl1pPr>
          </a:lstStyle>
          <a:p>
            <a:fld id="{C8B93266-8FB4-430B-8AE3-3A53F50E1A0B}" type="datetime1">
              <a:rPr lang="en-US" smtClean="0"/>
              <a:pPr/>
              <a:t>2/27/2024</a:t>
            </a:fld>
            <a:endParaRPr lang="en-US" dirty="0"/>
          </a:p>
        </p:txBody>
      </p:sp>
      <p:sp>
        <p:nvSpPr>
          <p:cNvPr id="6" name="Slide Number Placeholder 5"/>
          <p:cNvSpPr>
            <a:spLocks noGrp="1"/>
          </p:cNvSpPr>
          <p:nvPr>
            <p:ph type="sldNum" sz="quarter" idx="4"/>
          </p:nvPr>
        </p:nvSpPr>
        <p:spPr>
          <a:xfrm>
            <a:off x="7648770" y="6419462"/>
            <a:ext cx="523681" cy="238902"/>
          </a:xfrm>
          <a:prstGeom prst="rect">
            <a:avLst/>
          </a:prstGeom>
        </p:spPr>
        <p:txBody>
          <a:bodyPr vert="horz" lIns="91440" tIns="45720" rIns="91440" bIns="45720" rtlCol="0" anchor="ctr"/>
          <a:lstStyle>
            <a:lvl1pPr algn="r">
              <a:defRPr sz="1100">
                <a:solidFill>
                  <a:schemeClr val="bg1"/>
                </a:solidFill>
              </a:defRPr>
            </a:lvl1pPr>
          </a:lstStyle>
          <a:p>
            <a:fld id="{E31375A4-56A4-47D6-9801-1991572033F7}" type="slidenum">
              <a:rPr lang="en-US" smtClean="0"/>
              <a:pPr/>
              <a:t>‹#›</a:t>
            </a:fld>
            <a:endParaRPr lang="en-US" dirty="0"/>
          </a:p>
        </p:txBody>
      </p:sp>
      <p:pic>
        <p:nvPicPr>
          <p:cNvPr id="10" name="Picture 9" descr="Text&#10;&#10;Description automatically generated">
            <a:extLst>
              <a:ext uri="{FF2B5EF4-FFF2-40B4-BE49-F238E27FC236}">
                <a16:creationId xmlns:a16="http://schemas.microsoft.com/office/drawing/2014/main" id="{C3E64982-22F2-46B9-8578-EBA7D1F32FC7}"/>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1"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377" rtl="0" eaLnBrk="1" latinLnBrk="0" hangingPunct="1">
        <a:lnSpc>
          <a:spcPct val="90000"/>
        </a:lnSpc>
        <a:spcBef>
          <a:spcPct val="0"/>
        </a:spcBef>
        <a:buNone/>
        <a:defRPr sz="3200" b="1" kern="1200" cap="all" baseline="0">
          <a:solidFill>
            <a:srgbClr val="8D182B"/>
          </a:solidFill>
          <a:effectLst>
            <a:outerShdw blurRad="38100" dist="25400" dir="18900000" algn="bl" rotWithShape="0">
              <a:schemeClr val="bg1">
                <a:alpha val="80000"/>
              </a:schemeClr>
            </a:outerShdw>
          </a:effectLst>
          <a:latin typeface="+mj-lt"/>
          <a:ea typeface="+mj-ea"/>
          <a:cs typeface="+mj-cs"/>
        </a:defRPr>
      </a:lvl1pPr>
    </p:titleStyle>
    <p:body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10"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00" y="1667435"/>
            <a:ext cx="7543800" cy="3359075"/>
          </a:xfrm>
        </p:spPr>
        <p:txBody>
          <a:bodyPr>
            <a:normAutofit fontScale="90000"/>
          </a:bodyPr>
          <a:lstStyle/>
          <a:p>
            <a:pPr algn="ctr"/>
            <a:r>
              <a:rPr lang="en-US" dirty="0"/>
              <a:t>Visit </a:t>
            </a:r>
            <a:br>
              <a:rPr lang="en-US" dirty="0"/>
            </a:br>
            <a:r>
              <a:rPr lang="en-US" dirty="0"/>
              <a:t>Settings </a:t>
            </a:r>
            <a:br>
              <a:rPr lang="en-US" dirty="0"/>
            </a:br>
            <a:r>
              <a:rPr lang="en-US" dirty="0"/>
              <a:t>&amp;</a:t>
            </a:r>
            <a:br>
              <a:rPr lang="en-US" dirty="0"/>
            </a:br>
            <a:r>
              <a:rPr lang="en-US" dirty="0"/>
              <a:t> Configuration</a:t>
            </a:r>
          </a:p>
        </p:txBody>
      </p:sp>
      <p:sp>
        <p:nvSpPr>
          <p:cNvPr id="3" name="Subtitle 2"/>
          <p:cNvSpPr>
            <a:spLocks noGrp="1"/>
          </p:cNvSpPr>
          <p:nvPr>
            <p:ph type="subTitle" idx="1"/>
          </p:nvPr>
        </p:nvSpPr>
        <p:spPr/>
        <p:txBody>
          <a:bodyPr/>
          <a:lstStyle/>
          <a:p>
            <a:r>
              <a:rPr lang="en-US" dirty="0">
                <a:solidFill>
                  <a:schemeClr val="accent1">
                    <a:lumMod val="75000"/>
                  </a:schemeClr>
                </a:solidFill>
              </a:rPr>
              <a:t>Iliana Visser</a:t>
            </a:r>
          </a:p>
        </p:txBody>
      </p:sp>
    </p:spTree>
    <p:extLst>
      <p:ext uri="{BB962C8B-B14F-4D97-AF65-F5344CB8AC3E}">
        <p14:creationId xmlns:p14="http://schemas.microsoft.com/office/powerpoint/2010/main" val="35322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Visit Settings</a:t>
            </a:r>
          </a:p>
        </p:txBody>
      </p:sp>
      <p:sp>
        <p:nvSpPr>
          <p:cNvPr id="4" name="Content Placeholder 3"/>
          <p:cNvSpPr>
            <a:spLocks noGrp="1"/>
          </p:cNvSpPr>
          <p:nvPr>
            <p:ph sz="half" idx="2"/>
          </p:nvPr>
        </p:nvSpPr>
        <p:spPr>
          <a:xfrm>
            <a:off x="971551" y="1837765"/>
            <a:ext cx="7200899" cy="4267201"/>
          </a:xfrm>
        </p:spPr>
        <p:txBody>
          <a:bodyPr/>
          <a:lstStyle/>
          <a:p>
            <a:pPr marL="45719" indent="0">
              <a:buNone/>
            </a:pPr>
            <a:r>
              <a:rPr lang="en-US" b="1" dirty="0"/>
              <a:t>Show the Center Visits Tab on Main Menu to Students </a:t>
            </a:r>
          </a:p>
          <a:p>
            <a:r>
              <a:rPr lang="en-US" dirty="0"/>
              <a:t>Adds a dashboard widget allowing students to view their own recent visits.</a:t>
            </a:r>
          </a:p>
          <a:p>
            <a:pPr marL="45719" indent="0">
              <a:buNone/>
            </a:pPr>
            <a:r>
              <a:rPr lang="en-US" b="1" dirty="0"/>
              <a:t>Show/Allow Student Dashboard Documents on Main Menu to Students</a:t>
            </a:r>
          </a:p>
          <a:p>
            <a:r>
              <a:rPr lang="en-US" dirty="0"/>
              <a:t> Allows students to view and upload documents to their own profile.</a:t>
            </a:r>
          </a:p>
          <a:p>
            <a:pPr marL="45719" indent="0">
              <a:buNone/>
            </a:pPr>
            <a:endParaRPr lang="en-US" dirty="0"/>
          </a:p>
        </p:txBody>
      </p:sp>
      <p:pic>
        <p:nvPicPr>
          <p:cNvPr id="7" name="Picture 6">
            <a:extLst>
              <a:ext uri="{FF2B5EF4-FFF2-40B4-BE49-F238E27FC236}">
                <a16:creationId xmlns:a16="http://schemas.microsoft.com/office/drawing/2014/main" id="{B2428250-F46E-E0BF-C22C-DC7FF71005C3}"/>
              </a:ext>
            </a:extLst>
          </p:cNvPr>
          <p:cNvPicPr>
            <a:picLocks noChangeAspect="1"/>
          </p:cNvPicPr>
          <p:nvPr/>
        </p:nvPicPr>
        <p:blipFill>
          <a:blip r:embed="rId2"/>
          <a:stretch>
            <a:fillRect/>
          </a:stretch>
        </p:blipFill>
        <p:spPr>
          <a:xfrm>
            <a:off x="2186733" y="4637401"/>
            <a:ext cx="4770533" cy="944962"/>
          </a:xfrm>
          <a:prstGeom prst="rect">
            <a:avLst/>
          </a:prstGeom>
          <a:ln>
            <a:solidFill>
              <a:schemeClr val="tx2"/>
            </a:solidFill>
          </a:ln>
        </p:spPr>
      </p:pic>
    </p:spTree>
    <p:extLst>
      <p:ext uri="{BB962C8B-B14F-4D97-AF65-F5344CB8AC3E}">
        <p14:creationId xmlns:p14="http://schemas.microsoft.com/office/powerpoint/2010/main" val="183583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Visit Settings</a:t>
            </a:r>
          </a:p>
        </p:txBody>
      </p:sp>
      <p:sp>
        <p:nvSpPr>
          <p:cNvPr id="4" name="Content Placeholder 3"/>
          <p:cNvSpPr>
            <a:spLocks noGrp="1"/>
          </p:cNvSpPr>
          <p:nvPr>
            <p:ph sz="half" idx="2"/>
          </p:nvPr>
        </p:nvSpPr>
        <p:spPr>
          <a:xfrm>
            <a:off x="971549" y="1676400"/>
            <a:ext cx="2492413" cy="4267201"/>
          </a:xfrm>
        </p:spPr>
        <p:txBody>
          <a:bodyPr/>
          <a:lstStyle/>
          <a:p>
            <a:pPr marL="45719" indent="0">
              <a:buNone/>
            </a:pPr>
            <a:r>
              <a:rPr lang="en-US" dirty="0"/>
              <a:t>Custom fields can be configured throughout TracCloud to store additional data that your campus may require. These custom fields can be displayed in student profiles, appointments, visits, faculty, registrations, and more.</a:t>
            </a:r>
          </a:p>
        </p:txBody>
      </p:sp>
      <p:pic>
        <p:nvPicPr>
          <p:cNvPr id="5" name="Picture 4">
            <a:extLst>
              <a:ext uri="{FF2B5EF4-FFF2-40B4-BE49-F238E27FC236}">
                <a16:creationId xmlns:a16="http://schemas.microsoft.com/office/drawing/2014/main" id="{AE1436B2-3E51-C7F5-5997-F96A20770B45}"/>
              </a:ext>
            </a:extLst>
          </p:cNvPr>
          <p:cNvPicPr>
            <a:picLocks noChangeAspect="1"/>
          </p:cNvPicPr>
          <p:nvPr/>
        </p:nvPicPr>
        <p:blipFill>
          <a:blip r:embed="rId2"/>
          <a:stretch>
            <a:fillRect/>
          </a:stretch>
        </p:blipFill>
        <p:spPr>
          <a:xfrm>
            <a:off x="3463962" y="1721755"/>
            <a:ext cx="5174428" cy="4221846"/>
          </a:xfrm>
          <a:prstGeom prst="rect">
            <a:avLst/>
          </a:prstGeom>
          <a:ln>
            <a:solidFill>
              <a:schemeClr val="tx2"/>
            </a:solidFill>
          </a:ln>
        </p:spPr>
      </p:pic>
    </p:spTree>
    <p:extLst>
      <p:ext uri="{BB962C8B-B14F-4D97-AF65-F5344CB8AC3E}">
        <p14:creationId xmlns:p14="http://schemas.microsoft.com/office/powerpoint/2010/main" val="3181883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Visit Reports</a:t>
            </a:r>
          </a:p>
        </p:txBody>
      </p:sp>
      <p:sp>
        <p:nvSpPr>
          <p:cNvPr id="4" name="Content Placeholder 3"/>
          <p:cNvSpPr>
            <a:spLocks noGrp="1"/>
          </p:cNvSpPr>
          <p:nvPr>
            <p:ph sz="half" idx="2"/>
          </p:nvPr>
        </p:nvSpPr>
        <p:spPr>
          <a:xfrm>
            <a:off x="971549" y="1676400"/>
            <a:ext cx="7200899" cy="4267201"/>
          </a:xfrm>
        </p:spPr>
        <p:txBody>
          <a:bodyPr>
            <a:normAutofit lnSpcReduction="10000"/>
          </a:bodyPr>
          <a:lstStyle/>
          <a:p>
            <a:r>
              <a:rPr lang="en-US" dirty="0"/>
              <a:t>Attendance by Hour</a:t>
            </a:r>
          </a:p>
          <a:p>
            <a:r>
              <a:rPr lang="en-US" dirty="0"/>
              <a:t>Students Visits Center Grid </a:t>
            </a:r>
          </a:p>
          <a:p>
            <a:r>
              <a:rPr lang="en-US" dirty="0"/>
              <a:t>Students Visits Summary </a:t>
            </a:r>
          </a:p>
          <a:p>
            <a:r>
              <a:rPr lang="en-US" dirty="0"/>
              <a:t>Visits by ??</a:t>
            </a:r>
          </a:p>
          <a:p>
            <a:r>
              <a:rPr lang="en-US" dirty="0"/>
              <a:t>Faculty Student Visits</a:t>
            </a:r>
          </a:p>
          <a:p>
            <a:r>
              <a:rPr lang="en-US" dirty="0"/>
              <a:t>Logins by Hour by Day of Week</a:t>
            </a:r>
          </a:p>
          <a:p>
            <a:r>
              <a:rPr lang="en-US" dirty="0"/>
              <a:t>Usage Snapshot</a:t>
            </a:r>
          </a:p>
          <a:p>
            <a:r>
              <a:rPr lang="en-US" dirty="0"/>
              <a:t>Visits by Faculty and Subject</a:t>
            </a:r>
          </a:p>
          <a:p>
            <a:r>
              <a:rPr lang="en-US" dirty="0"/>
              <a:t>And more!</a:t>
            </a:r>
          </a:p>
        </p:txBody>
      </p:sp>
    </p:spTree>
    <p:extLst>
      <p:ext uri="{BB962C8B-B14F-4D97-AF65-F5344CB8AC3E}">
        <p14:creationId xmlns:p14="http://schemas.microsoft.com/office/powerpoint/2010/main" val="917432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 Visit Settings</a:t>
            </a:r>
          </a:p>
        </p:txBody>
      </p:sp>
      <p:sp>
        <p:nvSpPr>
          <p:cNvPr id="4" name="Content Placeholder 3"/>
          <p:cNvSpPr>
            <a:spLocks noGrp="1"/>
          </p:cNvSpPr>
          <p:nvPr>
            <p:ph sz="half" idx="2"/>
          </p:nvPr>
        </p:nvSpPr>
        <p:spPr>
          <a:xfrm>
            <a:off x="971550" y="1524000"/>
            <a:ext cx="7200899" cy="4267201"/>
          </a:xfrm>
        </p:spPr>
        <p:txBody>
          <a:bodyPr/>
          <a:lstStyle/>
          <a:p>
            <a:pPr marL="45719" indent="0">
              <a:buNone/>
            </a:pPr>
            <a:r>
              <a:rPr lang="en-US" b="1" dirty="0"/>
              <a:t>Reasons/Services </a:t>
            </a:r>
            <a:r>
              <a:rPr lang="en-US" dirty="0"/>
              <a:t>allow your staff and students to provide additional information and reasons for booking an appointment. For example, reasons such as “Counseling,” “Study Plan Help,” or “Exam.” This would let the consultants know what the student needs help with, provide preparation details and information as needed, and gives your staff additional information. </a:t>
            </a:r>
          </a:p>
        </p:txBody>
      </p:sp>
      <p:pic>
        <p:nvPicPr>
          <p:cNvPr id="5" name="Picture 4">
            <a:extLst>
              <a:ext uri="{FF2B5EF4-FFF2-40B4-BE49-F238E27FC236}">
                <a16:creationId xmlns:a16="http://schemas.microsoft.com/office/drawing/2014/main" id="{9690DF6F-30EB-66C3-C986-AC70735052C6}"/>
              </a:ext>
            </a:extLst>
          </p:cNvPr>
          <p:cNvPicPr>
            <a:picLocks noChangeAspect="1"/>
          </p:cNvPicPr>
          <p:nvPr/>
        </p:nvPicPr>
        <p:blipFill>
          <a:blip r:embed="rId2"/>
          <a:stretch>
            <a:fillRect/>
          </a:stretch>
        </p:blipFill>
        <p:spPr>
          <a:xfrm>
            <a:off x="1334340" y="3293457"/>
            <a:ext cx="6475319" cy="3018443"/>
          </a:xfrm>
          <a:prstGeom prst="rect">
            <a:avLst/>
          </a:prstGeom>
          <a:ln>
            <a:solidFill>
              <a:schemeClr val="tx2"/>
            </a:solidFill>
          </a:ln>
        </p:spPr>
      </p:pic>
    </p:spTree>
    <p:extLst>
      <p:ext uri="{BB962C8B-B14F-4D97-AF65-F5344CB8AC3E}">
        <p14:creationId xmlns:p14="http://schemas.microsoft.com/office/powerpoint/2010/main" val="1022244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Profile Visit Settings</a:t>
            </a:r>
          </a:p>
        </p:txBody>
      </p:sp>
      <p:sp>
        <p:nvSpPr>
          <p:cNvPr id="4" name="Content Placeholder 3"/>
          <p:cNvSpPr>
            <a:spLocks noGrp="1"/>
          </p:cNvSpPr>
          <p:nvPr>
            <p:ph sz="half" idx="2"/>
          </p:nvPr>
        </p:nvSpPr>
        <p:spPr>
          <a:xfrm>
            <a:off x="591671" y="1667435"/>
            <a:ext cx="2647667" cy="4267201"/>
          </a:xfrm>
        </p:spPr>
        <p:txBody>
          <a:bodyPr/>
          <a:lstStyle/>
          <a:p>
            <a:pPr marL="45719" indent="0">
              <a:buNone/>
            </a:pPr>
            <a:r>
              <a:rPr lang="en-US" dirty="0"/>
              <a:t>The first section of our “</a:t>
            </a:r>
            <a:r>
              <a:rPr lang="en-US" dirty="0" err="1"/>
              <a:t>Prefs</a:t>
            </a:r>
            <a:r>
              <a:rPr lang="en-US" dirty="0"/>
              <a:t>” tab contains our </a:t>
            </a:r>
            <a:r>
              <a:rPr lang="en-US" b="1" dirty="0"/>
              <a:t>Log In/Out Preferences</a:t>
            </a:r>
            <a:r>
              <a:rPr lang="en-US" dirty="0"/>
              <a:t>. These preferences control how the log listing displays, kiosk preferences, additional kiosk features, and more. </a:t>
            </a:r>
          </a:p>
        </p:txBody>
      </p:sp>
      <p:pic>
        <p:nvPicPr>
          <p:cNvPr id="7" name="Picture 6">
            <a:extLst>
              <a:ext uri="{FF2B5EF4-FFF2-40B4-BE49-F238E27FC236}">
                <a16:creationId xmlns:a16="http://schemas.microsoft.com/office/drawing/2014/main" id="{0D17A166-9070-3B0F-268E-CEC4327B8064}"/>
              </a:ext>
            </a:extLst>
          </p:cNvPr>
          <p:cNvPicPr>
            <a:picLocks noChangeAspect="1"/>
          </p:cNvPicPr>
          <p:nvPr/>
        </p:nvPicPr>
        <p:blipFill>
          <a:blip r:embed="rId2"/>
          <a:stretch>
            <a:fillRect/>
          </a:stretch>
        </p:blipFill>
        <p:spPr>
          <a:xfrm>
            <a:off x="3239338" y="1667435"/>
            <a:ext cx="5740743" cy="4435790"/>
          </a:xfrm>
          <a:prstGeom prst="rect">
            <a:avLst/>
          </a:prstGeom>
          <a:ln>
            <a:solidFill>
              <a:schemeClr val="tx2"/>
            </a:solidFill>
          </a:ln>
        </p:spPr>
      </p:pic>
    </p:spTree>
    <p:extLst>
      <p:ext uri="{BB962C8B-B14F-4D97-AF65-F5344CB8AC3E}">
        <p14:creationId xmlns:p14="http://schemas.microsoft.com/office/powerpoint/2010/main" val="3368225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93575-4164-B06B-008C-CC73E56CD9F5}"/>
              </a:ext>
            </a:extLst>
          </p:cNvPr>
          <p:cNvSpPr>
            <a:spLocks noGrp="1"/>
          </p:cNvSpPr>
          <p:nvPr>
            <p:ph type="title"/>
          </p:nvPr>
        </p:nvSpPr>
        <p:spPr/>
        <p:txBody>
          <a:bodyPr/>
          <a:lstStyle/>
          <a:p>
            <a:r>
              <a:rPr lang="en-US" dirty="0"/>
              <a:t>Profile Visit Settings</a:t>
            </a:r>
          </a:p>
        </p:txBody>
      </p:sp>
      <p:pic>
        <p:nvPicPr>
          <p:cNvPr id="8" name="Content Placeholder 7">
            <a:extLst>
              <a:ext uri="{FF2B5EF4-FFF2-40B4-BE49-F238E27FC236}">
                <a16:creationId xmlns:a16="http://schemas.microsoft.com/office/drawing/2014/main" id="{AF788E14-F31F-9ED9-5E3F-C6200009DF4C}"/>
              </a:ext>
            </a:extLst>
          </p:cNvPr>
          <p:cNvPicPr>
            <a:picLocks noGrp="1" noChangeAspect="1"/>
          </p:cNvPicPr>
          <p:nvPr>
            <p:ph sz="half" idx="2"/>
          </p:nvPr>
        </p:nvPicPr>
        <p:blipFill>
          <a:blip r:embed="rId2"/>
          <a:stretch>
            <a:fillRect/>
          </a:stretch>
        </p:blipFill>
        <p:spPr>
          <a:xfrm>
            <a:off x="4004579" y="2545250"/>
            <a:ext cx="4846230" cy="3148063"/>
          </a:xfrm>
          <a:ln>
            <a:solidFill>
              <a:schemeClr val="tx1"/>
            </a:solidFill>
          </a:ln>
        </p:spPr>
      </p:pic>
      <p:sp>
        <p:nvSpPr>
          <p:cNvPr id="6" name="Content Placeholder 5">
            <a:extLst>
              <a:ext uri="{FF2B5EF4-FFF2-40B4-BE49-F238E27FC236}">
                <a16:creationId xmlns:a16="http://schemas.microsoft.com/office/drawing/2014/main" id="{C29E4520-E91B-F3DA-D366-0D6C5F60E154}"/>
              </a:ext>
            </a:extLst>
          </p:cNvPr>
          <p:cNvSpPr>
            <a:spLocks noGrp="1"/>
          </p:cNvSpPr>
          <p:nvPr>
            <p:ph sz="quarter" idx="4"/>
          </p:nvPr>
        </p:nvSpPr>
        <p:spPr>
          <a:xfrm>
            <a:off x="971550" y="2043953"/>
            <a:ext cx="3033029" cy="4150658"/>
          </a:xfrm>
        </p:spPr>
        <p:txBody>
          <a:bodyPr>
            <a:normAutofit fontScale="92500" lnSpcReduction="20000"/>
          </a:bodyPr>
          <a:lstStyle/>
          <a:p>
            <a:pPr marL="45719" indent="0">
              <a:buNone/>
            </a:pPr>
            <a:r>
              <a:rPr lang="en-US" b="1" dirty="0"/>
              <a:t>Ask Student Satisfaction on Logout &amp; Ask Consultant Satisfaction on Logout</a:t>
            </a:r>
          </a:p>
          <a:p>
            <a:pPr marL="45719" indent="0">
              <a:buNone/>
            </a:pPr>
            <a:r>
              <a:rPr lang="en-US" dirty="0"/>
              <a:t>Enabling these options adds a "please rate your satisfaction" question to the logout process of both the log listing *and* kiosk. These responses are only accessible to groups who have been provided access to these fields in the 'Student / Visit' tab. Responses will be visible on the student listing and in reports such as Visits by ??.</a:t>
            </a:r>
          </a:p>
        </p:txBody>
      </p:sp>
    </p:spTree>
    <p:extLst>
      <p:ext uri="{BB962C8B-B14F-4D97-AF65-F5344CB8AC3E}">
        <p14:creationId xmlns:p14="http://schemas.microsoft.com/office/powerpoint/2010/main" val="1294939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Profile Visit Settings</a:t>
            </a:r>
          </a:p>
        </p:txBody>
      </p:sp>
      <p:sp>
        <p:nvSpPr>
          <p:cNvPr id="4" name="Content Placeholder 3"/>
          <p:cNvSpPr>
            <a:spLocks noGrp="1"/>
          </p:cNvSpPr>
          <p:nvPr>
            <p:ph sz="half" idx="2"/>
          </p:nvPr>
        </p:nvSpPr>
        <p:spPr>
          <a:xfrm>
            <a:off x="729502" y="1869252"/>
            <a:ext cx="2148169" cy="3881498"/>
          </a:xfrm>
        </p:spPr>
        <p:txBody>
          <a:bodyPr/>
          <a:lstStyle/>
          <a:p>
            <a:pPr marL="45719" indent="0">
              <a:buNone/>
            </a:pPr>
            <a:r>
              <a:rPr lang="en-US" dirty="0"/>
              <a:t>The </a:t>
            </a:r>
            <a:r>
              <a:rPr lang="en-US" b="1" dirty="0"/>
              <a:t>Log List Customization</a:t>
            </a:r>
            <a:r>
              <a:rPr lang="en-US" dirty="0"/>
              <a:t> can easily customize the Log Listing, Kiosk, and Queue determining what data shows up and how it displays.</a:t>
            </a:r>
          </a:p>
        </p:txBody>
      </p:sp>
      <p:pic>
        <p:nvPicPr>
          <p:cNvPr id="6" name="Picture 5">
            <a:extLst>
              <a:ext uri="{FF2B5EF4-FFF2-40B4-BE49-F238E27FC236}">
                <a16:creationId xmlns:a16="http://schemas.microsoft.com/office/drawing/2014/main" id="{A343C037-D0E1-E054-DF38-A5816446F381}"/>
              </a:ext>
            </a:extLst>
          </p:cNvPr>
          <p:cNvPicPr>
            <a:picLocks noChangeAspect="1"/>
          </p:cNvPicPr>
          <p:nvPr/>
        </p:nvPicPr>
        <p:blipFill>
          <a:blip r:embed="rId2"/>
          <a:stretch>
            <a:fillRect/>
          </a:stretch>
        </p:blipFill>
        <p:spPr>
          <a:xfrm>
            <a:off x="2958353" y="1686523"/>
            <a:ext cx="5637812" cy="4064227"/>
          </a:xfrm>
          <a:prstGeom prst="rect">
            <a:avLst/>
          </a:prstGeom>
          <a:ln>
            <a:solidFill>
              <a:schemeClr val="tx1"/>
            </a:solidFill>
          </a:ln>
        </p:spPr>
      </p:pic>
    </p:spTree>
    <p:extLst>
      <p:ext uri="{BB962C8B-B14F-4D97-AF65-F5344CB8AC3E}">
        <p14:creationId xmlns:p14="http://schemas.microsoft.com/office/powerpoint/2010/main" val="1793817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Profile Visit Settings</a:t>
            </a:r>
          </a:p>
        </p:txBody>
      </p:sp>
      <p:sp>
        <p:nvSpPr>
          <p:cNvPr id="4" name="Content Placeholder 3"/>
          <p:cNvSpPr>
            <a:spLocks noGrp="1"/>
          </p:cNvSpPr>
          <p:nvPr>
            <p:ph sz="half" idx="2"/>
          </p:nvPr>
        </p:nvSpPr>
        <p:spPr>
          <a:xfrm>
            <a:off x="971549" y="1676401"/>
            <a:ext cx="7200899" cy="1219200"/>
          </a:xfrm>
        </p:spPr>
        <p:txBody>
          <a:bodyPr/>
          <a:lstStyle/>
          <a:p>
            <a:pPr marL="45719" indent="0">
              <a:buNone/>
            </a:pPr>
            <a:r>
              <a:rPr lang="en-US" dirty="0"/>
              <a:t>The </a:t>
            </a:r>
            <a:r>
              <a:rPr lang="en-US" b="1" dirty="0"/>
              <a:t>Auto Termination </a:t>
            </a:r>
            <a:r>
              <a:rPr lang="en-US" dirty="0"/>
              <a:t>process can automatically conclude ongoing visits at the end of the night and/or correct visits that have a longer-than-intended duration. </a:t>
            </a:r>
          </a:p>
        </p:txBody>
      </p:sp>
      <p:pic>
        <p:nvPicPr>
          <p:cNvPr id="5" name="Picture 4">
            <a:extLst>
              <a:ext uri="{FF2B5EF4-FFF2-40B4-BE49-F238E27FC236}">
                <a16:creationId xmlns:a16="http://schemas.microsoft.com/office/drawing/2014/main" id="{38922533-4651-F54D-C1B3-01D5238D89D8}"/>
              </a:ext>
            </a:extLst>
          </p:cNvPr>
          <p:cNvPicPr>
            <a:picLocks noChangeAspect="1"/>
          </p:cNvPicPr>
          <p:nvPr/>
        </p:nvPicPr>
        <p:blipFill>
          <a:blip r:embed="rId2"/>
          <a:stretch>
            <a:fillRect/>
          </a:stretch>
        </p:blipFill>
        <p:spPr>
          <a:xfrm>
            <a:off x="923733" y="2742841"/>
            <a:ext cx="7296529" cy="3398729"/>
          </a:xfrm>
          <a:prstGeom prst="rect">
            <a:avLst/>
          </a:prstGeom>
          <a:ln>
            <a:solidFill>
              <a:schemeClr val="tx2"/>
            </a:solidFill>
          </a:ln>
        </p:spPr>
      </p:pic>
    </p:spTree>
    <p:extLst>
      <p:ext uri="{BB962C8B-B14F-4D97-AF65-F5344CB8AC3E}">
        <p14:creationId xmlns:p14="http://schemas.microsoft.com/office/powerpoint/2010/main" val="4021761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Profile Visit Settings</a:t>
            </a:r>
          </a:p>
        </p:txBody>
      </p:sp>
      <p:sp>
        <p:nvSpPr>
          <p:cNvPr id="4" name="Content Placeholder 3"/>
          <p:cNvSpPr>
            <a:spLocks noGrp="1"/>
          </p:cNvSpPr>
          <p:nvPr>
            <p:ph sz="half" idx="2"/>
          </p:nvPr>
        </p:nvSpPr>
        <p:spPr>
          <a:xfrm>
            <a:off x="971549" y="1676401"/>
            <a:ext cx="7200899" cy="1752600"/>
          </a:xfrm>
        </p:spPr>
        <p:txBody>
          <a:bodyPr/>
          <a:lstStyle/>
          <a:p>
            <a:pPr marL="45719" indent="0">
              <a:buNone/>
            </a:pPr>
            <a:r>
              <a:rPr lang="en-US" b="1" dirty="0"/>
              <a:t>Custom Kiosks </a:t>
            </a:r>
            <a:r>
              <a:rPr lang="en-US" dirty="0"/>
              <a:t>can be configured for specific visit scenarios. For example, if one of your kiosks is only going to be used for a specific Center/Reason combination, you can use a Custom Kiosks to make sure students are logging in with those fields predetermined. You can also select a Location, Consultant, Section, and even IP address zone. </a:t>
            </a:r>
          </a:p>
        </p:txBody>
      </p:sp>
      <p:pic>
        <p:nvPicPr>
          <p:cNvPr id="6" name="Picture 5">
            <a:extLst>
              <a:ext uri="{FF2B5EF4-FFF2-40B4-BE49-F238E27FC236}">
                <a16:creationId xmlns:a16="http://schemas.microsoft.com/office/drawing/2014/main" id="{2E773689-43CB-FC48-B12A-3EA7ACAAB4C0}"/>
              </a:ext>
            </a:extLst>
          </p:cNvPr>
          <p:cNvPicPr>
            <a:picLocks noChangeAspect="1"/>
          </p:cNvPicPr>
          <p:nvPr/>
        </p:nvPicPr>
        <p:blipFill>
          <a:blip r:embed="rId2"/>
          <a:stretch>
            <a:fillRect/>
          </a:stretch>
        </p:blipFill>
        <p:spPr>
          <a:xfrm>
            <a:off x="2315859" y="3429000"/>
            <a:ext cx="4512277" cy="2905104"/>
          </a:xfrm>
          <a:prstGeom prst="rect">
            <a:avLst/>
          </a:prstGeom>
          <a:ln>
            <a:solidFill>
              <a:schemeClr val="tx1"/>
            </a:solidFill>
          </a:ln>
        </p:spPr>
      </p:pic>
    </p:spTree>
    <p:extLst>
      <p:ext uri="{BB962C8B-B14F-4D97-AF65-F5344CB8AC3E}">
        <p14:creationId xmlns:p14="http://schemas.microsoft.com/office/powerpoint/2010/main" val="807591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Profile Visit Settings</a:t>
            </a:r>
          </a:p>
        </p:txBody>
      </p:sp>
      <p:sp>
        <p:nvSpPr>
          <p:cNvPr id="4" name="Content Placeholder 3"/>
          <p:cNvSpPr>
            <a:spLocks noGrp="1"/>
          </p:cNvSpPr>
          <p:nvPr>
            <p:ph sz="half" idx="2"/>
          </p:nvPr>
        </p:nvSpPr>
        <p:spPr>
          <a:xfrm>
            <a:off x="971549" y="1676400"/>
            <a:ext cx="7200899" cy="1497227"/>
          </a:xfrm>
        </p:spPr>
        <p:txBody>
          <a:bodyPr/>
          <a:lstStyle/>
          <a:p>
            <a:pPr marL="45719" indent="0">
              <a:buNone/>
            </a:pPr>
            <a:r>
              <a:rPr lang="en-US" dirty="0"/>
              <a:t>When students log in or out of a center, </a:t>
            </a:r>
            <a:r>
              <a:rPr lang="en-US" b="1" dirty="0"/>
              <a:t>Time Check </a:t>
            </a:r>
            <a:r>
              <a:rPr lang="en-US" dirty="0"/>
              <a:t>will allow them to view how many visit hours they have accumulated within a given time frame. This feature is typically utilized in athletic centers, where students may have a required hours per week or semester.</a:t>
            </a:r>
          </a:p>
        </p:txBody>
      </p:sp>
      <p:pic>
        <p:nvPicPr>
          <p:cNvPr id="5" name="Picture 4">
            <a:extLst>
              <a:ext uri="{FF2B5EF4-FFF2-40B4-BE49-F238E27FC236}">
                <a16:creationId xmlns:a16="http://schemas.microsoft.com/office/drawing/2014/main" id="{7B15CA4D-94BB-0D30-932B-77FBF41C4A6B}"/>
              </a:ext>
            </a:extLst>
          </p:cNvPr>
          <p:cNvPicPr>
            <a:picLocks noChangeAspect="1"/>
          </p:cNvPicPr>
          <p:nvPr/>
        </p:nvPicPr>
        <p:blipFill>
          <a:blip r:embed="rId2"/>
          <a:stretch>
            <a:fillRect/>
          </a:stretch>
        </p:blipFill>
        <p:spPr>
          <a:xfrm>
            <a:off x="1823044" y="3173627"/>
            <a:ext cx="5497911" cy="3138273"/>
          </a:xfrm>
          <a:prstGeom prst="rect">
            <a:avLst/>
          </a:prstGeom>
          <a:ln>
            <a:solidFill>
              <a:schemeClr val="tx2"/>
            </a:solidFill>
          </a:ln>
        </p:spPr>
      </p:pic>
    </p:spTree>
    <p:extLst>
      <p:ext uri="{BB962C8B-B14F-4D97-AF65-F5344CB8AC3E}">
        <p14:creationId xmlns:p14="http://schemas.microsoft.com/office/powerpoint/2010/main" val="4127952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Visit Settings</a:t>
            </a:r>
          </a:p>
        </p:txBody>
      </p:sp>
      <p:sp>
        <p:nvSpPr>
          <p:cNvPr id="4" name="Content Placeholder 3"/>
          <p:cNvSpPr>
            <a:spLocks noGrp="1"/>
          </p:cNvSpPr>
          <p:nvPr>
            <p:ph sz="half" idx="2"/>
          </p:nvPr>
        </p:nvSpPr>
        <p:spPr>
          <a:xfrm>
            <a:off x="971549" y="1676400"/>
            <a:ext cx="7200899" cy="1450738"/>
          </a:xfrm>
        </p:spPr>
        <p:txBody>
          <a:bodyPr>
            <a:normAutofit lnSpcReduction="10000"/>
          </a:bodyPr>
          <a:lstStyle/>
          <a:p>
            <a:pPr marL="45719" indent="0">
              <a:buNone/>
            </a:pPr>
            <a:r>
              <a:rPr lang="en-US" dirty="0"/>
              <a:t>Barcode Scanners and Magnetic Strip Reads can be utilized in TracCloud to allow students to scan their Barcode, ID, </a:t>
            </a:r>
            <a:r>
              <a:rPr lang="en-US" dirty="0" err="1"/>
              <a:t>etc</a:t>
            </a:r>
            <a:r>
              <a:rPr lang="en-US" dirty="0"/>
              <a:t>, to login for their visit. Global settings such as </a:t>
            </a:r>
            <a:r>
              <a:rPr lang="en-US" b="1" dirty="0"/>
              <a:t>Barcode Detection Formula</a:t>
            </a:r>
            <a:r>
              <a:rPr lang="en-US" dirty="0"/>
              <a:t> and </a:t>
            </a:r>
            <a:r>
              <a:rPr lang="en-US" b="1" dirty="0"/>
              <a:t>Barcode Adjust </a:t>
            </a:r>
            <a:r>
              <a:rPr lang="en-US" dirty="0"/>
              <a:t>allow you to use any barcode scanner.</a:t>
            </a:r>
            <a:endParaRPr lang="en-US" b="1" dirty="0"/>
          </a:p>
        </p:txBody>
      </p:sp>
      <p:pic>
        <p:nvPicPr>
          <p:cNvPr id="5" name="Picture 4">
            <a:extLst>
              <a:ext uri="{FF2B5EF4-FFF2-40B4-BE49-F238E27FC236}">
                <a16:creationId xmlns:a16="http://schemas.microsoft.com/office/drawing/2014/main" id="{F8BB47B8-CD9B-DF2B-1BE9-6A9618C90F03}"/>
              </a:ext>
            </a:extLst>
          </p:cNvPr>
          <p:cNvPicPr>
            <a:picLocks noChangeAspect="1"/>
          </p:cNvPicPr>
          <p:nvPr/>
        </p:nvPicPr>
        <p:blipFill>
          <a:blip r:embed="rId2"/>
          <a:stretch>
            <a:fillRect/>
          </a:stretch>
        </p:blipFill>
        <p:spPr>
          <a:xfrm>
            <a:off x="1599655" y="2977828"/>
            <a:ext cx="5944690" cy="3353547"/>
          </a:xfrm>
          <a:prstGeom prst="rect">
            <a:avLst/>
          </a:prstGeom>
          <a:ln>
            <a:solidFill>
              <a:schemeClr val="tx2"/>
            </a:solidFill>
          </a:ln>
        </p:spPr>
      </p:pic>
    </p:spTree>
    <p:extLst>
      <p:ext uri="{BB962C8B-B14F-4D97-AF65-F5344CB8AC3E}">
        <p14:creationId xmlns:p14="http://schemas.microsoft.com/office/powerpoint/2010/main" val="4240262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Line Business 16x9">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red line presentation (widescreen).potx" id="{8018D45A-0B59-4186-B046-1FF8092889B6}" vid="{86C2525B-C90B-4FD6-8D61-5E85FA833A06}"/>
    </a:ext>
  </a:extLst>
</a:theme>
</file>

<file path=ppt/theme/theme2.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red line presentation (widescreen)</Template>
  <TotalTime>6772</TotalTime>
  <Words>553</Words>
  <Application>Microsoft Office PowerPoint</Application>
  <PresentationFormat>On-screen Show (4:3)</PresentationFormat>
  <Paragraphs>36</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Cambria</vt:lpstr>
      <vt:lpstr>Red Line Business 16x9</vt:lpstr>
      <vt:lpstr>Visit  Settings  &amp;  Configuration</vt:lpstr>
      <vt:lpstr>REASON Visit Settings</vt:lpstr>
      <vt:lpstr>Profile Visit Settings</vt:lpstr>
      <vt:lpstr>Profile Visit Settings</vt:lpstr>
      <vt:lpstr>Profile Visit Settings</vt:lpstr>
      <vt:lpstr>Profile Visit Settings</vt:lpstr>
      <vt:lpstr>Profile Visit Settings</vt:lpstr>
      <vt:lpstr>Profile Visit Settings</vt:lpstr>
      <vt:lpstr>Global Visit Settings</vt:lpstr>
      <vt:lpstr>Global Visit Settings</vt:lpstr>
      <vt:lpstr>Global Visit Settings</vt:lpstr>
      <vt:lpstr>Visit Reports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iliana visser</dc:creator>
  <cp:lastModifiedBy>Iliana Visser</cp:lastModifiedBy>
  <cp:revision>21</cp:revision>
  <dcterms:created xsi:type="dcterms:W3CDTF">2021-11-08T16:00:51Z</dcterms:created>
  <dcterms:modified xsi:type="dcterms:W3CDTF">2024-02-29T16:52:54Z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