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handoutMasterIdLst>
    <p:handoutMasterId r:id="rId18"/>
  </p:handoutMasterIdLst>
  <p:sldIdLst>
    <p:sldId id="277" r:id="rId2"/>
    <p:sldId id="299" r:id="rId3"/>
    <p:sldId id="278" r:id="rId4"/>
    <p:sldId id="303" r:id="rId5"/>
    <p:sldId id="304" r:id="rId6"/>
    <p:sldId id="300" r:id="rId7"/>
    <p:sldId id="293" r:id="rId8"/>
    <p:sldId id="292" r:id="rId9"/>
    <p:sldId id="301" r:id="rId10"/>
    <p:sldId id="294" r:id="rId11"/>
    <p:sldId id="295" r:id="rId12"/>
    <p:sldId id="298" r:id="rId13"/>
    <p:sldId id="296" r:id="rId14"/>
    <p:sldId id="302"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120" d="100"/>
          <a:sy n="120" d="100"/>
        </p:scale>
        <p:origin x="1170" y="84"/>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51288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3/25/2025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1635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6379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7848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3/25/2025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04687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3/25/2025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3/25/2025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1536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872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7359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32180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3/25/2025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117324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3/25/2025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106030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3/25/2025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4569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3/25/2025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6082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3/25/2025</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2918810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iki.go-redrock.com/index.php/TracCloudWhatsNew"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3095538"/>
            <a:ext cx="7543800" cy="2253702"/>
          </a:xfrm>
        </p:spPr>
        <p:txBody>
          <a:bodyPr>
            <a:normAutofit/>
          </a:bodyPr>
          <a:lstStyle/>
          <a:p>
            <a:r>
              <a:rPr lang="en-US" dirty="0"/>
              <a:t>What’s new in </a:t>
            </a:r>
            <a:r>
              <a:rPr lang="en-US" dirty="0" err="1"/>
              <a:t>traccloud</a:t>
            </a:r>
            <a:br>
              <a:rPr lang="en-US" dirty="0"/>
            </a:br>
            <a:r>
              <a:rPr lang="en-US" sz="2700" dirty="0"/>
              <a:t>April ‘24 to April ‘25</a:t>
            </a:r>
          </a:p>
        </p:txBody>
      </p:sp>
      <p:sp>
        <p:nvSpPr>
          <p:cNvPr id="3" name="Subtitle 2"/>
          <p:cNvSpPr>
            <a:spLocks noGrp="1"/>
          </p:cNvSpPr>
          <p:nvPr>
            <p:ph type="subTitle" idx="1"/>
          </p:nvPr>
        </p:nvSpPr>
        <p:spPr/>
        <p:txBody>
          <a:bodyPr>
            <a:normAutofit/>
          </a:bodyPr>
          <a:lstStyle/>
          <a:p>
            <a:r>
              <a:rPr lang="en-US" dirty="0">
                <a:solidFill>
                  <a:schemeClr val="accent1">
                    <a:lumMod val="75000"/>
                  </a:schemeClr>
                </a:solidFill>
              </a:rPr>
              <a:t>Notable changes made in the past year</a:t>
            </a:r>
          </a:p>
        </p:txBody>
      </p:sp>
      <p:sp>
        <p:nvSpPr>
          <p:cNvPr id="4" name="Title 1">
            <a:extLst>
              <a:ext uri="{FF2B5EF4-FFF2-40B4-BE49-F238E27FC236}">
                <a16:creationId xmlns:a16="http://schemas.microsoft.com/office/drawing/2014/main" id="{61BFF1FA-E581-AB0A-787B-755A012A8FFF}"/>
              </a:ext>
            </a:extLst>
          </p:cNvPr>
          <p:cNvSpPr txBox="1">
            <a:spLocks/>
          </p:cNvSpPr>
          <p:nvPr/>
        </p:nvSpPr>
        <p:spPr>
          <a:xfrm>
            <a:off x="3921491" y="5855385"/>
            <a:ext cx="1301014" cy="449898"/>
          </a:xfrm>
          <a:prstGeom prst="rect">
            <a:avLst/>
          </a:prstGeom>
        </p:spPr>
        <p:txBody>
          <a:bodyPr vert="horz" lIns="91440" tIns="45720" rIns="91440" bIns="45720" rtlCol="0" anchor="b">
            <a:noAutofit/>
          </a:bodyPr>
          <a:lstStyle>
            <a:lvl1pPr algn="l" defTabSz="914377"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n-US" sz="1200" dirty="0"/>
              <a:t>Aidan murray</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321808"/>
            <a:ext cx="7200900" cy="601517"/>
          </a:xfrm>
        </p:spPr>
        <p:txBody>
          <a:bodyPr>
            <a:normAutofit/>
          </a:bodyPr>
          <a:lstStyle/>
          <a:p>
            <a:pPr algn="ctr"/>
            <a:r>
              <a:rPr lang="en-US" dirty="0"/>
              <a:t>New custom view group options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3" y="2060449"/>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You can now make custom listing views the default view for a permission group, or even restrict that group to only seeing that specific view on the related listing.</a:t>
            </a:r>
          </a:p>
        </p:txBody>
      </p:sp>
      <p:pic>
        <p:nvPicPr>
          <p:cNvPr id="7" name="Picture 6">
            <a:extLst>
              <a:ext uri="{FF2B5EF4-FFF2-40B4-BE49-F238E27FC236}">
                <a16:creationId xmlns:a16="http://schemas.microsoft.com/office/drawing/2014/main" id="{194470CA-872F-7D0C-AF8A-4F6F49638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21" y="3259303"/>
            <a:ext cx="7649155" cy="1320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11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86027"/>
            <a:ext cx="7200900" cy="601517"/>
          </a:xfrm>
        </p:spPr>
        <p:txBody>
          <a:bodyPr>
            <a:normAutofit fontScale="90000"/>
          </a:bodyPr>
          <a:lstStyle/>
          <a:p>
            <a:pPr algn="ctr"/>
            <a:r>
              <a:rPr lang="en-US" dirty="0"/>
              <a:t>Edit recurring appointment dates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4" y="1672425"/>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If your group allows this type of modification, it’s now possible to edit the dates of a recurring appointment series during the initial booking.</a:t>
            </a:r>
          </a:p>
        </p:txBody>
      </p:sp>
      <p:pic>
        <p:nvPicPr>
          <p:cNvPr id="8" name="Picture 7">
            <a:extLst>
              <a:ext uri="{FF2B5EF4-FFF2-40B4-BE49-F238E27FC236}">
                <a16:creationId xmlns:a16="http://schemas.microsoft.com/office/drawing/2014/main" id="{708F49AE-B1D7-EF1D-9B39-6F5F9016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71" y="2965426"/>
            <a:ext cx="3781953" cy="2562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4B2A825-F1B1-1956-6A66-446B11D58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310" y="2813924"/>
            <a:ext cx="4203798" cy="2865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55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1138428"/>
            <a:ext cx="7200900" cy="601517"/>
          </a:xfrm>
        </p:spPr>
        <p:txBody>
          <a:bodyPr>
            <a:normAutofit fontScale="90000"/>
          </a:bodyPr>
          <a:lstStyle/>
          <a:p>
            <a:pPr algn="ctr"/>
            <a:r>
              <a:rPr lang="en-US" dirty="0"/>
              <a:t>Center &amp; consultant choice on search availability</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090162" y="1828734"/>
            <a:ext cx="6963671"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Your search availability widgets can now be configured to ask which center and consultant the user would like to see results for, in addition to the existing subject and reason fields.</a:t>
            </a:r>
          </a:p>
        </p:txBody>
      </p:sp>
      <p:pic>
        <p:nvPicPr>
          <p:cNvPr id="8" name="Picture 7">
            <a:extLst>
              <a:ext uri="{FF2B5EF4-FFF2-40B4-BE49-F238E27FC236}">
                <a16:creationId xmlns:a16="http://schemas.microsoft.com/office/drawing/2014/main" id="{22BC927F-9EAF-4BCB-8784-D2B15D33B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468" y="3045554"/>
            <a:ext cx="5811061" cy="304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817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37669"/>
            <a:ext cx="7200900" cy="601517"/>
          </a:xfrm>
        </p:spPr>
        <p:txBody>
          <a:bodyPr>
            <a:normAutofit fontScale="90000"/>
          </a:bodyPr>
          <a:lstStyle/>
          <a:p>
            <a:pPr algn="ctr"/>
            <a:r>
              <a:rPr lang="en-US" dirty="0"/>
              <a:t>Send surveys from survey listing</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5" y="1429578"/>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Surveys can now be manually sent to users from the surveys listing, even if the user doesn’t have an account in TracCloud.</a:t>
            </a:r>
          </a:p>
        </p:txBody>
      </p:sp>
      <p:pic>
        <p:nvPicPr>
          <p:cNvPr id="7" name="Picture 6">
            <a:extLst>
              <a:ext uri="{FF2B5EF4-FFF2-40B4-BE49-F238E27FC236}">
                <a16:creationId xmlns:a16="http://schemas.microsoft.com/office/drawing/2014/main" id="{3BFED087-B5F9-3643-BCAD-7CBAE1A29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064" y="2223247"/>
            <a:ext cx="6511872" cy="1339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D844449-E137-70AE-9F3D-DFA1B8148D9D}"/>
              </a:ext>
            </a:extLst>
          </p:cNvPr>
          <p:cNvPicPr>
            <a:picLocks noChangeAspect="1"/>
          </p:cNvPicPr>
          <p:nvPr/>
        </p:nvPicPr>
        <p:blipFill>
          <a:blip r:embed="rId3">
            <a:extLst>
              <a:ext uri="{28A0092B-C50C-407E-A947-70E740481C1C}">
                <a14:useLocalDpi xmlns:a14="http://schemas.microsoft.com/office/drawing/2010/main" val="0"/>
              </a:ext>
            </a:extLst>
          </a:blip>
          <a:srcRect r="26" b="30324"/>
          <a:stretch/>
        </p:blipFill>
        <p:spPr>
          <a:xfrm>
            <a:off x="1316064" y="3727836"/>
            <a:ext cx="6511872" cy="2450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800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62836"/>
            <a:ext cx="7200900" cy="601517"/>
          </a:xfrm>
        </p:spPr>
        <p:txBody>
          <a:bodyPr>
            <a:normAutofit/>
          </a:bodyPr>
          <a:lstStyle/>
          <a:p>
            <a:pPr algn="ctr"/>
            <a:r>
              <a:rPr lang="en-US" dirty="0"/>
              <a:t>New Custom field type: info</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5" y="1464353"/>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lumMod val="95000"/>
                    <a:lumOff val="5000"/>
                  </a:schemeClr>
                </a:solidFill>
              </a:rPr>
              <a:t>There’s now a third non-entry custom field type, “Info.” This standard text is ideal for longer messages in any custom field-supported fields.</a:t>
            </a:r>
          </a:p>
        </p:txBody>
      </p:sp>
      <p:pic>
        <p:nvPicPr>
          <p:cNvPr id="8" name="Picture 7">
            <a:extLst>
              <a:ext uri="{FF2B5EF4-FFF2-40B4-BE49-F238E27FC236}">
                <a16:creationId xmlns:a16="http://schemas.microsoft.com/office/drawing/2014/main" id="{F5F67FC5-87BA-52D4-E4EC-15FDD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601" y="2596513"/>
            <a:ext cx="5172797" cy="3000794"/>
          </a:xfrm>
          <a:prstGeom prst="rect">
            <a:avLst/>
          </a:prstGeom>
        </p:spPr>
      </p:pic>
    </p:spTree>
    <p:extLst>
      <p:ext uri="{BB962C8B-B14F-4D97-AF65-F5344CB8AC3E}">
        <p14:creationId xmlns:p14="http://schemas.microsoft.com/office/powerpoint/2010/main" val="1342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08819"/>
            <a:ext cx="7200900" cy="593130"/>
          </a:xfrm>
        </p:spPr>
        <p:txBody>
          <a:bodyPr>
            <a:normAutofit/>
          </a:bodyPr>
          <a:lstStyle/>
          <a:p>
            <a:pPr algn="ctr"/>
            <a:r>
              <a:rPr lang="en-US" dirty="0"/>
              <a:t>More changes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971550" y="1544767"/>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nSpc>
                <a:spcPct val="100000"/>
              </a:lnSpc>
              <a:buNone/>
            </a:pPr>
            <a:endParaRPr lang="en-US" sz="10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150D4E3-8865-1DB3-8884-A0AACED48689}"/>
              </a:ext>
            </a:extLst>
          </p:cNvPr>
          <p:cNvSpPr txBox="1">
            <a:spLocks/>
          </p:cNvSpPr>
          <p:nvPr/>
        </p:nvSpPr>
        <p:spPr>
          <a:xfrm>
            <a:off x="971550" y="1544767"/>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nSpc>
                <a:spcPct val="60000"/>
              </a:lnSpc>
              <a:spcBef>
                <a:spcPts val="600"/>
              </a:spcBef>
              <a:buNone/>
            </a:pPr>
            <a:r>
              <a:rPr lang="en-US" dirty="0">
                <a:solidFill>
                  <a:schemeClr val="tx2">
                    <a:lumMod val="95000"/>
                    <a:lumOff val="5000"/>
                  </a:schemeClr>
                </a:solidFill>
              </a:rPr>
              <a:t>• Phone modality in availabilities and appointments</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Resource reservations</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Preset common searches on various listings</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New reports</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New permission group restrictions</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Search by specialties on staff listing</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Staff supervisor and title fields</a:t>
            </a:r>
          </a:p>
          <a:p>
            <a:pPr marL="45719" indent="0">
              <a:lnSpc>
                <a:spcPct val="60000"/>
              </a:lnSpc>
              <a:spcBef>
                <a:spcPts val="600"/>
              </a:spcBef>
              <a:buNone/>
            </a:pPr>
            <a:endParaRPr lang="en-US" dirty="0">
              <a:solidFill>
                <a:schemeClr val="tx2">
                  <a:lumMod val="95000"/>
                  <a:lumOff val="5000"/>
                </a:schemeClr>
              </a:solidFill>
            </a:endParaRPr>
          </a:p>
          <a:p>
            <a:pPr marL="45719" indent="0">
              <a:lnSpc>
                <a:spcPct val="60000"/>
              </a:lnSpc>
              <a:spcBef>
                <a:spcPts val="600"/>
              </a:spcBef>
              <a:buNone/>
            </a:pPr>
            <a:r>
              <a:rPr lang="en-US" dirty="0">
                <a:solidFill>
                  <a:schemeClr val="tx2">
                    <a:lumMod val="95000"/>
                    <a:lumOff val="5000"/>
                  </a:schemeClr>
                </a:solidFill>
              </a:rPr>
              <a:t>• New custom field listing</a:t>
            </a:r>
          </a:p>
          <a:p>
            <a:pPr marL="45719" indent="0">
              <a:lnSpc>
                <a:spcPct val="60000"/>
              </a:lnSpc>
              <a:spcBef>
                <a:spcPts val="600"/>
              </a:spcBef>
              <a:buNone/>
            </a:pPr>
            <a:endParaRPr lang="en-US" sz="2000" dirty="0">
              <a:solidFill>
                <a:schemeClr val="tx2"/>
              </a:solidFill>
              <a:cs typeface="Arial" panose="020B0604020202020204" pitchFamily="34" charset="0"/>
            </a:endParaRPr>
          </a:p>
          <a:p>
            <a:pPr marL="45719" indent="0">
              <a:lnSpc>
                <a:spcPct val="60000"/>
              </a:lnSpc>
              <a:spcBef>
                <a:spcPts val="600"/>
              </a:spcBef>
              <a:buNone/>
            </a:pPr>
            <a:r>
              <a:rPr lang="en-US" dirty="0">
                <a:solidFill>
                  <a:schemeClr val="tx2">
                    <a:lumMod val="95000"/>
                    <a:lumOff val="5000"/>
                  </a:schemeClr>
                </a:solidFill>
              </a:rPr>
              <a:t>And much more!</a:t>
            </a:r>
          </a:p>
        </p:txBody>
      </p:sp>
    </p:spTree>
    <p:extLst>
      <p:ext uri="{BB962C8B-B14F-4D97-AF65-F5344CB8AC3E}">
        <p14:creationId xmlns:p14="http://schemas.microsoft.com/office/powerpoint/2010/main" val="182166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678886"/>
            <a:ext cx="7200900" cy="780554"/>
          </a:xfrm>
        </p:spPr>
        <p:txBody>
          <a:bodyPr>
            <a:normAutofit/>
          </a:bodyPr>
          <a:lstStyle/>
          <a:p>
            <a:pPr algn="ctr"/>
            <a:r>
              <a:rPr lang="en-US" dirty="0"/>
              <a:t>Where to learn about updates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971550" y="1544767"/>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nSpc>
                <a:spcPct val="100000"/>
              </a:lnSpc>
              <a:buNone/>
            </a:pPr>
            <a:endParaRPr lang="en-US" sz="1000" b="1" dirty="0">
              <a:latin typeface="Arial" panose="020B0604020202020204" pitchFamily="34" charset="0"/>
              <a:cs typeface="Arial" panose="020B0604020202020204" pitchFamily="34" charset="0"/>
            </a:endParaRPr>
          </a:p>
          <a:p>
            <a:pPr marL="45719" indent="0">
              <a:lnSpc>
                <a:spcPct val="100000"/>
              </a:lnSpc>
              <a:buNone/>
            </a:pPr>
            <a:endParaRPr lang="en-US" sz="10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9A0BA270-6195-058B-0F31-0761A740B9C3}"/>
              </a:ext>
            </a:extLst>
          </p:cNvPr>
          <p:cNvSpPr txBox="1">
            <a:spLocks/>
          </p:cNvSpPr>
          <p:nvPr/>
        </p:nvSpPr>
        <p:spPr>
          <a:xfrm>
            <a:off x="879372" y="1591586"/>
            <a:ext cx="708178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lumMod val="95000"/>
                    <a:lumOff val="5000"/>
                  </a:schemeClr>
                </a:solidFill>
              </a:rPr>
              <a:t>• Monthly recaps on our wiki</a:t>
            </a:r>
            <a:br>
              <a:rPr lang="en-US" dirty="0">
                <a:solidFill>
                  <a:schemeClr val="tx2">
                    <a:lumMod val="95000"/>
                    <a:lumOff val="5000"/>
                  </a:schemeClr>
                </a:solidFill>
              </a:rPr>
            </a:br>
            <a:r>
              <a:rPr lang="en-US" dirty="0">
                <a:solidFill>
                  <a:schemeClr val="tx2">
                    <a:lumMod val="95000"/>
                    <a:lumOff val="5000"/>
                  </a:schemeClr>
                </a:solidFill>
                <a:hlinkClick r:id="rId2" invalidUrl="https:///"/>
              </a:rPr>
              <a:t>https://</a:t>
            </a:r>
            <a:r>
              <a:rPr lang="en-US" dirty="0">
                <a:solidFill>
                  <a:schemeClr val="tx2">
                    <a:lumMod val="95000"/>
                    <a:lumOff val="5000"/>
                  </a:schemeClr>
                </a:solidFill>
                <a:hlinkClick r:id="rId3"/>
              </a:rPr>
              <a:t>wiki.go-redrock.com/index.php/TracCloudWhatsNew</a:t>
            </a:r>
            <a:br>
              <a:rPr lang="en-US" dirty="0">
                <a:solidFill>
                  <a:schemeClr val="tx2">
                    <a:lumMod val="95000"/>
                    <a:lumOff val="5000"/>
                  </a:schemeClr>
                </a:solidFill>
              </a:rPr>
            </a:br>
            <a:br>
              <a:rPr lang="en-US" dirty="0">
                <a:solidFill>
                  <a:schemeClr val="tx2">
                    <a:lumMod val="95000"/>
                    <a:lumOff val="5000"/>
                  </a:schemeClr>
                </a:solidFill>
              </a:rPr>
            </a:br>
            <a:r>
              <a:rPr lang="en-US" dirty="0">
                <a:solidFill>
                  <a:schemeClr val="tx2">
                    <a:lumMod val="95000"/>
                    <a:lumOff val="5000"/>
                  </a:schemeClr>
                </a:solidFill>
              </a:rPr>
              <a:t>• Full changelog in TracCloud: O</a:t>
            </a:r>
            <a:r>
              <a:rPr lang="en-US" i="1" dirty="0">
                <a:solidFill>
                  <a:schemeClr val="tx2">
                    <a:lumMod val="95000"/>
                    <a:lumOff val="5000"/>
                  </a:schemeClr>
                </a:solidFill>
              </a:rPr>
              <a:t>ther &gt; View Latest Changes</a:t>
            </a:r>
          </a:p>
          <a:p>
            <a:pPr marL="45719" indent="0">
              <a:buNone/>
            </a:pPr>
            <a:endParaRPr lang="en-US" dirty="0">
              <a:solidFill>
                <a:schemeClr val="tx2">
                  <a:lumMod val="95000"/>
                  <a:lumOff val="5000"/>
                </a:schemeClr>
              </a:solidFill>
            </a:endParaRPr>
          </a:p>
          <a:p>
            <a:pPr marL="45719" indent="0">
              <a:buNone/>
            </a:pPr>
            <a:endParaRPr lang="en-US" dirty="0">
              <a:solidFill>
                <a:schemeClr val="tx2">
                  <a:lumMod val="95000"/>
                  <a:lumOff val="5000"/>
                </a:schemeClr>
              </a:solidFill>
            </a:endParaRPr>
          </a:p>
          <a:p>
            <a:pPr marL="45719" indent="0">
              <a:buNone/>
            </a:pPr>
            <a:endParaRPr lang="en-US" dirty="0">
              <a:solidFill>
                <a:schemeClr val="tx2">
                  <a:lumMod val="95000"/>
                  <a:lumOff val="5000"/>
                </a:schemeClr>
              </a:solidFill>
            </a:endParaRPr>
          </a:p>
          <a:p>
            <a:pPr marL="45719" indent="0">
              <a:buNone/>
            </a:pPr>
            <a:endParaRPr lang="en-US" dirty="0">
              <a:solidFill>
                <a:schemeClr val="tx2">
                  <a:lumMod val="95000"/>
                  <a:lumOff val="5000"/>
                </a:schemeClr>
              </a:solidFill>
            </a:endParaRPr>
          </a:p>
          <a:p>
            <a:pPr marL="45719" indent="0">
              <a:buNone/>
            </a:pPr>
            <a:endParaRPr lang="en-US" dirty="0">
              <a:solidFill>
                <a:schemeClr val="tx2">
                  <a:lumMod val="95000"/>
                  <a:lumOff val="5000"/>
                </a:schemeClr>
              </a:solidFill>
            </a:endParaRPr>
          </a:p>
        </p:txBody>
      </p:sp>
      <p:pic>
        <p:nvPicPr>
          <p:cNvPr id="7" name="Picture 6">
            <a:extLst>
              <a:ext uri="{FF2B5EF4-FFF2-40B4-BE49-F238E27FC236}">
                <a16:creationId xmlns:a16="http://schemas.microsoft.com/office/drawing/2014/main" id="{9C0015F9-A181-C0FB-1029-294E3FEF826C}"/>
              </a:ext>
            </a:extLst>
          </p:cNvPr>
          <p:cNvPicPr>
            <a:picLocks noChangeAspect="1"/>
          </p:cNvPicPr>
          <p:nvPr/>
        </p:nvPicPr>
        <p:blipFill>
          <a:blip r:embed="rId4"/>
          <a:srcRect l="1" r="256" b="26098"/>
          <a:stretch/>
        </p:blipFill>
        <p:spPr>
          <a:xfrm>
            <a:off x="819811" y="2950235"/>
            <a:ext cx="7200901" cy="3040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86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37669"/>
            <a:ext cx="7200900" cy="601517"/>
          </a:xfrm>
        </p:spPr>
        <p:txBody>
          <a:bodyPr>
            <a:normAutofit/>
          </a:bodyPr>
          <a:lstStyle/>
          <a:p>
            <a:pPr algn="ctr"/>
            <a:r>
              <a:rPr lang="en-US" dirty="0"/>
              <a:t>Stacked availabilities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971550" y="1591586"/>
            <a:ext cx="7200900" cy="1732059"/>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solidFill>
              </a:rPr>
              <a:t>You can now create stacked availabilities to easily build schedules across multiple centers at once. Choose which centers the availability is assigned to, </a:t>
            </a:r>
            <a:r>
              <a:rPr lang="en-US" i="1" dirty="0">
                <a:solidFill>
                  <a:schemeClr val="tx2"/>
                </a:solidFill>
              </a:rPr>
              <a:t>and</a:t>
            </a:r>
            <a:r>
              <a:rPr lang="en-US" dirty="0">
                <a:solidFill>
                  <a:schemeClr val="tx2"/>
                </a:solidFill>
              </a:rPr>
              <a:t> which fields you want to independently edit in each slot.</a:t>
            </a:r>
          </a:p>
        </p:txBody>
      </p:sp>
      <p:pic>
        <p:nvPicPr>
          <p:cNvPr id="7" name="Picture 6">
            <a:extLst>
              <a:ext uri="{FF2B5EF4-FFF2-40B4-BE49-F238E27FC236}">
                <a16:creationId xmlns:a16="http://schemas.microsoft.com/office/drawing/2014/main" id="{F6A58D09-D6D9-FB89-5D6D-9A6F9A417F48}"/>
              </a:ext>
            </a:extLst>
          </p:cNvPr>
          <p:cNvPicPr>
            <a:picLocks noChangeAspect="1"/>
          </p:cNvPicPr>
          <p:nvPr/>
        </p:nvPicPr>
        <p:blipFill>
          <a:blip r:embed="rId2">
            <a:extLst>
              <a:ext uri="{28A0092B-C50C-407E-A947-70E740481C1C}">
                <a14:useLocalDpi xmlns:a14="http://schemas.microsoft.com/office/drawing/2010/main" val="0"/>
              </a:ext>
            </a:extLst>
          </a:blip>
          <a:srcRect r="-14" b="25009"/>
          <a:stretch/>
        </p:blipFill>
        <p:spPr>
          <a:xfrm>
            <a:off x="2204180" y="2998104"/>
            <a:ext cx="4735640" cy="3097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817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240D-B0EE-1F33-3225-724935B21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C2A5B-51D9-DD73-AD7C-904A9BBF1A86}"/>
              </a:ext>
            </a:extLst>
          </p:cNvPr>
          <p:cNvSpPr>
            <a:spLocks noGrp="1"/>
          </p:cNvSpPr>
          <p:nvPr>
            <p:ph type="title"/>
          </p:nvPr>
        </p:nvSpPr>
        <p:spPr>
          <a:xfrm>
            <a:off x="971550" y="837669"/>
            <a:ext cx="7200900" cy="601517"/>
          </a:xfrm>
        </p:spPr>
        <p:txBody>
          <a:bodyPr>
            <a:normAutofit/>
          </a:bodyPr>
          <a:lstStyle/>
          <a:p>
            <a:pPr algn="ctr"/>
            <a:r>
              <a:rPr lang="en-US" dirty="0"/>
              <a:t>Section class attendance</a:t>
            </a:r>
          </a:p>
        </p:txBody>
      </p:sp>
      <p:sp>
        <p:nvSpPr>
          <p:cNvPr id="3" name="Content Placeholder 2">
            <a:extLst>
              <a:ext uri="{FF2B5EF4-FFF2-40B4-BE49-F238E27FC236}">
                <a16:creationId xmlns:a16="http://schemas.microsoft.com/office/drawing/2014/main" id="{0E70C882-8B66-EC9E-C7CC-E36CB7ACD510}"/>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32AA765D-CE0E-57D6-C148-6C7E1552846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487F7BE8-E301-C4C1-2482-F6CB6CBC0F66}"/>
              </a:ext>
            </a:extLst>
          </p:cNvPr>
          <p:cNvSpPr txBox="1">
            <a:spLocks/>
          </p:cNvSpPr>
          <p:nvPr/>
        </p:nvSpPr>
        <p:spPr>
          <a:xfrm>
            <a:off x="1058440" y="1515386"/>
            <a:ext cx="7027115"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All your faculty to record class attendance easily through TracCloud, along with new reports to review attendance data.</a:t>
            </a:r>
          </a:p>
        </p:txBody>
      </p:sp>
      <p:pic>
        <p:nvPicPr>
          <p:cNvPr id="7" name="Picture 6">
            <a:extLst>
              <a:ext uri="{FF2B5EF4-FFF2-40B4-BE49-F238E27FC236}">
                <a16:creationId xmlns:a16="http://schemas.microsoft.com/office/drawing/2014/main" id="{F3D9040E-33D1-4796-D225-25597D59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3" y="2267498"/>
            <a:ext cx="6957391" cy="3612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757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EC369-D1B3-0537-9DCC-AE915BE74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D7E5C-9ACA-3849-4421-CD44A5748515}"/>
              </a:ext>
            </a:extLst>
          </p:cNvPr>
          <p:cNvSpPr>
            <a:spLocks noGrp="1"/>
          </p:cNvSpPr>
          <p:nvPr>
            <p:ph type="title"/>
          </p:nvPr>
        </p:nvSpPr>
        <p:spPr>
          <a:xfrm>
            <a:off x="971550" y="837669"/>
            <a:ext cx="7200900" cy="601517"/>
          </a:xfrm>
        </p:spPr>
        <p:txBody>
          <a:bodyPr>
            <a:normAutofit/>
          </a:bodyPr>
          <a:lstStyle/>
          <a:p>
            <a:pPr algn="ctr"/>
            <a:r>
              <a:rPr lang="en-US" dirty="0"/>
              <a:t>workshop improvements</a:t>
            </a:r>
          </a:p>
        </p:txBody>
      </p:sp>
      <p:sp>
        <p:nvSpPr>
          <p:cNvPr id="3" name="Content Placeholder 2">
            <a:extLst>
              <a:ext uri="{FF2B5EF4-FFF2-40B4-BE49-F238E27FC236}">
                <a16:creationId xmlns:a16="http://schemas.microsoft.com/office/drawing/2014/main" id="{A71D41F3-D184-CC13-4816-BCC2BACC430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A267EABC-BAFE-20A7-DCD2-5639ABD589E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91C4FE3-EE67-9BC6-B6B7-07F3C62048AD}"/>
              </a:ext>
            </a:extLst>
          </p:cNvPr>
          <p:cNvSpPr txBox="1">
            <a:spLocks/>
          </p:cNvSpPr>
          <p:nvPr/>
        </p:nvSpPr>
        <p:spPr>
          <a:xfrm>
            <a:off x="1145333" y="1359673"/>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Track workshop enrollment, allow your staff to record which students attended or missed, and automatically generate visit records for students.</a:t>
            </a:r>
          </a:p>
        </p:txBody>
      </p:sp>
      <p:pic>
        <p:nvPicPr>
          <p:cNvPr id="7" name="Picture 6">
            <a:extLst>
              <a:ext uri="{FF2B5EF4-FFF2-40B4-BE49-F238E27FC236}">
                <a16:creationId xmlns:a16="http://schemas.microsoft.com/office/drawing/2014/main" id="{7F9FE73A-7099-6E1E-44D7-CE06D5BBC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248" y="2318442"/>
            <a:ext cx="6549501" cy="4009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55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71605"/>
            <a:ext cx="7200900" cy="601517"/>
          </a:xfrm>
        </p:spPr>
        <p:txBody>
          <a:bodyPr>
            <a:normAutofit/>
          </a:bodyPr>
          <a:lstStyle/>
          <a:p>
            <a:pPr algn="ctr"/>
            <a:r>
              <a:rPr lang="en-US" dirty="0"/>
              <a:t>Scheduled announcements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5" y="1859167"/>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Announcements can now be scheduled to appear based on day of week and time of day in addition to date range.</a:t>
            </a:r>
          </a:p>
        </p:txBody>
      </p:sp>
      <p:pic>
        <p:nvPicPr>
          <p:cNvPr id="7" name="Picture 6">
            <a:extLst>
              <a:ext uri="{FF2B5EF4-FFF2-40B4-BE49-F238E27FC236}">
                <a16:creationId xmlns:a16="http://schemas.microsoft.com/office/drawing/2014/main" id="{8A909364-E5BA-7C01-C6CB-C3665B7376CE}"/>
              </a:ext>
            </a:extLst>
          </p:cNvPr>
          <p:cNvPicPr>
            <a:picLocks noChangeAspect="1"/>
          </p:cNvPicPr>
          <p:nvPr/>
        </p:nvPicPr>
        <p:blipFill>
          <a:blip r:embed="rId2">
            <a:extLst>
              <a:ext uri="{28A0092B-C50C-407E-A947-70E740481C1C}">
                <a14:useLocalDpi xmlns:a14="http://schemas.microsoft.com/office/drawing/2010/main" val="0"/>
              </a:ext>
            </a:extLst>
          </a:blip>
          <a:srcRect r="-841" b="40195"/>
          <a:stretch/>
        </p:blipFill>
        <p:spPr>
          <a:xfrm>
            <a:off x="1326089" y="2820747"/>
            <a:ext cx="6796621" cy="2581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516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89221"/>
            <a:ext cx="7200900" cy="601517"/>
          </a:xfrm>
        </p:spPr>
        <p:txBody>
          <a:bodyPr>
            <a:normAutofit/>
          </a:bodyPr>
          <a:lstStyle/>
          <a:p>
            <a:pPr algn="ctr"/>
            <a:r>
              <a:rPr lang="en-US" dirty="0"/>
              <a:t>Custom field groups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299822" y="1591586"/>
            <a:ext cx="6544356" cy="1276231"/>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r>
              <a:rPr lang="en-US" dirty="0">
                <a:solidFill>
                  <a:schemeClr val="tx2">
                    <a:lumMod val="95000"/>
                    <a:lumOff val="5000"/>
                  </a:schemeClr>
                </a:solidFill>
              </a:rPr>
              <a:t>Custom field groups can be used to bundle sets of custom fields, and to record multiple values in each field.</a:t>
            </a:r>
          </a:p>
        </p:txBody>
      </p:sp>
      <p:pic>
        <p:nvPicPr>
          <p:cNvPr id="8" name="Picture 7">
            <a:extLst>
              <a:ext uri="{FF2B5EF4-FFF2-40B4-BE49-F238E27FC236}">
                <a16:creationId xmlns:a16="http://schemas.microsoft.com/office/drawing/2014/main" id="{9A9ABADA-E46B-87AF-D409-C1FF1138B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894" y="2541180"/>
            <a:ext cx="6088212" cy="3035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509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37669"/>
            <a:ext cx="7200900" cy="601517"/>
          </a:xfrm>
        </p:spPr>
        <p:txBody>
          <a:bodyPr>
            <a:normAutofit/>
          </a:bodyPr>
          <a:lstStyle/>
          <a:p>
            <a:pPr algn="ctr"/>
            <a:r>
              <a:rPr lang="en-US" dirty="0"/>
              <a:t>Availability blocks listing</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5" y="1515386"/>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a:solidFill>
                  <a:schemeClr val="tx2">
                    <a:lumMod val="95000"/>
                    <a:lumOff val="5000"/>
                  </a:schemeClr>
                </a:solidFill>
              </a:rPr>
              <a:t>There is now a dedicated listing page for Availability Blocks, providing a quick way to search for and modify your consultants’ time slots.</a:t>
            </a:r>
          </a:p>
        </p:txBody>
      </p:sp>
      <p:pic>
        <p:nvPicPr>
          <p:cNvPr id="8" name="Picture 7">
            <a:extLst>
              <a:ext uri="{FF2B5EF4-FFF2-40B4-BE49-F238E27FC236}">
                <a16:creationId xmlns:a16="http://schemas.microsoft.com/office/drawing/2014/main" id="{FC2CC3C8-BCB7-DEA8-999F-5B4B06C81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525278"/>
            <a:ext cx="8172450" cy="3494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03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1122655"/>
            <a:ext cx="7200900" cy="601517"/>
          </a:xfrm>
        </p:spPr>
        <p:txBody>
          <a:bodyPr>
            <a:normAutofit fontScale="90000"/>
          </a:bodyPr>
          <a:lstStyle/>
          <a:p>
            <a:pPr algn="ctr"/>
            <a:r>
              <a:rPr lang="en-US" dirty="0" err="1"/>
              <a:t>SurveyTrac</a:t>
            </a:r>
            <a:r>
              <a:rPr lang="en-US" dirty="0"/>
              <a:t> conditional questions</a:t>
            </a:r>
          </a:p>
        </p:txBody>
      </p:sp>
      <p:sp>
        <p:nvSpPr>
          <p:cNvPr id="3" name="Content Placeholder 2">
            <a:extLst>
              <a:ext uri="{FF2B5EF4-FFF2-40B4-BE49-F238E27FC236}">
                <a16:creationId xmlns:a16="http://schemas.microsoft.com/office/drawing/2014/main" id="{1FEB51ED-5EE5-6484-EA6B-72C30C4519B9}"/>
              </a:ext>
            </a:extLst>
          </p:cNvPr>
          <p:cNvSpPr txBox="1">
            <a:spLocks/>
          </p:cNvSpPr>
          <p:nvPr/>
        </p:nvSpPr>
        <p:spPr>
          <a:xfrm>
            <a:off x="971550" y="14391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4" name="Content Placeholder 2">
            <a:extLst>
              <a:ext uri="{FF2B5EF4-FFF2-40B4-BE49-F238E27FC236}">
                <a16:creationId xmlns:a16="http://schemas.microsoft.com/office/drawing/2014/main" id="{04DCDE85-B30A-C2BB-4D56-5D85A7420259}"/>
              </a:ext>
            </a:extLst>
          </p:cNvPr>
          <p:cNvSpPr txBox="1">
            <a:spLocks/>
          </p:cNvSpPr>
          <p:nvPr/>
        </p:nvSpPr>
        <p:spPr>
          <a:xfrm>
            <a:off x="1123950" y="1591586"/>
            <a:ext cx="720090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sp>
        <p:nvSpPr>
          <p:cNvPr id="5" name="Content Placeholder 2">
            <a:extLst>
              <a:ext uri="{FF2B5EF4-FFF2-40B4-BE49-F238E27FC236}">
                <a16:creationId xmlns:a16="http://schemas.microsoft.com/office/drawing/2014/main" id="{51EDC878-76FC-D493-D8CE-2E21791E255D}"/>
              </a:ext>
            </a:extLst>
          </p:cNvPr>
          <p:cNvSpPr txBox="1">
            <a:spLocks/>
          </p:cNvSpPr>
          <p:nvPr/>
        </p:nvSpPr>
        <p:spPr>
          <a:xfrm>
            <a:off x="1145334" y="1876572"/>
            <a:ext cx="6853330" cy="4504414"/>
          </a:xfrm>
          <a:prstGeom prst="rect">
            <a:avLst/>
          </a:prstGeom>
        </p:spPr>
        <p:txBody>
          <a:bodyPr>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lgn="ctr">
              <a:buNone/>
            </a:pPr>
            <a:r>
              <a:rPr lang="en-US" dirty="0" err="1">
                <a:solidFill>
                  <a:schemeClr val="tx2">
                    <a:lumMod val="95000"/>
                    <a:lumOff val="5000"/>
                  </a:schemeClr>
                </a:solidFill>
              </a:rPr>
              <a:t>SurveyTrac</a:t>
            </a:r>
            <a:r>
              <a:rPr lang="en-US" dirty="0">
                <a:solidFill>
                  <a:schemeClr val="tx2">
                    <a:lumMod val="95000"/>
                    <a:lumOff val="5000"/>
                  </a:schemeClr>
                </a:solidFill>
              </a:rPr>
              <a:t> has new functionality allowing for conditional questions, allowing you to ask follow-up questions about previous responses.</a:t>
            </a:r>
          </a:p>
        </p:txBody>
      </p:sp>
      <p:pic>
        <p:nvPicPr>
          <p:cNvPr id="7" name="Picture 6">
            <a:extLst>
              <a:ext uri="{FF2B5EF4-FFF2-40B4-BE49-F238E27FC236}">
                <a16:creationId xmlns:a16="http://schemas.microsoft.com/office/drawing/2014/main" id="{57484A2C-93A0-7E94-435B-2CE35B04E812}"/>
              </a:ext>
            </a:extLst>
          </p:cNvPr>
          <p:cNvPicPr>
            <a:picLocks noChangeAspect="1"/>
          </p:cNvPicPr>
          <p:nvPr/>
        </p:nvPicPr>
        <p:blipFill>
          <a:blip r:embed="rId2"/>
          <a:stretch>
            <a:fillRect/>
          </a:stretch>
        </p:blipFill>
        <p:spPr>
          <a:xfrm>
            <a:off x="971549" y="3589758"/>
            <a:ext cx="3324689" cy="1381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0BA15CFC-9B7B-A91A-45CD-6ABDF3DDDBBA}"/>
              </a:ext>
            </a:extLst>
          </p:cNvPr>
          <p:cNvPicPr>
            <a:picLocks noChangeAspect="1"/>
          </p:cNvPicPr>
          <p:nvPr/>
        </p:nvPicPr>
        <p:blipFill>
          <a:blip r:embed="rId3"/>
          <a:stretch>
            <a:fillRect/>
          </a:stretch>
        </p:blipFill>
        <p:spPr>
          <a:xfrm>
            <a:off x="4470024" y="3142021"/>
            <a:ext cx="3991532" cy="2276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51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462</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Cambria</vt:lpstr>
      <vt:lpstr>1_Red Line Business 16x9</vt:lpstr>
      <vt:lpstr>What’s new in traccloud April ‘24 to April ‘25</vt:lpstr>
      <vt:lpstr>Where to learn about updates</vt:lpstr>
      <vt:lpstr>Stacked availabilities</vt:lpstr>
      <vt:lpstr>Section class attendance</vt:lpstr>
      <vt:lpstr>workshop improvements</vt:lpstr>
      <vt:lpstr>Scheduled announcements</vt:lpstr>
      <vt:lpstr>Custom field groups</vt:lpstr>
      <vt:lpstr>Availability blocks listing</vt:lpstr>
      <vt:lpstr>SurveyTrac conditional questions</vt:lpstr>
      <vt:lpstr>New custom view group options</vt:lpstr>
      <vt:lpstr>Edit recurring appointment dates</vt:lpstr>
      <vt:lpstr>Center &amp; consultant choice on search availability</vt:lpstr>
      <vt:lpstr>Send surveys from survey listing</vt:lpstr>
      <vt:lpstr>New Custom field type: info</vt:lpstr>
      <vt:lpstr>More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104</cp:revision>
  <dcterms:created xsi:type="dcterms:W3CDTF">2021-11-08T16:00:51Z</dcterms:created>
  <dcterms:modified xsi:type="dcterms:W3CDTF">2025-03-25T22:00:12Z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