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7" r:id="rId2"/>
    <p:sldId id="267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0215"/>
    <a:srgbClr val="8D1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4" autoAdjust="0"/>
  </p:normalViewPr>
  <p:slideViewPr>
    <p:cSldViewPr snapToGrid="0">
      <p:cViewPr varScale="1">
        <p:scale>
          <a:sx n="85" d="100"/>
          <a:sy n="85" d="100"/>
        </p:scale>
        <p:origin x="1363" y="48"/>
      </p:cViewPr>
      <p:guideLst>
        <p:guide pos="288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9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71D7-55AC-46BD-81B3-09AB2F9EFBD8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BD58-3BFF-4EAF-BB8B-AC67FE801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424F-BB59-4F4E-9822-4CA3E770FFD2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CDD-9D6C-4F63-9EC2-64822662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58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121AAB-2854-DA37-122A-E851439781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6D20175-05E2-DCC2-1381-C68CDA8063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2812B7E-CBF1-B942-D209-B086EDEED3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A5F11-C79F-9716-F40B-8B40FE6788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98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6FCB2E6-13B1-4DDB-82FB-07C0E23B0A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6505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606040"/>
            <a:ext cx="7543800" cy="27432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800">
                <a:solidFill>
                  <a:schemeClr val="tx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5360437"/>
            <a:ext cx="7543800" cy="36576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baseline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1F0EBC-43C2-4BC4-B20D-8569343E633D}"/>
              </a:ext>
            </a:extLst>
          </p:cNvPr>
          <p:cNvSpPr/>
          <p:nvPr userDrawn="1"/>
        </p:nvSpPr>
        <p:spPr>
          <a:xfrm>
            <a:off x="-2504" y="6403451"/>
            <a:ext cx="9146505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623752-102A-438E-ADC6-A2BC88FDD0EF}"/>
              </a:ext>
            </a:extLst>
          </p:cNvPr>
          <p:cNvSpPr txBox="1"/>
          <p:nvPr userDrawn="1"/>
        </p:nvSpPr>
        <p:spPr>
          <a:xfrm>
            <a:off x="2284165" y="6448859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687FF2-4823-2EE1-9933-FE976AA1CE2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1" y="99367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783778" y="0"/>
            <a:ext cx="34289" cy="641946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94C6F9D-FC5A-498A-B901-481556FEC8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55463" y="1769460"/>
            <a:ext cx="6858003" cy="3319075"/>
          </a:xfrm>
          <a:prstGeom prst="rect">
            <a:avLst/>
          </a:prstGeom>
        </p:spPr>
      </p:pic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CB876029-D515-4B7E-8C33-E0E9003D93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9" t="30505" r="50013"/>
          <a:stretch/>
        </p:blipFill>
        <p:spPr>
          <a:xfrm>
            <a:off x="0" y="1325880"/>
            <a:ext cx="5143500" cy="4237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61021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1357194"/>
            <a:ext cx="5143500" cy="4206240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B0AB30-AE7D-47EB-89F9-4F54E6C4CDBB}"/>
              </a:ext>
            </a:extLst>
          </p:cNvPr>
          <p:cNvSpPr/>
          <p:nvPr userDrawn="1"/>
        </p:nvSpPr>
        <p:spPr>
          <a:xfrm>
            <a:off x="0" y="6399334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57EF9E-69B1-466E-BD71-B44ADB916D02}"/>
              </a:ext>
            </a:extLst>
          </p:cNvPr>
          <p:cNvSpPr txBox="1"/>
          <p:nvPr userDrawn="1"/>
        </p:nvSpPr>
        <p:spPr>
          <a:xfrm>
            <a:off x="2285418" y="6444742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0B12-F9DE-47EF-A076-CF602073F1B2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1A43DE-DAFC-4F78-51EC-5C788BFB021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1" y="99367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2EE9-AF66-483C-961F-59B9F002993E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631769"/>
            <a:ext cx="1028700" cy="53118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631769"/>
            <a:ext cx="5897880" cy="53118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FD5-7FA3-40FB-875B-457FB46B25A4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856CF-A2C3-4B88-A8BC-452BADF6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98244-2B77-4D09-9C3D-1A0EEDF6D5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8B93266-8FB4-430B-8AE3-3A53F50E1A0B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B71F9-FFFE-4BC0-A214-72A3A26E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4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0F0BC49B-3998-44C0-9D88-5D5C069F72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1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29CC3FA-0A27-4400-B034-DD39E2B4795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63E2-E931-4653-BB33-A910E07D11B2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B2AEC1-F517-4748-99D4-1C188608040B}"/>
              </a:ext>
            </a:extLst>
          </p:cNvPr>
          <p:cNvSpPr txBox="1"/>
          <p:nvPr userDrawn="1"/>
        </p:nvSpPr>
        <p:spPr>
          <a:xfrm>
            <a:off x="2285418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4594133B-E342-44C7-B5D7-EB0C787004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1909" y="758899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565829"/>
            <a:ext cx="4457700" cy="4114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>
                <a:solidFill>
                  <a:srgbClr val="8D182B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5682346"/>
            <a:ext cx="4457700" cy="41054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 b="1" cap="all" baseline="0"/>
            </a:lvl1pPr>
            <a:lvl2pPr marL="457189" indent="0">
              <a:buNone/>
              <a:defRPr sz="2000"/>
            </a:lvl2pPr>
            <a:lvl3pPr marL="914377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780313" y="0"/>
            <a:ext cx="39240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590BD77-AD8E-4C7B-8932-DBABE03205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-21"/>
          <a:stretch/>
        </p:blipFill>
        <p:spPr>
          <a:xfrm rot="16200000">
            <a:off x="4053734" y="1767731"/>
            <a:ext cx="6857999" cy="332253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64CAA88-498D-45D8-9BC7-9979FD1415A0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A592F0-D8B1-0845-C11E-1A8A1BB5642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1" y="99367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1550" y="6419462"/>
            <a:ext cx="3886200" cy="4385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1220FC6-88A2-4EEE-991B-2F110AF12BF6}"/>
              </a:ext>
            </a:extLst>
          </p:cNvPr>
          <p:cNvSpPr/>
          <p:nvPr userDrawn="1"/>
        </p:nvSpPr>
        <p:spPr>
          <a:xfrm>
            <a:off x="2504" y="6405709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E0E989-A902-4F7D-BA2A-FA111A97C9B3}"/>
              </a:ext>
            </a:extLst>
          </p:cNvPr>
          <p:cNvSpPr txBox="1"/>
          <p:nvPr userDrawn="1"/>
        </p:nvSpPr>
        <p:spPr>
          <a:xfrm>
            <a:off x="2342566" y="6451117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</p:spTree>
    <p:extLst>
      <p:ext uri="{BB962C8B-B14F-4D97-AF65-F5344CB8AC3E}">
        <p14:creationId xmlns:p14="http://schemas.microsoft.com/office/powerpoint/2010/main" val="258140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1E24CFC4-405A-467D-9E08-5C4DFC7F3C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EC7611E-B2FF-465A-8615-50CBE22E862F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5721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864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AED-24AE-4AC7-940D-F7106D2788A3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97B8FA-C7AA-421D-AF26-F166BBAB36A8}"/>
              </a:ext>
            </a:extLst>
          </p:cNvPr>
          <p:cNvSpPr txBox="1"/>
          <p:nvPr userDrawn="1"/>
        </p:nvSpPr>
        <p:spPr>
          <a:xfrm>
            <a:off x="2339139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FD541279-8A3B-417F-B843-F755CAAF39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EBB8236-4E86-4536-B303-53C7F60B64D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5771-5E10-4A19-AB0E-909293152332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6F40C0-994F-49A0-A51F-15027EC1DE1E}"/>
              </a:ext>
            </a:extLst>
          </p:cNvPr>
          <p:cNvSpPr txBox="1"/>
          <p:nvPr userDrawn="1"/>
        </p:nvSpPr>
        <p:spPr>
          <a:xfrm>
            <a:off x="2282913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A8BDA1-2913-451D-A921-1354C1504763}"/>
              </a:ext>
            </a:extLst>
          </p:cNvPr>
          <p:cNvSpPr/>
          <p:nvPr userDrawn="1"/>
        </p:nvSpPr>
        <p:spPr>
          <a:xfrm>
            <a:off x="0" y="6428290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6FD5-B03F-45D5-A178-114C548C0032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A0B3F-7E55-46D7-98A7-9074B9F11702}"/>
              </a:ext>
            </a:extLst>
          </p:cNvPr>
          <p:cNvSpPr txBox="1"/>
          <p:nvPr userDrawn="1"/>
        </p:nvSpPr>
        <p:spPr>
          <a:xfrm>
            <a:off x="2285418" y="6473698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05C23D-1F9A-35D8-65B5-FD85F99DCC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1" y="99367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BBF16F1B-6D74-4B8E-A030-6A5F72631C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97448" y="1727472"/>
            <a:ext cx="6774030" cy="331907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ABE2AC4-3A1F-4C1F-B13B-47350FC056EB}"/>
              </a:ext>
            </a:extLst>
          </p:cNvPr>
          <p:cNvSpPr/>
          <p:nvPr userDrawn="1"/>
        </p:nvSpPr>
        <p:spPr>
          <a:xfrm>
            <a:off x="1" y="6397852"/>
            <a:ext cx="9158114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783777" y="0"/>
            <a:ext cx="41148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1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727" y="685800"/>
            <a:ext cx="459486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12C0-B102-441D-AA86-2C80DFA84E68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41F374-095E-4234-9DE9-5A1F5AEB81DB}"/>
              </a:ext>
            </a:extLst>
          </p:cNvPr>
          <p:cNvSpPr txBox="1"/>
          <p:nvPr userDrawn="1"/>
        </p:nvSpPr>
        <p:spPr>
          <a:xfrm>
            <a:off x="2281919" y="6438838"/>
            <a:ext cx="45801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A3E501-90CA-4498-B1E1-2D8EA67EB7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1" y="99367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A858A82F-6FAE-4624-8CBA-79CF916EF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2505" y="760330"/>
            <a:ext cx="9144001" cy="60976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AFFE69-30DE-4A76-A6C9-08432CE91D30}"/>
              </a:ext>
            </a:extLst>
          </p:cNvPr>
          <p:cNvSpPr/>
          <p:nvPr userDrawn="1"/>
        </p:nvSpPr>
        <p:spPr>
          <a:xfrm>
            <a:off x="2504" y="6408657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46100"/>
            <a:ext cx="7200900" cy="977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72009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8B93266-8FB4-430B-8AE3-3A53F50E1A0B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8770" y="6419462"/>
            <a:ext cx="523681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B4590F-6109-DCBC-93FB-F203B04557E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1" y="99367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rgbClr val="8D182B"/>
          </a:solidFill>
          <a:effectLst>
            <a:outerShdw blurRad="38100" dist="25400" dir="18900000" algn="b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74313" indent="-228594" algn="l" defTabSz="91437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45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09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4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754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06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38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099" indent="0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10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ublicdomainpictures.net/view-image.php?image=380701&amp;picture=any-ques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106706"/>
            <a:ext cx="7543800" cy="193189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Scheduling Q&amp;A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C7039AC-3158-43CD-BA21-07FCAD3CDA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Iliana Visser</a:t>
            </a:r>
          </a:p>
        </p:txBody>
      </p:sp>
    </p:spTree>
    <p:extLst>
      <p:ext uri="{BB962C8B-B14F-4D97-AF65-F5344CB8AC3E}">
        <p14:creationId xmlns:p14="http://schemas.microsoft.com/office/powerpoint/2010/main" val="3532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49" y="850900"/>
            <a:ext cx="5357533" cy="977900"/>
          </a:xfrm>
        </p:spPr>
        <p:txBody>
          <a:bodyPr/>
          <a:lstStyle/>
          <a:p>
            <a:r>
              <a:rPr lang="en-US" dirty="0"/>
              <a:t>New Since Last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76" y="1888027"/>
            <a:ext cx="7774400" cy="4396232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sz="1900" b="0" i="0" u="none" strike="noStrike" dirty="0">
                <a:solidFill>
                  <a:srgbClr val="000000"/>
                </a:solidFill>
                <a:effectLst/>
              </a:rPr>
              <a:t>Availability Blocks Listing</a:t>
            </a:r>
            <a:r>
              <a:rPr lang="en-US" sz="2100" dirty="0"/>
              <a:t> </a:t>
            </a:r>
          </a:p>
          <a:p>
            <a:pPr>
              <a:buFontTx/>
              <a:buChar char="-"/>
            </a:pPr>
            <a:r>
              <a:rPr lang="en-US" sz="1900" b="0" i="0" u="none" strike="noStrike" dirty="0">
                <a:solidFill>
                  <a:srgbClr val="000000"/>
                </a:solidFill>
                <a:effectLst/>
              </a:rPr>
              <a:t>Option to edit dates of a recurring appointment</a:t>
            </a:r>
            <a:r>
              <a:rPr lang="en-US" sz="2100" dirty="0"/>
              <a:t> </a:t>
            </a:r>
          </a:p>
          <a:p>
            <a:pPr>
              <a:buFontTx/>
              <a:buChar char="-"/>
            </a:pPr>
            <a:r>
              <a:rPr lang="en-US" dirty="0"/>
              <a:t>Added ability to show a calendar icon on Visit Log Listing when visit is linked to a pre-scheduled appointment </a:t>
            </a:r>
          </a:p>
          <a:p>
            <a:pPr>
              <a:buFontTx/>
              <a:buChar char="-"/>
            </a:pPr>
            <a:r>
              <a:rPr lang="en-US" dirty="0"/>
              <a:t>Max appointment rules to limit appts by number of hours or minutes</a:t>
            </a:r>
          </a:p>
          <a:p>
            <a:pPr>
              <a:buFontTx/>
              <a:buChar char="-"/>
            </a:pPr>
            <a:r>
              <a:rPr lang="en-US" dirty="0"/>
              <a:t>Stacked availabilities</a:t>
            </a:r>
          </a:p>
          <a:p>
            <a:pPr>
              <a:buFontTx/>
              <a:buChar char="-"/>
            </a:pPr>
            <a:r>
              <a:rPr lang="en-US" dirty="0"/>
              <a:t>Set reply-to address to consultant email</a:t>
            </a:r>
          </a:p>
          <a:p>
            <a:pPr>
              <a:buFontTx/>
              <a:buChar char="-"/>
            </a:pPr>
            <a:r>
              <a:rPr lang="en-US" dirty="0"/>
              <a:t>Send reminder emails a second time</a:t>
            </a:r>
          </a:p>
          <a:p>
            <a:pPr>
              <a:buFontTx/>
              <a:buChar char="-"/>
            </a:pPr>
            <a:r>
              <a:rPr lang="en-US" dirty="0"/>
              <a:t>Center and Consultant fields in Search Availability widget</a:t>
            </a:r>
          </a:p>
        </p:txBody>
      </p:sp>
    </p:spTree>
    <p:extLst>
      <p:ext uri="{BB962C8B-B14F-4D97-AF65-F5344CB8AC3E}">
        <p14:creationId xmlns:p14="http://schemas.microsoft.com/office/powerpoint/2010/main" val="14246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AE861B-9EBE-179F-BF95-7C04F27F5B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BA702E9-2A2F-1FEC-7BE6-F4D99D4EB6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85812" y="904875"/>
            <a:ext cx="7572375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68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d Line Business 16x9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red line presentation (widescreen).potx" id="{8018D45A-0B59-4186-B046-1FF8092889B6}" vid="{86C2525B-C90B-4FD6-8D61-5E85FA833A06}"/>
    </a:ext>
  </a:extLst>
</a:theme>
</file>

<file path=ppt/theme/theme2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red line presentation (widescreen)</Template>
  <TotalTime>12543</TotalTime>
  <Words>76</Words>
  <Application>Microsoft Office PowerPoint</Application>
  <PresentationFormat>On-screen Show (4:3)</PresentationFormat>
  <Paragraphs>13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Cambria</vt:lpstr>
      <vt:lpstr>Red Line Business 16x9</vt:lpstr>
      <vt:lpstr>Scheduling Q&amp;A</vt:lpstr>
      <vt:lpstr>New Since Last Year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iliana visser</dc:creator>
  <cp:lastModifiedBy>Iliana Visser</cp:lastModifiedBy>
  <cp:revision>30</cp:revision>
  <dcterms:created xsi:type="dcterms:W3CDTF">2021-11-08T16:00:51Z</dcterms:created>
  <dcterms:modified xsi:type="dcterms:W3CDTF">2025-01-09T17:12:55Z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