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7" r:id="rId2"/>
    <p:sldId id="267" r:id="rId3"/>
    <p:sldId id="273" r:id="rId4"/>
    <p:sldId id="278" r:id="rId5"/>
    <p:sldId id="279" r:id="rId6"/>
    <p:sldId id="280" r:id="rId7"/>
    <p:sldId id="281" r:id="rId8"/>
    <p:sldId id="28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102"/>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3/15/2024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3/15/2024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3/15/2024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3/15/2024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3/15/2024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3/15/2024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2024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3/15/2024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3/15/2024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3/15/2024</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3/15/2024</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3/15/2024</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3/15/2024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2024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3/15/2024</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laura@go-redroc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963309"/>
            <a:ext cx="7543800" cy="972583"/>
          </a:xfrm>
        </p:spPr>
        <p:txBody>
          <a:bodyPr>
            <a:normAutofit/>
          </a:bodyPr>
          <a:lstStyle/>
          <a:p>
            <a:pPr algn="ctr"/>
            <a:r>
              <a:rPr lang="en-US" dirty="0"/>
              <a:t>Surveytrac</a:t>
            </a:r>
          </a:p>
        </p:txBody>
      </p:sp>
      <p:sp>
        <p:nvSpPr>
          <p:cNvPr id="3" name="Subtitle 2"/>
          <p:cNvSpPr>
            <a:spLocks noGrp="1"/>
          </p:cNvSpPr>
          <p:nvPr>
            <p:ph type="subTitle" idx="1"/>
          </p:nvPr>
        </p:nvSpPr>
        <p:spPr>
          <a:xfrm>
            <a:off x="800100" y="1935892"/>
            <a:ext cx="7543800" cy="593124"/>
          </a:xfrm>
        </p:spPr>
        <p:txBody>
          <a:bodyPr>
            <a:normAutofit fontScale="92500" lnSpcReduction="10000"/>
          </a:bodyPr>
          <a:lstStyle/>
          <a:p>
            <a:pPr algn="ctr"/>
            <a:r>
              <a:rPr lang="en-US" dirty="0">
                <a:solidFill>
                  <a:schemeClr val="accent1">
                    <a:lumMod val="75000"/>
                  </a:schemeClr>
                </a:solidFill>
              </a:rPr>
              <a:t>Sending surveys through traccloud with the surveytrac module</a:t>
            </a:r>
          </a:p>
        </p:txBody>
      </p:sp>
      <p:pic>
        <p:nvPicPr>
          <p:cNvPr id="9" name="Picture 8">
            <a:extLst>
              <a:ext uri="{FF2B5EF4-FFF2-40B4-BE49-F238E27FC236}">
                <a16:creationId xmlns:a16="http://schemas.microsoft.com/office/drawing/2014/main" id="{66CE44C0-4777-43F0-B663-C87082429D7D}"/>
              </a:ext>
            </a:extLst>
          </p:cNvPr>
          <p:cNvPicPr>
            <a:picLocks noChangeAspect="1"/>
          </p:cNvPicPr>
          <p:nvPr/>
        </p:nvPicPr>
        <p:blipFill>
          <a:blip r:embed="rId2"/>
          <a:stretch>
            <a:fillRect/>
          </a:stretch>
        </p:blipFill>
        <p:spPr>
          <a:xfrm>
            <a:off x="1704575" y="2848102"/>
            <a:ext cx="5734850" cy="28007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itle 1">
            <a:extLst>
              <a:ext uri="{FF2B5EF4-FFF2-40B4-BE49-F238E27FC236}">
                <a16:creationId xmlns:a16="http://schemas.microsoft.com/office/drawing/2014/main" id="{4DD5FC76-E379-413C-49D0-0AAB9C1D7D28}"/>
              </a:ext>
            </a:extLst>
          </p:cNvPr>
          <p:cNvSpPr txBox="1">
            <a:spLocks/>
          </p:cNvSpPr>
          <p:nvPr/>
        </p:nvSpPr>
        <p:spPr>
          <a:xfrm>
            <a:off x="3921491" y="5855385"/>
            <a:ext cx="1301014" cy="449898"/>
          </a:xfrm>
          <a:prstGeom prst="rect">
            <a:avLst/>
          </a:prstGeom>
        </p:spPr>
        <p:txBody>
          <a:bodyPr vert="horz" lIns="91440" tIns="45720" rIns="91440" bIns="45720" rtlCol="0" anchor="b">
            <a:noAutofit/>
          </a:bodyPr>
          <a:lstStyle>
            <a:lvl1pPr algn="l" defTabSz="914377" rtl="0" eaLnBrk="1" latinLnBrk="0" hangingPunct="1">
              <a:lnSpc>
                <a:spcPct val="80000"/>
              </a:lnSpc>
              <a:spcBef>
                <a:spcPct val="0"/>
              </a:spcBef>
              <a:buNone/>
              <a:defRPr sz="6800" b="1" kern="1200" cap="all" baseline="0">
                <a:solidFill>
                  <a:schemeClr val="tx1"/>
                </a:solidFill>
                <a:effectLst>
                  <a:outerShdw blurRad="38100" dist="25400" dir="18900000" algn="bl" rotWithShape="0">
                    <a:schemeClr val="bg1">
                      <a:alpha val="80000"/>
                    </a:schemeClr>
                  </a:outerShdw>
                </a:effectLst>
                <a:latin typeface="+mj-lt"/>
                <a:ea typeface="+mj-ea"/>
                <a:cs typeface="+mj-cs"/>
              </a:defRPr>
            </a:lvl1pPr>
          </a:lstStyle>
          <a:p>
            <a:pPr algn="ctr"/>
            <a:r>
              <a:rPr lang="en-US" sz="1200" dirty="0"/>
              <a:t>Aidan murray</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4317142" cy="977900"/>
          </a:xfrm>
        </p:spPr>
        <p:txBody>
          <a:bodyPr/>
          <a:lstStyle/>
          <a:p>
            <a:r>
              <a:rPr lang="en-US" dirty="0"/>
              <a:t>Surveytrac in traccloud</a:t>
            </a:r>
          </a:p>
        </p:txBody>
      </p:sp>
      <p:sp>
        <p:nvSpPr>
          <p:cNvPr id="3" name="Content Placeholder 2"/>
          <p:cNvSpPr>
            <a:spLocks noGrp="1"/>
          </p:cNvSpPr>
          <p:nvPr>
            <p:ph idx="1"/>
          </p:nvPr>
        </p:nvSpPr>
        <p:spPr>
          <a:xfrm>
            <a:off x="971550" y="2083242"/>
            <a:ext cx="3497083" cy="4046471"/>
          </a:xfrm>
        </p:spPr>
        <p:txBody>
          <a:bodyPr/>
          <a:lstStyle/>
          <a:p>
            <a:r>
              <a:rPr lang="en-US" dirty="0"/>
              <a:t>What is SurveyTrac?</a:t>
            </a:r>
          </a:p>
          <a:p>
            <a:r>
              <a:rPr lang="en-US" dirty="0"/>
              <a:t>Creating a Survey</a:t>
            </a:r>
          </a:p>
          <a:p>
            <a:r>
              <a:rPr lang="en-US" dirty="0"/>
              <a:t>Group Permissions</a:t>
            </a:r>
          </a:p>
          <a:p>
            <a:r>
              <a:rPr lang="en-US" dirty="0"/>
              <a:t>Reviewing Responses</a:t>
            </a:r>
          </a:p>
          <a:p>
            <a:r>
              <a:rPr lang="en-US" dirty="0"/>
              <a:t>Resending unanswered surveys</a:t>
            </a:r>
          </a:p>
        </p:txBody>
      </p:sp>
      <p:pic>
        <p:nvPicPr>
          <p:cNvPr id="10" name="Picture 9">
            <a:extLst>
              <a:ext uri="{FF2B5EF4-FFF2-40B4-BE49-F238E27FC236}">
                <a16:creationId xmlns:a16="http://schemas.microsoft.com/office/drawing/2014/main" id="{A0EC763A-5E1A-459D-AB5E-2BA05304356C}"/>
              </a:ext>
            </a:extLst>
          </p:cNvPr>
          <p:cNvPicPr>
            <a:picLocks noChangeAspect="1"/>
          </p:cNvPicPr>
          <p:nvPr/>
        </p:nvPicPr>
        <p:blipFill>
          <a:blip r:embed="rId2"/>
          <a:stretch>
            <a:fillRect/>
          </a:stretch>
        </p:blipFill>
        <p:spPr>
          <a:xfrm>
            <a:off x="4590998" y="728285"/>
            <a:ext cx="4134427" cy="5401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8" y="666620"/>
            <a:ext cx="7200900" cy="676157"/>
          </a:xfrm>
        </p:spPr>
        <p:txBody>
          <a:bodyPr/>
          <a:lstStyle/>
          <a:p>
            <a:r>
              <a:rPr lang="en-US" dirty="0"/>
              <a:t>What is Surveytrac?</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2" y="1524000"/>
            <a:ext cx="6852533" cy="3139321"/>
          </a:xfrm>
          <a:prstGeom prst="rect">
            <a:avLst/>
          </a:prstGeom>
          <a:noFill/>
        </p:spPr>
        <p:txBody>
          <a:bodyPr wrap="square" rtlCol="0">
            <a:spAutoFit/>
          </a:bodyPr>
          <a:lstStyle/>
          <a:p>
            <a:r>
              <a:rPr lang="en-US" dirty="0">
                <a:solidFill>
                  <a:schemeClr val="tx2"/>
                </a:solidFill>
              </a:rPr>
              <a:t>The SurveyTrac Module is an add-on module which enables surveys to be sent to users manually, or automatically based on an event such as a visit.</a:t>
            </a:r>
          </a:p>
          <a:p>
            <a:endParaRPr lang="en-US" dirty="0">
              <a:solidFill>
                <a:schemeClr val="tx2"/>
              </a:solidFill>
            </a:endParaRPr>
          </a:p>
          <a:p>
            <a:r>
              <a:rPr lang="en-US" dirty="0">
                <a:solidFill>
                  <a:schemeClr val="tx2"/>
                </a:solidFill>
              </a:rPr>
              <a:t>These surveys can be customized with different initiators, question formats, and more.</a:t>
            </a:r>
          </a:p>
          <a:p>
            <a:endParaRPr lang="en-US" dirty="0">
              <a:solidFill>
                <a:schemeClr val="tx2"/>
              </a:solidFill>
            </a:endParaRPr>
          </a:p>
          <a:p>
            <a:r>
              <a:rPr lang="en-US" dirty="0">
                <a:solidFill>
                  <a:schemeClr val="tx2"/>
                </a:solidFill>
              </a:rPr>
              <a:t>Surveys can be displayed within the TracCloud interface, or emailed to users directly.</a:t>
            </a:r>
            <a:br>
              <a:rPr lang="en-US" dirty="0">
                <a:solidFill>
                  <a:schemeClr val="tx2"/>
                </a:solidFill>
              </a:rPr>
            </a:br>
            <a:endParaRPr lang="en-US" dirty="0">
              <a:solidFill>
                <a:schemeClr val="tx2"/>
              </a:solidFill>
            </a:endParaRPr>
          </a:p>
          <a:p>
            <a:endParaRPr lang="en-US" dirty="0">
              <a:solidFill>
                <a:schemeClr val="tx2"/>
              </a:solidFill>
            </a:endParaRPr>
          </a:p>
        </p:txBody>
      </p:sp>
      <p:pic>
        <p:nvPicPr>
          <p:cNvPr id="8" name="Picture 7">
            <a:extLst>
              <a:ext uri="{FF2B5EF4-FFF2-40B4-BE49-F238E27FC236}">
                <a16:creationId xmlns:a16="http://schemas.microsoft.com/office/drawing/2014/main" id="{FC53A956-9A28-41D3-96D1-F4F6D5AA3201}"/>
              </a:ext>
            </a:extLst>
          </p:cNvPr>
          <p:cNvPicPr>
            <a:picLocks noChangeAspect="1"/>
          </p:cNvPicPr>
          <p:nvPr/>
        </p:nvPicPr>
        <p:blipFill>
          <a:blip r:embed="rId2"/>
          <a:stretch>
            <a:fillRect/>
          </a:stretch>
        </p:blipFill>
        <p:spPr>
          <a:xfrm>
            <a:off x="1680757" y="4400419"/>
            <a:ext cx="5782482" cy="18671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survey</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3" y="1749288"/>
            <a:ext cx="6852533" cy="1200329"/>
          </a:xfrm>
          <a:prstGeom prst="rect">
            <a:avLst/>
          </a:prstGeom>
          <a:noFill/>
        </p:spPr>
        <p:txBody>
          <a:bodyPr wrap="square" rtlCol="0">
            <a:spAutoFit/>
          </a:bodyPr>
          <a:lstStyle/>
          <a:p>
            <a:r>
              <a:rPr lang="en-US" dirty="0"/>
              <a:t>Create and customize your own survey to determine the questions asked, when the survey is sent, who gets notified of responses, and much more. You can create an unlimited number of questions, as well as modify the layout and phrasing of the overall survey.</a:t>
            </a:r>
          </a:p>
        </p:txBody>
      </p:sp>
      <p:pic>
        <p:nvPicPr>
          <p:cNvPr id="6" name="Picture 5">
            <a:extLst>
              <a:ext uri="{FF2B5EF4-FFF2-40B4-BE49-F238E27FC236}">
                <a16:creationId xmlns:a16="http://schemas.microsoft.com/office/drawing/2014/main" id="{04F37F36-1EC1-4694-A89D-226CFA23FF99}"/>
              </a:ext>
            </a:extLst>
          </p:cNvPr>
          <p:cNvPicPr>
            <a:picLocks noChangeAspect="1"/>
          </p:cNvPicPr>
          <p:nvPr/>
        </p:nvPicPr>
        <p:blipFill>
          <a:blip r:embed="rId2"/>
          <a:stretch>
            <a:fillRect/>
          </a:stretch>
        </p:blipFill>
        <p:spPr>
          <a:xfrm>
            <a:off x="1145733" y="3325978"/>
            <a:ext cx="6649378" cy="2581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4791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permissions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1" y="1803680"/>
            <a:ext cx="6852533" cy="3139321"/>
          </a:xfrm>
          <a:prstGeom prst="rect">
            <a:avLst/>
          </a:prstGeom>
          <a:noFill/>
        </p:spPr>
        <p:txBody>
          <a:bodyPr wrap="square" rtlCol="0">
            <a:spAutoFit/>
          </a:bodyPr>
          <a:lstStyle/>
          <a:p>
            <a:r>
              <a:rPr lang="en-US" dirty="0"/>
              <a:t>If additional staff members require access to Survey information, you will need to update their permission group.</a:t>
            </a:r>
          </a:p>
          <a:p>
            <a:endParaRPr lang="en-US" dirty="0"/>
          </a:p>
          <a:p>
            <a:r>
              <a:rPr lang="en-US" b="1" dirty="0"/>
              <a:t>Table Access </a:t>
            </a:r>
            <a:r>
              <a:rPr lang="en-US" dirty="0"/>
              <a:t>to Surveys must be provided to give them access to any Survey information. This can be set to </a:t>
            </a:r>
            <a:r>
              <a:rPr lang="en-US" i="1" dirty="0"/>
              <a:t>View and Edit </a:t>
            </a:r>
            <a:r>
              <a:rPr lang="en-US" dirty="0"/>
              <a:t>or exclusively </a:t>
            </a:r>
            <a:r>
              <a:rPr lang="en-US" i="1" dirty="0"/>
              <a:t>View</a:t>
            </a:r>
            <a:r>
              <a:rPr lang="en-US" dirty="0"/>
              <a:t>.</a:t>
            </a:r>
          </a:p>
          <a:p>
            <a:endParaRPr lang="en-US" dirty="0"/>
          </a:p>
          <a:p>
            <a:r>
              <a:rPr lang="en-US" dirty="0"/>
              <a:t>We can also determine which surveys they can access from the same Admin / Modules tab of this group.</a:t>
            </a:r>
          </a:p>
          <a:p>
            <a:endParaRPr lang="en-US" dirty="0"/>
          </a:p>
          <a:p>
            <a:endParaRPr lang="en-US" dirty="0"/>
          </a:p>
        </p:txBody>
      </p:sp>
      <p:pic>
        <p:nvPicPr>
          <p:cNvPr id="6" name="Picture 5">
            <a:extLst>
              <a:ext uri="{FF2B5EF4-FFF2-40B4-BE49-F238E27FC236}">
                <a16:creationId xmlns:a16="http://schemas.microsoft.com/office/drawing/2014/main" id="{87C766E0-591B-4DBC-88EE-5FC14025F6B1}"/>
              </a:ext>
            </a:extLst>
          </p:cNvPr>
          <p:cNvPicPr>
            <a:picLocks noChangeAspect="1"/>
          </p:cNvPicPr>
          <p:nvPr/>
        </p:nvPicPr>
        <p:blipFill>
          <a:blip r:embed="rId2"/>
          <a:stretch>
            <a:fillRect/>
          </a:stretch>
        </p:blipFill>
        <p:spPr>
          <a:xfrm>
            <a:off x="861493" y="4663759"/>
            <a:ext cx="7421011" cy="15432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194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responses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0" y="1644847"/>
            <a:ext cx="6852533" cy="369332"/>
          </a:xfrm>
          <a:prstGeom prst="rect">
            <a:avLst/>
          </a:prstGeom>
          <a:noFill/>
        </p:spPr>
        <p:txBody>
          <a:bodyPr wrap="square" rtlCol="0">
            <a:spAutoFit/>
          </a:bodyPr>
          <a:lstStyle/>
          <a:p>
            <a:r>
              <a:rPr lang="en-US" dirty="0"/>
              <a:t>There are 3 ways to review Survey responses, outlined below.</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2267195"/>
            <a:ext cx="7200900" cy="2945958"/>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Viewing individual responses from the Survey entry page, and resending if needed.</a:t>
            </a:r>
          </a:p>
          <a:p>
            <a:r>
              <a:rPr lang="en-US" dirty="0"/>
              <a:t>Running the Survey Snapshot report.</a:t>
            </a:r>
          </a:p>
          <a:p>
            <a:r>
              <a:rPr lang="en-US" dirty="0"/>
              <a:t>Exporting Responses to a flat-text CSV file.</a:t>
            </a:r>
          </a:p>
        </p:txBody>
      </p:sp>
      <p:pic>
        <p:nvPicPr>
          <p:cNvPr id="8" name="Picture 7">
            <a:extLst>
              <a:ext uri="{FF2B5EF4-FFF2-40B4-BE49-F238E27FC236}">
                <a16:creationId xmlns:a16="http://schemas.microsoft.com/office/drawing/2014/main" id="{4D384560-310F-4712-A89C-485FB4EC5849}"/>
              </a:ext>
            </a:extLst>
          </p:cNvPr>
          <p:cNvPicPr>
            <a:picLocks noChangeAspect="1"/>
          </p:cNvPicPr>
          <p:nvPr/>
        </p:nvPicPr>
        <p:blipFill>
          <a:blip r:embed="rId2"/>
          <a:stretch>
            <a:fillRect/>
          </a:stretch>
        </p:blipFill>
        <p:spPr>
          <a:xfrm>
            <a:off x="828148" y="4255617"/>
            <a:ext cx="7487695" cy="1590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0927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Resending unanswered surveys</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1948070"/>
            <a:ext cx="7200900" cy="3265083"/>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t>You can resend individual surveys from the response list, or resend all answered surveys within the past several days.</a:t>
            </a:r>
          </a:p>
        </p:txBody>
      </p:sp>
      <p:pic>
        <p:nvPicPr>
          <p:cNvPr id="5" name="Picture 4">
            <a:extLst>
              <a:ext uri="{FF2B5EF4-FFF2-40B4-BE49-F238E27FC236}">
                <a16:creationId xmlns:a16="http://schemas.microsoft.com/office/drawing/2014/main" id="{544F3942-4AF7-BC76-B1EB-D9B28C15A5B8}"/>
              </a:ext>
            </a:extLst>
          </p:cNvPr>
          <p:cNvPicPr>
            <a:picLocks noChangeAspect="1"/>
          </p:cNvPicPr>
          <p:nvPr/>
        </p:nvPicPr>
        <p:blipFill>
          <a:blip r:embed="rId2"/>
          <a:stretch>
            <a:fillRect/>
          </a:stretch>
        </p:blipFill>
        <p:spPr>
          <a:xfrm>
            <a:off x="1054980" y="2995371"/>
            <a:ext cx="7034032" cy="25691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9483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899"/>
            <a:ext cx="7200900" cy="1383418"/>
          </a:xfrm>
        </p:spPr>
        <p:txBody>
          <a:bodyPr/>
          <a:lstStyle/>
          <a:p>
            <a:pPr algn="ctr"/>
            <a:r>
              <a:rPr lang="en-US" dirty="0" err="1"/>
              <a:t>Surveytrac</a:t>
            </a:r>
            <a:r>
              <a:rPr lang="en-US"/>
              <a:t> discount</a:t>
            </a:r>
            <a:endParaRPr lang="en-US" dirty="0"/>
          </a:p>
        </p:txBody>
      </p:sp>
      <p:sp>
        <p:nvSpPr>
          <p:cNvPr id="3" name="Content Placeholder 2"/>
          <p:cNvSpPr>
            <a:spLocks noGrp="1"/>
          </p:cNvSpPr>
          <p:nvPr>
            <p:ph idx="1"/>
          </p:nvPr>
        </p:nvSpPr>
        <p:spPr>
          <a:xfrm>
            <a:off x="1077401" y="2353586"/>
            <a:ext cx="6989197" cy="3438939"/>
          </a:xfrm>
        </p:spPr>
        <p:txBody>
          <a:bodyPr/>
          <a:lstStyle/>
          <a:p>
            <a:pPr marL="45719" indent="0" algn="l">
              <a:buNone/>
            </a:pPr>
            <a:r>
              <a:rPr lang="en-US" b="0" i="0" dirty="0">
                <a:effectLst/>
                <a:latin typeface="Slack-Lato"/>
              </a:rPr>
              <a:t>We like to reward our conference attendees! For those that attend the 2024 conference, we are offering 10% off all modules and/or profiles for </a:t>
            </a:r>
            <a:r>
              <a:rPr lang="en-US" b="0" i="0" dirty="0" err="1">
                <a:effectLst/>
                <a:latin typeface="Slack-Lato"/>
              </a:rPr>
              <a:t>TracCloud</a:t>
            </a:r>
            <a:r>
              <a:rPr lang="en-US" b="0" i="0" dirty="0">
                <a:effectLst/>
                <a:latin typeface="Slack-Lato"/>
              </a:rPr>
              <a:t> if a quote is requested at the conference and purchase is made by 5/15/2024.</a:t>
            </a:r>
            <a:endParaRPr lang="en-US" dirty="0">
              <a:latin typeface="Slack-Lato"/>
            </a:endParaRPr>
          </a:p>
          <a:p>
            <a:pPr marL="45719" indent="0" algn="l">
              <a:buNone/>
            </a:pPr>
            <a:r>
              <a:rPr lang="en-US" b="0" i="0">
                <a:effectLst/>
                <a:latin typeface="Slack-Lato"/>
              </a:rPr>
              <a:t>Please see Laura or email her at </a:t>
            </a:r>
            <a:r>
              <a:rPr lang="en-US" b="0" i="0" u="none" strike="noStrike">
                <a:effectLst/>
                <a:latin typeface="Slack-Lato"/>
                <a:hlinkClick r:id="rId2">
                  <a:extLst>
                    <a:ext uri="{A12FA001-AC4F-418D-AE19-62706E023703}">
                      <ahyp:hlinkClr xmlns:ahyp="http://schemas.microsoft.com/office/drawing/2018/hyperlinkcolor" val="tx"/>
                    </a:ext>
                  </a:extLst>
                </a:hlinkClick>
              </a:rPr>
              <a:t>laura@go-redrock.com</a:t>
            </a:r>
            <a:r>
              <a:rPr lang="en-US" b="0" i="0">
                <a:effectLst/>
                <a:latin typeface="Slack-Lato"/>
              </a:rPr>
              <a:t> to request a quote!</a:t>
            </a:r>
            <a:endParaRPr lang="en-US" b="0" i="0" dirty="0">
              <a:effectLst/>
              <a:latin typeface="Slack-Lato"/>
            </a:endParaRPr>
          </a:p>
        </p:txBody>
      </p:sp>
    </p:spTree>
    <p:extLst>
      <p:ext uri="{BB962C8B-B14F-4D97-AF65-F5344CB8AC3E}">
        <p14:creationId xmlns:p14="http://schemas.microsoft.com/office/powerpoint/2010/main" val="211224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168</TotalTime>
  <Words>343</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vt:lpstr>
      <vt:lpstr>Slack-Lato</vt:lpstr>
      <vt:lpstr>Red Line Business 16x9</vt:lpstr>
      <vt:lpstr>Surveytrac</vt:lpstr>
      <vt:lpstr>Surveytrac in traccloud</vt:lpstr>
      <vt:lpstr>What is Surveytrac?</vt:lpstr>
      <vt:lpstr>Creating a survey</vt:lpstr>
      <vt:lpstr>Group permissions</vt:lpstr>
      <vt:lpstr>Reviewing responses</vt:lpstr>
      <vt:lpstr>Resending unanswered surveys</vt:lpstr>
      <vt:lpstr>Surveytrac discount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Aidan Murray</cp:lastModifiedBy>
  <cp:revision>40</cp:revision>
  <dcterms:created xsi:type="dcterms:W3CDTF">2021-11-08T16:00:51Z</dcterms:created>
  <dcterms:modified xsi:type="dcterms:W3CDTF">2024-03-15T22:34:54Z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