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7" r:id="rId2"/>
    <p:sldId id="299" r:id="rId3"/>
    <p:sldId id="278" r:id="rId4"/>
    <p:sldId id="292" r:id="rId5"/>
    <p:sldId id="300" r:id="rId6"/>
    <p:sldId id="293" r:id="rId7"/>
    <p:sldId id="297" r:id="rId8"/>
    <p:sldId id="301" r:id="rId9"/>
    <p:sldId id="294" r:id="rId10"/>
    <p:sldId id="295" r:id="rId11"/>
    <p:sldId id="298" r:id="rId12"/>
    <p:sldId id="296" r:id="rId13"/>
    <p:sldId id="302" r:id="rId14"/>
    <p:sldId id="291" r:id="rId15"/>
    <p:sldId id="28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4" autoAdjust="0"/>
  </p:normalViewPr>
  <p:slideViewPr>
    <p:cSldViewPr snapToGrid="0">
      <p:cViewPr varScale="1">
        <p:scale>
          <a:sx n="114" d="100"/>
          <a:sy n="114" d="100"/>
        </p:scale>
        <p:origin x="1506" y="96"/>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3/19/2024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pic>
        <p:nvPicPr>
          <p:cNvPr id="8" name="Picture 7" descr="Text&#10;&#10;Description automatically generated">
            <a:extLst>
              <a:ext uri="{FF2B5EF4-FFF2-40B4-BE49-F238E27FC236}">
                <a16:creationId xmlns:a16="http://schemas.microsoft.com/office/drawing/2014/main" id="{609F2AAA-5D8A-4D3D-8B4D-A045EAC7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sp>
        <p:nvSpPr>
          <p:cNvPr id="5" name="Date Placeholder 4"/>
          <p:cNvSpPr>
            <a:spLocks noGrp="1"/>
          </p:cNvSpPr>
          <p:nvPr>
            <p:ph type="dt" sz="half" idx="10"/>
          </p:nvPr>
        </p:nvSpPr>
        <p:spPr/>
        <p:txBody>
          <a:bodyPr/>
          <a:lstStyle/>
          <a:p>
            <a:fld id="{601E0B12-F9DE-47EF-A076-CF602073F1B2}" type="datetime1">
              <a:rPr lang="en-US" smtClean="0"/>
              <a:pPr/>
              <a:t>3/19/2024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14" name="Picture 13" descr="Text&#10;&#10;Description automatically generated">
            <a:extLst>
              <a:ext uri="{FF2B5EF4-FFF2-40B4-BE49-F238E27FC236}">
                <a16:creationId xmlns:a16="http://schemas.microsoft.com/office/drawing/2014/main" id="{51D57EED-57A5-4DBC-89D0-A420DCAFD53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3/19/2024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3/19/2024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3/19/2024</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3/19/2024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2023 Annual Redrock Conference</a:t>
            </a:r>
          </a:p>
        </p:txBody>
      </p:sp>
      <p:pic>
        <p:nvPicPr>
          <p:cNvPr id="11" name="Picture 10" descr="Text&#10;&#10;Description automatically generated">
            <a:extLst>
              <a:ext uri="{FF2B5EF4-FFF2-40B4-BE49-F238E27FC236}">
                <a16:creationId xmlns:a16="http://schemas.microsoft.com/office/drawing/2014/main" id="{FCFB8938-2241-4569-8291-631FFA9E87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3/19/2024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3/19/2024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3/19/2024</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3/19/2024</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3/19/2024</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pic>
        <p:nvPicPr>
          <p:cNvPr id="8" name="Picture 7" descr="Text&#10;&#10;Description automatically generated">
            <a:extLst>
              <a:ext uri="{FF2B5EF4-FFF2-40B4-BE49-F238E27FC236}">
                <a16:creationId xmlns:a16="http://schemas.microsoft.com/office/drawing/2014/main" id="{50F0E072-D666-4E14-808F-835AC581E6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3/19/2024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2023 Annual Redrock Conference</a:t>
            </a:r>
          </a:p>
        </p:txBody>
      </p:sp>
      <p:pic>
        <p:nvPicPr>
          <p:cNvPr id="14" name="Picture 13" descr="Text&#10;&#10;Description automatically generated">
            <a:extLst>
              <a:ext uri="{FF2B5EF4-FFF2-40B4-BE49-F238E27FC236}">
                <a16:creationId xmlns:a16="http://schemas.microsoft.com/office/drawing/2014/main" id="{F7E7DC5E-A4FC-4413-BF35-9C5DFEC8F2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2023 Annual Redrock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3/19/2024</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C3E64982-22F2-46B9-8578-EBA7D1F32FC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laura@go-redrock.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iki.go-redrock.com/index.php/TracCloudWhatsNew" TargetMode="External"/><Relationship Id="rId2" Type="http://schemas.openxmlformats.org/officeDocument/2006/relationships/hyperlink" Target="NULL"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3095538"/>
            <a:ext cx="7543800" cy="2253702"/>
          </a:xfrm>
        </p:spPr>
        <p:txBody>
          <a:bodyPr>
            <a:normAutofit/>
          </a:bodyPr>
          <a:lstStyle/>
          <a:p>
            <a:r>
              <a:rPr lang="en-US" dirty="0"/>
              <a:t>What’s new in traccloud</a:t>
            </a:r>
            <a:br>
              <a:rPr lang="en-US" dirty="0"/>
            </a:br>
            <a:r>
              <a:rPr lang="en-US" sz="2700" dirty="0"/>
              <a:t>April ‘23 to April ‘24</a:t>
            </a:r>
          </a:p>
        </p:txBody>
      </p:sp>
      <p:sp>
        <p:nvSpPr>
          <p:cNvPr id="3" name="Subtitle 2"/>
          <p:cNvSpPr>
            <a:spLocks noGrp="1"/>
          </p:cNvSpPr>
          <p:nvPr>
            <p:ph type="subTitle" idx="1"/>
          </p:nvPr>
        </p:nvSpPr>
        <p:spPr/>
        <p:txBody>
          <a:bodyPr>
            <a:normAutofit/>
          </a:bodyPr>
          <a:lstStyle/>
          <a:p>
            <a:r>
              <a:rPr lang="en-US" dirty="0">
                <a:solidFill>
                  <a:schemeClr val="accent1">
                    <a:lumMod val="75000"/>
                  </a:schemeClr>
                </a:solidFill>
              </a:rPr>
              <a:t>Notable changes made in the past year</a:t>
            </a:r>
          </a:p>
        </p:txBody>
      </p:sp>
      <p:sp>
        <p:nvSpPr>
          <p:cNvPr id="4" name="Title 1">
            <a:extLst>
              <a:ext uri="{FF2B5EF4-FFF2-40B4-BE49-F238E27FC236}">
                <a16:creationId xmlns:a16="http://schemas.microsoft.com/office/drawing/2014/main" id="{61BFF1FA-E581-AB0A-787B-755A012A8FFF}"/>
              </a:ext>
            </a:extLst>
          </p:cNvPr>
          <p:cNvSpPr txBox="1">
            <a:spLocks/>
          </p:cNvSpPr>
          <p:nvPr/>
        </p:nvSpPr>
        <p:spPr>
          <a:xfrm>
            <a:off x="3921491" y="5855385"/>
            <a:ext cx="1301014" cy="449898"/>
          </a:xfrm>
          <a:prstGeom prst="rect">
            <a:avLst/>
          </a:prstGeom>
        </p:spPr>
        <p:txBody>
          <a:bodyPr vert="horz" lIns="91440" tIns="45720" rIns="91440" bIns="45720" rtlCol="0" anchor="b">
            <a:noAutofit/>
          </a:bodyPr>
          <a:lstStyle>
            <a:lvl1pPr algn="l" defTabSz="914377" rtl="0" eaLnBrk="1" latinLnBrk="0" hangingPunct="1">
              <a:lnSpc>
                <a:spcPct val="80000"/>
              </a:lnSpc>
              <a:spcBef>
                <a:spcPct val="0"/>
              </a:spcBef>
              <a:buNone/>
              <a:defRPr sz="6800" b="1" kern="1200" cap="all" baseline="0">
                <a:solidFill>
                  <a:schemeClr val="tx1"/>
                </a:solidFill>
                <a:effectLst>
                  <a:outerShdw blurRad="38100" dist="25400" dir="18900000" algn="bl" rotWithShape="0">
                    <a:schemeClr val="bg1">
                      <a:alpha val="80000"/>
                    </a:schemeClr>
                  </a:outerShdw>
                </a:effectLst>
                <a:latin typeface="+mj-lt"/>
                <a:ea typeface="+mj-ea"/>
                <a:cs typeface="+mj-cs"/>
              </a:defRPr>
            </a:lvl1pPr>
          </a:lstStyle>
          <a:p>
            <a:pPr algn="ctr"/>
            <a:r>
              <a:rPr lang="en-US" sz="1200" dirty="0"/>
              <a:t>Aidan murray</a:t>
            </a:r>
          </a:p>
        </p:txBody>
      </p:sp>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051266"/>
            <a:ext cx="7200900" cy="601517"/>
          </a:xfrm>
        </p:spPr>
        <p:txBody>
          <a:bodyPr>
            <a:normAutofit/>
          </a:bodyPr>
          <a:lstStyle/>
          <a:p>
            <a:pPr algn="ctr"/>
            <a:r>
              <a:rPr lang="en-US" dirty="0"/>
              <a:t>Work plans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1145334" y="1743986"/>
            <a:ext cx="685333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gn="ctr">
              <a:buNone/>
            </a:pPr>
            <a:r>
              <a:rPr lang="en-US" dirty="0">
                <a:solidFill>
                  <a:schemeClr val="tx2">
                    <a:lumMod val="95000"/>
                    <a:lumOff val="5000"/>
                  </a:schemeClr>
                </a:solidFill>
              </a:rPr>
              <a:t>Work Plans offers similar functionality to Success Plans, but for your staff instead. Create a plan to track progress in staff training or certifications and send automated emails regarding recent progress or reminders.</a:t>
            </a:r>
          </a:p>
        </p:txBody>
      </p:sp>
      <p:pic>
        <p:nvPicPr>
          <p:cNvPr id="7" name="Picture 6">
            <a:extLst>
              <a:ext uri="{FF2B5EF4-FFF2-40B4-BE49-F238E27FC236}">
                <a16:creationId xmlns:a16="http://schemas.microsoft.com/office/drawing/2014/main" id="{C1D2FF4F-253E-E1F1-5B7F-428F7E20A3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59" y="3130372"/>
            <a:ext cx="8472880" cy="2340411"/>
          </a:xfrm>
          <a:prstGeom prst="rect">
            <a:avLst/>
          </a:prstGeom>
        </p:spPr>
      </p:pic>
    </p:spTree>
    <p:extLst>
      <p:ext uri="{BB962C8B-B14F-4D97-AF65-F5344CB8AC3E}">
        <p14:creationId xmlns:p14="http://schemas.microsoft.com/office/powerpoint/2010/main" val="280558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346268"/>
            <a:ext cx="7200900" cy="601517"/>
          </a:xfrm>
        </p:spPr>
        <p:txBody>
          <a:bodyPr>
            <a:normAutofit/>
          </a:bodyPr>
          <a:lstStyle/>
          <a:p>
            <a:pPr algn="ctr"/>
            <a:r>
              <a:rPr lang="en-US" dirty="0"/>
              <a:t>Sage potential actions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1166720" y="2152950"/>
            <a:ext cx="685333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gn="ctr">
              <a:buNone/>
            </a:pPr>
            <a:r>
              <a:rPr lang="en-US" dirty="0">
                <a:solidFill>
                  <a:schemeClr val="tx2">
                    <a:lumMod val="95000"/>
                    <a:lumOff val="5000"/>
                  </a:schemeClr>
                </a:solidFill>
              </a:rPr>
              <a:t>Potential Actions provide an additional way to log interactions and events surrounding a referral. For example, each time an advisor meets with a student or faculty.</a:t>
            </a:r>
          </a:p>
        </p:txBody>
      </p:sp>
      <p:pic>
        <p:nvPicPr>
          <p:cNvPr id="7" name="Picture 6">
            <a:extLst>
              <a:ext uri="{FF2B5EF4-FFF2-40B4-BE49-F238E27FC236}">
                <a16:creationId xmlns:a16="http://schemas.microsoft.com/office/drawing/2014/main" id="{76EC40FC-0035-4C38-730C-B7F4BAABF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144" y="3298050"/>
            <a:ext cx="3735679" cy="1970571"/>
          </a:xfrm>
          <a:prstGeom prst="rect">
            <a:avLst/>
          </a:prstGeom>
        </p:spPr>
      </p:pic>
      <p:pic>
        <p:nvPicPr>
          <p:cNvPr id="10" name="Picture 9">
            <a:extLst>
              <a:ext uri="{FF2B5EF4-FFF2-40B4-BE49-F238E27FC236}">
                <a16:creationId xmlns:a16="http://schemas.microsoft.com/office/drawing/2014/main" id="{84CE3CCB-8C80-2BE2-ECFB-F7FA815363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4718" y="3541692"/>
            <a:ext cx="5029891" cy="1726929"/>
          </a:xfrm>
          <a:prstGeom prst="rect">
            <a:avLst/>
          </a:prstGeom>
        </p:spPr>
      </p:pic>
    </p:spTree>
    <p:extLst>
      <p:ext uri="{BB962C8B-B14F-4D97-AF65-F5344CB8AC3E}">
        <p14:creationId xmlns:p14="http://schemas.microsoft.com/office/powerpoint/2010/main" val="3388171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913869"/>
            <a:ext cx="7200900" cy="601517"/>
          </a:xfrm>
        </p:spPr>
        <p:txBody>
          <a:bodyPr>
            <a:normAutofit/>
          </a:bodyPr>
          <a:lstStyle/>
          <a:p>
            <a:pPr algn="ctr"/>
            <a:r>
              <a:rPr lang="en-US" dirty="0"/>
              <a:t>Student Fields report</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1145335" y="1515386"/>
            <a:ext cx="685333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gn="ctr">
              <a:buNone/>
            </a:pPr>
            <a:r>
              <a:rPr lang="en-US" dirty="0">
                <a:solidFill>
                  <a:schemeClr val="tx2">
                    <a:lumMod val="95000"/>
                    <a:lumOff val="5000"/>
                  </a:schemeClr>
                </a:solidFill>
              </a:rPr>
              <a:t>This report allows you to export a list of students with a custom selection of fields to your browser or to a CSV file. This can be a great way to quickly obtain contact information for certain students or to simply export this data for archival purposes.</a:t>
            </a:r>
          </a:p>
        </p:txBody>
      </p:sp>
      <p:pic>
        <p:nvPicPr>
          <p:cNvPr id="8" name="Picture 7">
            <a:extLst>
              <a:ext uri="{FF2B5EF4-FFF2-40B4-BE49-F238E27FC236}">
                <a16:creationId xmlns:a16="http://schemas.microsoft.com/office/drawing/2014/main" id="{F666BCE9-68F7-C76B-7533-C853597202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448" y="3046280"/>
            <a:ext cx="7291104" cy="3049720"/>
          </a:xfrm>
          <a:prstGeom prst="rect">
            <a:avLst/>
          </a:prstGeom>
        </p:spPr>
      </p:pic>
    </p:spTree>
    <p:extLst>
      <p:ext uri="{BB962C8B-B14F-4D97-AF65-F5344CB8AC3E}">
        <p14:creationId xmlns:p14="http://schemas.microsoft.com/office/powerpoint/2010/main" val="130800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62836"/>
            <a:ext cx="7200900" cy="601517"/>
          </a:xfrm>
        </p:spPr>
        <p:txBody>
          <a:bodyPr>
            <a:normAutofit/>
          </a:bodyPr>
          <a:lstStyle/>
          <a:p>
            <a:pPr algn="ctr"/>
            <a:r>
              <a:rPr lang="en-US" dirty="0"/>
              <a:t>New ‘initiated via’ options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1145335" y="1464353"/>
            <a:ext cx="685333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r>
              <a:rPr lang="en-US" dirty="0">
                <a:solidFill>
                  <a:schemeClr val="tx2">
                    <a:lumMod val="95000"/>
                    <a:lumOff val="5000"/>
                  </a:schemeClr>
                </a:solidFill>
              </a:rPr>
              <a:t>SurveyTrac has three new ‘Initiated Via’ options for sending surveys to your students based on the number of visits, or the first visit per subject or consultant.</a:t>
            </a:r>
          </a:p>
          <a:p>
            <a:pPr marL="45719" indent="0">
              <a:buNone/>
            </a:pPr>
            <a:r>
              <a:rPr lang="en-US" dirty="0">
                <a:solidFill>
                  <a:schemeClr val="tx2">
                    <a:lumMod val="95000"/>
                    <a:lumOff val="5000"/>
                  </a:schemeClr>
                </a:solidFill>
              </a:rPr>
              <a:t>• Email after # of visits </a:t>
            </a:r>
          </a:p>
          <a:p>
            <a:pPr marL="45719" indent="0">
              <a:buNone/>
            </a:pPr>
            <a:r>
              <a:rPr lang="en-US" dirty="0">
                <a:solidFill>
                  <a:schemeClr val="tx2">
                    <a:lumMod val="95000"/>
                    <a:lumOff val="5000"/>
                  </a:schemeClr>
                </a:solidFill>
              </a:rPr>
              <a:t>• Email after 1</a:t>
            </a:r>
            <a:r>
              <a:rPr lang="en-US" baseline="30000" dirty="0">
                <a:solidFill>
                  <a:schemeClr val="tx2">
                    <a:lumMod val="95000"/>
                    <a:lumOff val="5000"/>
                  </a:schemeClr>
                </a:solidFill>
              </a:rPr>
              <a:t>st</a:t>
            </a:r>
            <a:r>
              <a:rPr lang="en-US" dirty="0">
                <a:solidFill>
                  <a:schemeClr val="tx2">
                    <a:lumMod val="95000"/>
                    <a:lumOff val="5000"/>
                  </a:schemeClr>
                </a:solidFill>
              </a:rPr>
              <a:t> visit per subject</a:t>
            </a:r>
          </a:p>
          <a:p>
            <a:pPr marL="45719" indent="0">
              <a:buNone/>
            </a:pPr>
            <a:r>
              <a:rPr lang="en-US" dirty="0">
                <a:solidFill>
                  <a:schemeClr val="tx2">
                    <a:lumMod val="95000"/>
                    <a:lumOff val="5000"/>
                  </a:schemeClr>
                </a:solidFill>
              </a:rPr>
              <a:t>• Email after 1</a:t>
            </a:r>
            <a:r>
              <a:rPr lang="en-US" baseline="30000" dirty="0">
                <a:solidFill>
                  <a:schemeClr val="tx2">
                    <a:lumMod val="95000"/>
                    <a:lumOff val="5000"/>
                  </a:schemeClr>
                </a:solidFill>
              </a:rPr>
              <a:t>st</a:t>
            </a:r>
            <a:r>
              <a:rPr lang="en-US" dirty="0">
                <a:solidFill>
                  <a:schemeClr val="tx2">
                    <a:lumMod val="95000"/>
                    <a:lumOff val="5000"/>
                  </a:schemeClr>
                </a:solidFill>
              </a:rPr>
              <a:t> visit per consultant</a:t>
            </a:r>
          </a:p>
        </p:txBody>
      </p:sp>
      <p:pic>
        <p:nvPicPr>
          <p:cNvPr id="7" name="Picture 6">
            <a:extLst>
              <a:ext uri="{FF2B5EF4-FFF2-40B4-BE49-F238E27FC236}">
                <a16:creationId xmlns:a16="http://schemas.microsoft.com/office/drawing/2014/main" id="{23CADC2B-91C3-D74C-A7F3-00951AA4E936}"/>
              </a:ext>
            </a:extLst>
          </p:cNvPr>
          <p:cNvPicPr>
            <a:picLocks noChangeAspect="1"/>
          </p:cNvPicPr>
          <p:nvPr/>
        </p:nvPicPr>
        <p:blipFill>
          <a:blip r:embed="rId2"/>
          <a:stretch>
            <a:fillRect/>
          </a:stretch>
        </p:blipFill>
        <p:spPr>
          <a:xfrm>
            <a:off x="1680759" y="3923997"/>
            <a:ext cx="5782482" cy="2172003"/>
          </a:xfrm>
          <a:prstGeom prst="rect">
            <a:avLst/>
          </a:prstGeom>
        </p:spPr>
      </p:pic>
    </p:spTree>
    <p:extLst>
      <p:ext uri="{BB962C8B-B14F-4D97-AF65-F5344CB8AC3E}">
        <p14:creationId xmlns:p14="http://schemas.microsoft.com/office/powerpoint/2010/main" val="1342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08819"/>
            <a:ext cx="7200900" cy="593130"/>
          </a:xfrm>
        </p:spPr>
        <p:txBody>
          <a:bodyPr>
            <a:normAutofit/>
          </a:bodyPr>
          <a:lstStyle/>
          <a:p>
            <a:pPr algn="ctr"/>
            <a:r>
              <a:rPr lang="en-US" dirty="0"/>
              <a:t>More changes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971550" y="1544767"/>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nSpc>
                <a:spcPct val="100000"/>
              </a:lnSpc>
              <a:buNone/>
            </a:pPr>
            <a:endParaRPr lang="en-US" sz="1000" b="1"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1150D4E3-8865-1DB3-8884-A0AACED48689}"/>
              </a:ext>
            </a:extLst>
          </p:cNvPr>
          <p:cNvSpPr txBox="1">
            <a:spLocks/>
          </p:cNvSpPr>
          <p:nvPr/>
        </p:nvSpPr>
        <p:spPr>
          <a:xfrm>
            <a:off x="971550" y="1544767"/>
            <a:ext cx="685333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nSpc>
                <a:spcPct val="60000"/>
              </a:lnSpc>
              <a:spcBef>
                <a:spcPts val="600"/>
              </a:spcBef>
              <a:buNone/>
            </a:pPr>
            <a:r>
              <a:rPr lang="en-US" dirty="0">
                <a:solidFill>
                  <a:schemeClr val="tx2">
                    <a:lumMod val="95000"/>
                    <a:lumOff val="5000"/>
                  </a:schemeClr>
                </a:solidFill>
              </a:rPr>
              <a:t>• </a:t>
            </a:r>
            <a:r>
              <a:rPr lang="en-US" sz="2000" dirty="0">
                <a:solidFill>
                  <a:schemeClr val="tx2"/>
                </a:solidFill>
                <a:cs typeface="Arial" panose="020B0604020202020204" pitchFamily="34" charset="0"/>
              </a:rPr>
              <a:t>Student Search Availabilities report</a:t>
            </a:r>
            <a:br>
              <a:rPr lang="en-US" sz="2000" dirty="0">
                <a:solidFill>
                  <a:schemeClr val="tx2"/>
                </a:solidFill>
                <a:cs typeface="Arial" panose="020B0604020202020204" pitchFamily="34" charset="0"/>
              </a:rPr>
            </a:br>
            <a:br>
              <a:rPr lang="en-US" sz="2000" dirty="0">
                <a:solidFill>
                  <a:schemeClr val="tx2"/>
                </a:solidFill>
                <a:cs typeface="Arial" panose="020B0604020202020204" pitchFamily="34" charset="0"/>
              </a:rPr>
            </a:br>
            <a:r>
              <a:rPr lang="en-US" dirty="0">
                <a:solidFill>
                  <a:schemeClr val="tx2">
                    <a:lumMod val="95000"/>
                    <a:lumOff val="5000"/>
                  </a:schemeClr>
                </a:solidFill>
              </a:rPr>
              <a:t>• </a:t>
            </a:r>
            <a:r>
              <a:rPr lang="en-US" sz="2000" dirty="0">
                <a:solidFill>
                  <a:schemeClr val="tx2"/>
                </a:solidFill>
                <a:cs typeface="Arial" panose="020B0604020202020204" pitchFamily="34" charset="0"/>
              </a:rPr>
              <a:t>Consultant Max Hours and Non-Duplicated Appt Time report</a:t>
            </a:r>
            <a:br>
              <a:rPr lang="en-US" sz="2000" dirty="0">
                <a:solidFill>
                  <a:schemeClr val="tx2"/>
                </a:solidFill>
                <a:cs typeface="Arial" panose="020B0604020202020204" pitchFamily="34" charset="0"/>
              </a:rPr>
            </a:br>
            <a:br>
              <a:rPr lang="en-US" sz="2000" dirty="0">
                <a:solidFill>
                  <a:schemeClr val="tx2"/>
                </a:solidFill>
                <a:cs typeface="Arial" panose="020B0604020202020204" pitchFamily="34" charset="0"/>
              </a:rPr>
            </a:br>
            <a:r>
              <a:rPr lang="en-US" dirty="0">
                <a:solidFill>
                  <a:schemeClr val="tx2">
                    <a:lumMod val="95000"/>
                    <a:lumOff val="5000"/>
                  </a:schemeClr>
                </a:solidFill>
              </a:rPr>
              <a:t>• </a:t>
            </a:r>
            <a:r>
              <a:rPr lang="en-US" sz="2000" dirty="0">
                <a:solidFill>
                  <a:schemeClr val="tx2"/>
                </a:solidFill>
                <a:cs typeface="Arial" panose="020B0604020202020204" pitchFamily="34" charset="0"/>
              </a:rPr>
              <a:t>Add multiple to group rosters</a:t>
            </a:r>
            <a:br>
              <a:rPr lang="en-US" sz="2000" dirty="0">
                <a:solidFill>
                  <a:schemeClr val="tx2"/>
                </a:solidFill>
                <a:cs typeface="Arial" panose="020B0604020202020204" pitchFamily="34" charset="0"/>
              </a:rPr>
            </a:br>
            <a:br>
              <a:rPr lang="en-US" sz="2000" dirty="0">
                <a:solidFill>
                  <a:schemeClr val="tx2"/>
                </a:solidFill>
                <a:cs typeface="Arial" panose="020B0604020202020204" pitchFamily="34" charset="0"/>
              </a:rPr>
            </a:br>
            <a:r>
              <a:rPr lang="en-US" dirty="0">
                <a:solidFill>
                  <a:schemeClr val="tx2">
                    <a:lumMod val="95000"/>
                    <a:lumOff val="5000"/>
                  </a:schemeClr>
                </a:solidFill>
              </a:rPr>
              <a:t>• </a:t>
            </a:r>
            <a:r>
              <a:rPr lang="en-US" sz="2000" dirty="0">
                <a:solidFill>
                  <a:schemeClr val="tx2"/>
                </a:solidFill>
                <a:cs typeface="Arial" panose="020B0604020202020204" pitchFamily="34" charset="0"/>
              </a:rPr>
              <a:t>Custom fields in batch visits</a:t>
            </a:r>
            <a:br>
              <a:rPr lang="en-US" sz="2000" dirty="0">
                <a:solidFill>
                  <a:schemeClr val="tx2"/>
                </a:solidFill>
                <a:cs typeface="Arial" panose="020B0604020202020204" pitchFamily="34" charset="0"/>
              </a:rPr>
            </a:br>
            <a:br>
              <a:rPr lang="en-US" sz="2000" dirty="0">
                <a:solidFill>
                  <a:schemeClr val="tx2"/>
                </a:solidFill>
                <a:cs typeface="Arial" panose="020B0604020202020204" pitchFamily="34" charset="0"/>
              </a:rPr>
            </a:br>
            <a:r>
              <a:rPr lang="en-US" dirty="0">
                <a:solidFill>
                  <a:schemeClr val="tx2">
                    <a:lumMod val="95000"/>
                    <a:lumOff val="5000"/>
                  </a:schemeClr>
                </a:solidFill>
              </a:rPr>
              <a:t>• </a:t>
            </a:r>
            <a:r>
              <a:rPr lang="en-US" sz="2000" dirty="0">
                <a:solidFill>
                  <a:schemeClr val="tx2"/>
                </a:solidFill>
                <a:cs typeface="Arial" panose="020B0604020202020204" pitchFamily="34" charset="0"/>
              </a:rPr>
              <a:t>Search avail widgets linked to centers</a:t>
            </a:r>
            <a:br>
              <a:rPr lang="en-US" sz="2000" dirty="0">
                <a:solidFill>
                  <a:schemeClr val="tx2"/>
                </a:solidFill>
                <a:cs typeface="Arial" panose="020B0604020202020204" pitchFamily="34" charset="0"/>
              </a:rPr>
            </a:br>
            <a:br>
              <a:rPr lang="en-US" sz="2000" dirty="0">
                <a:solidFill>
                  <a:schemeClr val="tx2"/>
                </a:solidFill>
                <a:cs typeface="Arial" panose="020B0604020202020204" pitchFamily="34" charset="0"/>
              </a:rPr>
            </a:br>
            <a:r>
              <a:rPr lang="en-US" dirty="0">
                <a:solidFill>
                  <a:schemeClr val="tx2">
                    <a:lumMod val="95000"/>
                    <a:lumOff val="5000"/>
                  </a:schemeClr>
                </a:solidFill>
              </a:rPr>
              <a:t>• </a:t>
            </a:r>
            <a:r>
              <a:rPr lang="en-US" sz="2000" dirty="0">
                <a:solidFill>
                  <a:schemeClr val="tx2"/>
                </a:solidFill>
                <a:cs typeface="Arial" panose="020B0604020202020204" pitchFamily="34" charset="0"/>
              </a:rPr>
              <a:t>Not/or in max appt rules</a:t>
            </a:r>
            <a:br>
              <a:rPr lang="en-US" sz="2000" dirty="0">
                <a:solidFill>
                  <a:schemeClr val="tx2"/>
                </a:solidFill>
                <a:cs typeface="Arial" panose="020B0604020202020204" pitchFamily="34" charset="0"/>
              </a:rPr>
            </a:br>
            <a:br>
              <a:rPr lang="en-US" sz="2000" dirty="0">
                <a:solidFill>
                  <a:schemeClr val="tx2"/>
                </a:solidFill>
                <a:cs typeface="Arial" panose="020B0604020202020204" pitchFamily="34" charset="0"/>
              </a:rPr>
            </a:br>
            <a:r>
              <a:rPr lang="en-US" dirty="0">
                <a:solidFill>
                  <a:schemeClr val="tx2">
                    <a:lumMod val="95000"/>
                    <a:lumOff val="5000"/>
                  </a:schemeClr>
                </a:solidFill>
              </a:rPr>
              <a:t>• </a:t>
            </a:r>
            <a:r>
              <a:rPr lang="en-US" sz="2000" dirty="0">
                <a:solidFill>
                  <a:schemeClr val="tx2"/>
                </a:solidFill>
                <a:cs typeface="Arial" panose="020B0604020202020204" pitchFamily="34" charset="0"/>
              </a:rPr>
              <a:t>Custom Field Icons</a:t>
            </a:r>
            <a:br>
              <a:rPr lang="en-US" dirty="0">
                <a:solidFill>
                  <a:schemeClr val="tx2"/>
                </a:solidFill>
                <a:cs typeface="Arial" panose="020B0604020202020204" pitchFamily="34" charset="0"/>
              </a:rPr>
            </a:br>
            <a:br>
              <a:rPr lang="en-US" dirty="0">
                <a:solidFill>
                  <a:schemeClr val="tx2"/>
                </a:solidFill>
                <a:cs typeface="Arial" panose="020B0604020202020204" pitchFamily="34" charset="0"/>
              </a:rPr>
            </a:br>
            <a:r>
              <a:rPr lang="en-US" dirty="0">
                <a:solidFill>
                  <a:schemeClr val="tx2">
                    <a:lumMod val="95000"/>
                    <a:lumOff val="5000"/>
                  </a:schemeClr>
                </a:solidFill>
              </a:rPr>
              <a:t>•</a:t>
            </a:r>
            <a:r>
              <a:rPr lang="en-US" dirty="0">
                <a:solidFill>
                  <a:schemeClr val="tx2"/>
                </a:solidFill>
                <a:cs typeface="Arial" panose="020B0604020202020204" pitchFamily="34" charset="0"/>
              </a:rPr>
              <a:t> Appointments Listing</a:t>
            </a:r>
            <a:br>
              <a:rPr lang="en-US" dirty="0">
                <a:solidFill>
                  <a:schemeClr val="tx2"/>
                </a:solidFill>
                <a:cs typeface="Arial" panose="020B0604020202020204" pitchFamily="34" charset="0"/>
              </a:rPr>
            </a:br>
            <a:br>
              <a:rPr lang="en-US" dirty="0">
                <a:solidFill>
                  <a:schemeClr val="tx2"/>
                </a:solidFill>
                <a:cs typeface="Arial" panose="020B0604020202020204" pitchFamily="34" charset="0"/>
              </a:rPr>
            </a:br>
            <a:r>
              <a:rPr lang="en-US" dirty="0">
                <a:solidFill>
                  <a:schemeClr val="tx2">
                    <a:lumMod val="95000"/>
                    <a:lumOff val="5000"/>
                  </a:schemeClr>
                </a:solidFill>
              </a:rPr>
              <a:t>• </a:t>
            </a:r>
            <a:r>
              <a:rPr lang="en-US">
                <a:solidFill>
                  <a:schemeClr val="tx2">
                    <a:lumMod val="95000"/>
                    <a:lumOff val="5000"/>
                  </a:schemeClr>
                </a:solidFill>
              </a:rPr>
              <a:t>Search Appointment Links and QR Codes</a:t>
            </a:r>
            <a:endParaRPr lang="en-US" sz="2000" dirty="0">
              <a:solidFill>
                <a:schemeClr val="tx2"/>
              </a:solidFill>
              <a:cs typeface="Arial" panose="020B0604020202020204" pitchFamily="34" charset="0"/>
            </a:endParaRPr>
          </a:p>
          <a:p>
            <a:pPr marL="45719" indent="0">
              <a:lnSpc>
                <a:spcPct val="60000"/>
              </a:lnSpc>
              <a:spcBef>
                <a:spcPts val="600"/>
              </a:spcBef>
              <a:buNone/>
            </a:pPr>
            <a:endParaRPr lang="en-US" sz="2000" dirty="0">
              <a:solidFill>
                <a:schemeClr val="tx2"/>
              </a:solidFill>
              <a:cs typeface="Arial" panose="020B0604020202020204" pitchFamily="34" charset="0"/>
            </a:endParaRPr>
          </a:p>
          <a:p>
            <a:pPr marL="45719" indent="0">
              <a:lnSpc>
                <a:spcPct val="60000"/>
              </a:lnSpc>
              <a:spcBef>
                <a:spcPts val="600"/>
              </a:spcBef>
              <a:buNone/>
            </a:pPr>
            <a:r>
              <a:rPr lang="en-US" dirty="0">
                <a:solidFill>
                  <a:schemeClr val="tx2">
                    <a:lumMod val="95000"/>
                    <a:lumOff val="5000"/>
                  </a:schemeClr>
                </a:solidFill>
              </a:rPr>
              <a:t>And more!</a:t>
            </a:r>
          </a:p>
        </p:txBody>
      </p:sp>
    </p:spTree>
    <p:extLst>
      <p:ext uri="{BB962C8B-B14F-4D97-AF65-F5344CB8AC3E}">
        <p14:creationId xmlns:p14="http://schemas.microsoft.com/office/powerpoint/2010/main" val="1821660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50899"/>
            <a:ext cx="7200900" cy="1383418"/>
          </a:xfrm>
        </p:spPr>
        <p:txBody>
          <a:bodyPr/>
          <a:lstStyle/>
          <a:p>
            <a:pPr algn="ctr"/>
            <a:r>
              <a:rPr lang="en-US" dirty="0"/>
              <a:t>Module </a:t>
            </a:r>
            <a:r>
              <a:rPr lang="en-US"/>
              <a:t>&amp; profile </a:t>
            </a:r>
            <a:r>
              <a:rPr lang="en-US" dirty="0"/>
              <a:t>discount</a:t>
            </a:r>
          </a:p>
        </p:txBody>
      </p:sp>
      <p:sp>
        <p:nvSpPr>
          <p:cNvPr id="3" name="Content Placeholder 2"/>
          <p:cNvSpPr>
            <a:spLocks noGrp="1"/>
          </p:cNvSpPr>
          <p:nvPr>
            <p:ph idx="1"/>
          </p:nvPr>
        </p:nvSpPr>
        <p:spPr>
          <a:xfrm>
            <a:off x="1077401" y="2353586"/>
            <a:ext cx="6989197" cy="3438939"/>
          </a:xfrm>
        </p:spPr>
        <p:txBody>
          <a:bodyPr/>
          <a:lstStyle/>
          <a:p>
            <a:pPr marL="45719" indent="0" algn="l">
              <a:buNone/>
            </a:pPr>
            <a:r>
              <a:rPr lang="en-US" b="0" i="0" dirty="0">
                <a:effectLst/>
                <a:latin typeface="Slack-Lato"/>
              </a:rPr>
              <a:t>We like to reward our conference attendees! For those that attend the 2024 conference, we are offering 10% off all modules and/or profiles for </a:t>
            </a:r>
            <a:r>
              <a:rPr lang="en-US" b="0" i="0" dirty="0" err="1">
                <a:effectLst/>
                <a:latin typeface="Slack-Lato"/>
              </a:rPr>
              <a:t>TracCloud</a:t>
            </a:r>
            <a:r>
              <a:rPr lang="en-US" b="0" i="0" dirty="0">
                <a:effectLst/>
                <a:latin typeface="Slack-Lato"/>
              </a:rPr>
              <a:t> if a quote is requested at the conference and purchase is made by 5/15/2024.</a:t>
            </a:r>
            <a:endParaRPr lang="en-US" dirty="0">
              <a:latin typeface="Slack-Lato"/>
            </a:endParaRPr>
          </a:p>
          <a:p>
            <a:pPr marL="45719" indent="0" algn="l">
              <a:buNone/>
            </a:pPr>
            <a:r>
              <a:rPr lang="en-US" b="0" i="0" dirty="0">
                <a:effectLst/>
                <a:latin typeface="Slack-Lato"/>
              </a:rPr>
              <a:t>Please see Laura or email her at </a:t>
            </a:r>
            <a:r>
              <a:rPr lang="en-US" b="0" i="0" u="none" strike="noStrike" dirty="0">
                <a:effectLst/>
                <a:latin typeface="Slack-Lato"/>
                <a:hlinkClick r:id="rId2">
                  <a:extLst>
                    <a:ext uri="{A12FA001-AC4F-418D-AE19-62706E023703}">
                      <ahyp:hlinkClr xmlns:ahyp="http://schemas.microsoft.com/office/drawing/2018/hyperlinkcolor" val="tx"/>
                    </a:ext>
                  </a:extLst>
                </a:hlinkClick>
              </a:rPr>
              <a:t>laura@go-redrock.com</a:t>
            </a:r>
            <a:r>
              <a:rPr lang="en-US" b="0" i="0" dirty="0">
                <a:effectLst/>
                <a:latin typeface="Slack-Lato"/>
              </a:rPr>
              <a:t> to request a quote!</a:t>
            </a:r>
          </a:p>
        </p:txBody>
      </p:sp>
    </p:spTree>
    <p:extLst>
      <p:ext uri="{BB962C8B-B14F-4D97-AF65-F5344CB8AC3E}">
        <p14:creationId xmlns:p14="http://schemas.microsoft.com/office/powerpoint/2010/main" val="211224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78886"/>
            <a:ext cx="7200900" cy="780554"/>
          </a:xfrm>
        </p:spPr>
        <p:txBody>
          <a:bodyPr>
            <a:normAutofit/>
          </a:bodyPr>
          <a:lstStyle/>
          <a:p>
            <a:pPr algn="ctr"/>
            <a:r>
              <a:rPr lang="en-US" dirty="0"/>
              <a:t>Where to learn about updates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971550" y="1544767"/>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nSpc>
                <a:spcPct val="100000"/>
              </a:lnSpc>
              <a:buNone/>
            </a:pPr>
            <a:endParaRPr lang="en-US" sz="1000" b="1" dirty="0">
              <a:latin typeface="Arial" panose="020B0604020202020204" pitchFamily="34" charset="0"/>
              <a:cs typeface="Arial" panose="020B0604020202020204" pitchFamily="34" charset="0"/>
            </a:endParaRPr>
          </a:p>
          <a:p>
            <a:pPr marL="45719" indent="0">
              <a:lnSpc>
                <a:spcPct val="100000"/>
              </a:lnSpc>
              <a:buNone/>
            </a:pPr>
            <a:endParaRPr lang="en-US" sz="1000" b="1"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9A0BA270-6195-058B-0F31-0761A740B9C3}"/>
              </a:ext>
            </a:extLst>
          </p:cNvPr>
          <p:cNvSpPr txBox="1">
            <a:spLocks/>
          </p:cNvSpPr>
          <p:nvPr/>
        </p:nvSpPr>
        <p:spPr>
          <a:xfrm>
            <a:off x="879372" y="1591586"/>
            <a:ext cx="708178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r>
              <a:rPr lang="en-US" dirty="0">
                <a:solidFill>
                  <a:schemeClr val="tx2">
                    <a:lumMod val="95000"/>
                    <a:lumOff val="5000"/>
                  </a:schemeClr>
                </a:solidFill>
              </a:rPr>
              <a:t>• Monthly recaps on our wiki</a:t>
            </a:r>
          </a:p>
          <a:p>
            <a:pPr marL="45719" indent="0">
              <a:buNone/>
            </a:pPr>
            <a:r>
              <a:rPr lang="en-US" dirty="0">
                <a:solidFill>
                  <a:schemeClr val="tx2">
                    <a:lumMod val="95000"/>
                    <a:lumOff val="5000"/>
                  </a:schemeClr>
                </a:solidFill>
                <a:hlinkClick r:id="rId2" invalidUrl="https:///"/>
              </a:rPr>
              <a:t>https://</a:t>
            </a:r>
            <a:r>
              <a:rPr lang="en-US" dirty="0">
                <a:solidFill>
                  <a:schemeClr val="tx2">
                    <a:lumMod val="95000"/>
                    <a:lumOff val="5000"/>
                  </a:schemeClr>
                </a:solidFill>
                <a:hlinkClick r:id="rId3"/>
              </a:rPr>
              <a:t>wiki.go-redrock.com/index.php/TracCloudWhatsNew</a:t>
            </a:r>
            <a:br>
              <a:rPr lang="en-US" dirty="0">
                <a:solidFill>
                  <a:schemeClr val="tx2">
                    <a:lumMod val="95000"/>
                    <a:lumOff val="5000"/>
                  </a:schemeClr>
                </a:solidFill>
              </a:rPr>
            </a:br>
            <a:endParaRPr lang="en-US" dirty="0">
              <a:solidFill>
                <a:schemeClr val="tx2">
                  <a:lumMod val="95000"/>
                  <a:lumOff val="5000"/>
                </a:schemeClr>
              </a:solidFill>
            </a:endParaRPr>
          </a:p>
          <a:p>
            <a:pPr marL="45719" indent="0">
              <a:buNone/>
            </a:pPr>
            <a:r>
              <a:rPr lang="en-US" dirty="0">
                <a:solidFill>
                  <a:schemeClr val="tx2">
                    <a:lumMod val="95000"/>
                    <a:lumOff val="5000"/>
                  </a:schemeClr>
                </a:solidFill>
              </a:rPr>
              <a:t>• Full changelog in TracCloud: O</a:t>
            </a:r>
            <a:r>
              <a:rPr lang="en-US" i="1" dirty="0">
                <a:solidFill>
                  <a:schemeClr val="tx2">
                    <a:lumMod val="95000"/>
                    <a:lumOff val="5000"/>
                  </a:schemeClr>
                </a:solidFill>
              </a:rPr>
              <a:t>ther &gt; View Latest Changes</a:t>
            </a:r>
          </a:p>
          <a:p>
            <a:pPr marL="45719" indent="0">
              <a:buNone/>
            </a:pPr>
            <a:endParaRPr lang="en-US" dirty="0">
              <a:solidFill>
                <a:schemeClr val="tx2">
                  <a:lumMod val="95000"/>
                  <a:lumOff val="5000"/>
                </a:schemeClr>
              </a:solidFill>
            </a:endParaRPr>
          </a:p>
          <a:p>
            <a:pPr marL="45719" indent="0">
              <a:buNone/>
            </a:pPr>
            <a:endParaRPr lang="en-US" dirty="0">
              <a:solidFill>
                <a:schemeClr val="tx2">
                  <a:lumMod val="95000"/>
                  <a:lumOff val="5000"/>
                </a:schemeClr>
              </a:solidFill>
            </a:endParaRPr>
          </a:p>
          <a:p>
            <a:pPr marL="45719" indent="0">
              <a:buNone/>
            </a:pPr>
            <a:endParaRPr lang="en-US" dirty="0">
              <a:solidFill>
                <a:schemeClr val="tx2">
                  <a:lumMod val="95000"/>
                  <a:lumOff val="5000"/>
                </a:schemeClr>
              </a:solidFill>
            </a:endParaRPr>
          </a:p>
          <a:p>
            <a:pPr marL="45719" indent="0">
              <a:buNone/>
            </a:pPr>
            <a:endParaRPr lang="en-US" dirty="0">
              <a:solidFill>
                <a:schemeClr val="tx2">
                  <a:lumMod val="95000"/>
                  <a:lumOff val="5000"/>
                </a:schemeClr>
              </a:solidFill>
            </a:endParaRPr>
          </a:p>
          <a:p>
            <a:pPr marL="45719" indent="0">
              <a:buNone/>
            </a:pPr>
            <a:endParaRPr lang="en-US" dirty="0">
              <a:solidFill>
                <a:schemeClr val="tx2">
                  <a:lumMod val="95000"/>
                  <a:lumOff val="5000"/>
                </a:schemeClr>
              </a:solidFill>
            </a:endParaRPr>
          </a:p>
        </p:txBody>
      </p:sp>
      <p:pic>
        <p:nvPicPr>
          <p:cNvPr id="10" name="Picture 9">
            <a:extLst>
              <a:ext uri="{FF2B5EF4-FFF2-40B4-BE49-F238E27FC236}">
                <a16:creationId xmlns:a16="http://schemas.microsoft.com/office/drawing/2014/main" id="{80960CE7-282C-04E9-50F9-B9C000954C6D}"/>
              </a:ext>
            </a:extLst>
          </p:cNvPr>
          <p:cNvPicPr>
            <a:picLocks noChangeAspect="1"/>
          </p:cNvPicPr>
          <p:nvPr/>
        </p:nvPicPr>
        <p:blipFill>
          <a:blip r:embed="rId4"/>
          <a:stretch>
            <a:fillRect/>
          </a:stretch>
        </p:blipFill>
        <p:spPr>
          <a:xfrm>
            <a:off x="1031110" y="3493774"/>
            <a:ext cx="7081780" cy="2649045"/>
          </a:xfrm>
          <a:prstGeom prst="rect">
            <a:avLst/>
          </a:prstGeom>
        </p:spPr>
      </p:pic>
    </p:spTree>
    <p:extLst>
      <p:ext uri="{BB962C8B-B14F-4D97-AF65-F5344CB8AC3E}">
        <p14:creationId xmlns:p14="http://schemas.microsoft.com/office/powerpoint/2010/main" val="3478603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37669"/>
            <a:ext cx="7200900" cy="601517"/>
          </a:xfrm>
        </p:spPr>
        <p:txBody>
          <a:bodyPr>
            <a:normAutofit/>
          </a:bodyPr>
          <a:lstStyle/>
          <a:p>
            <a:pPr algn="ctr"/>
            <a:r>
              <a:rPr lang="en-US" dirty="0"/>
              <a:t>Visit Satisfaction ratings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879372" y="1591586"/>
            <a:ext cx="3147444"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r>
              <a:rPr lang="en-US" dirty="0">
                <a:solidFill>
                  <a:schemeClr val="tx2">
                    <a:lumMod val="95000"/>
                    <a:lumOff val="5000"/>
                  </a:schemeClr>
                </a:solidFill>
              </a:rPr>
              <a:t>It’s now possible to record student and consultant satisfaction as a visit is being concluded.</a:t>
            </a:r>
          </a:p>
          <a:p>
            <a:pPr marL="45719" indent="0">
              <a:buNone/>
            </a:pPr>
            <a:r>
              <a:rPr lang="en-US" dirty="0">
                <a:solidFill>
                  <a:schemeClr val="tx2">
                    <a:lumMod val="95000"/>
                    <a:lumOff val="5000"/>
                  </a:schemeClr>
                </a:solidFill>
              </a:rPr>
              <a:t>After enabling this option, you can control which permission groups have access to the responses.</a:t>
            </a:r>
          </a:p>
          <a:p>
            <a:pPr marL="45719" indent="0">
              <a:buNone/>
            </a:pPr>
            <a:endParaRPr lang="en-US" dirty="0">
              <a:solidFill>
                <a:schemeClr val="tx2">
                  <a:lumMod val="95000"/>
                  <a:lumOff val="5000"/>
                </a:schemeClr>
              </a:solidFill>
            </a:endParaRPr>
          </a:p>
          <a:p>
            <a:pPr marL="45719" indent="0">
              <a:buNone/>
            </a:pPr>
            <a:endParaRPr lang="en-US" dirty="0">
              <a:solidFill>
                <a:schemeClr val="tx2">
                  <a:lumMod val="95000"/>
                  <a:lumOff val="5000"/>
                </a:schemeClr>
              </a:solidFill>
            </a:endParaRPr>
          </a:p>
          <a:p>
            <a:pPr marL="45719" indent="0">
              <a:buNone/>
            </a:pPr>
            <a:endParaRPr lang="en-US" dirty="0">
              <a:solidFill>
                <a:schemeClr val="tx2">
                  <a:lumMod val="95000"/>
                  <a:lumOff val="5000"/>
                </a:schemeClr>
              </a:solidFill>
            </a:endParaRPr>
          </a:p>
          <a:p>
            <a:pPr marL="45719" indent="0">
              <a:buNone/>
            </a:pPr>
            <a:endParaRPr lang="en-US" dirty="0">
              <a:solidFill>
                <a:schemeClr val="tx2">
                  <a:lumMod val="95000"/>
                  <a:lumOff val="5000"/>
                </a:schemeClr>
              </a:solidFill>
            </a:endParaRPr>
          </a:p>
          <a:p>
            <a:pPr marL="45719" indent="0">
              <a:buNone/>
            </a:pPr>
            <a:endParaRPr lang="en-US" dirty="0">
              <a:solidFill>
                <a:schemeClr val="tx2">
                  <a:lumMod val="95000"/>
                  <a:lumOff val="5000"/>
                </a:schemeClr>
              </a:solidFill>
            </a:endParaRPr>
          </a:p>
          <a:p>
            <a:pPr marL="45719" indent="0">
              <a:buNone/>
            </a:pPr>
            <a:endParaRPr lang="en-US" dirty="0">
              <a:solidFill>
                <a:schemeClr val="tx2">
                  <a:lumMod val="95000"/>
                  <a:lumOff val="5000"/>
                </a:schemeClr>
              </a:solidFill>
            </a:endParaRPr>
          </a:p>
        </p:txBody>
      </p:sp>
      <p:pic>
        <p:nvPicPr>
          <p:cNvPr id="8" name="Picture 7">
            <a:extLst>
              <a:ext uri="{FF2B5EF4-FFF2-40B4-BE49-F238E27FC236}">
                <a16:creationId xmlns:a16="http://schemas.microsoft.com/office/drawing/2014/main" id="{971BB168-649B-6D20-E712-EB60DD91A2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1729" y="1629420"/>
            <a:ext cx="4088208" cy="4123945"/>
          </a:xfrm>
          <a:prstGeom prst="rect">
            <a:avLst/>
          </a:prstGeom>
        </p:spPr>
      </p:pic>
    </p:spTree>
    <p:extLst>
      <p:ext uri="{BB962C8B-B14F-4D97-AF65-F5344CB8AC3E}">
        <p14:creationId xmlns:p14="http://schemas.microsoft.com/office/powerpoint/2010/main" val="190817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362986"/>
            <a:ext cx="7200900" cy="601517"/>
          </a:xfrm>
        </p:spPr>
        <p:txBody>
          <a:bodyPr>
            <a:normAutofit/>
          </a:bodyPr>
          <a:lstStyle/>
          <a:p>
            <a:pPr algn="ctr"/>
            <a:r>
              <a:rPr lang="en-US" dirty="0"/>
              <a:t>Asynchronous appointments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1145335" y="2040703"/>
            <a:ext cx="685333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gn="ctr">
              <a:buNone/>
            </a:pPr>
            <a:r>
              <a:rPr lang="en-US" dirty="0">
                <a:solidFill>
                  <a:schemeClr val="tx2">
                    <a:lumMod val="95000"/>
                    <a:lumOff val="5000"/>
                  </a:schemeClr>
                </a:solidFill>
              </a:rPr>
              <a:t>Asynchronous appointments can be used to provide text chat and document upload functionality to your students and consultants. These sessions aren’t limited to a specific time and can be concluded or re-opened at any time.</a:t>
            </a:r>
          </a:p>
        </p:txBody>
      </p:sp>
      <p:pic>
        <p:nvPicPr>
          <p:cNvPr id="7" name="Picture 6">
            <a:extLst>
              <a:ext uri="{FF2B5EF4-FFF2-40B4-BE49-F238E27FC236}">
                <a16:creationId xmlns:a16="http://schemas.microsoft.com/office/drawing/2014/main" id="{87C07795-D267-541B-71DF-996A3E0DF6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876" y="3388983"/>
            <a:ext cx="7619048" cy="1580952"/>
          </a:xfrm>
          <a:prstGeom prst="rect">
            <a:avLst/>
          </a:prstGeom>
        </p:spPr>
      </p:pic>
    </p:spTree>
    <p:extLst>
      <p:ext uri="{BB962C8B-B14F-4D97-AF65-F5344CB8AC3E}">
        <p14:creationId xmlns:p14="http://schemas.microsoft.com/office/powerpoint/2010/main" val="420038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171605"/>
            <a:ext cx="7200900" cy="601517"/>
          </a:xfrm>
        </p:spPr>
        <p:txBody>
          <a:bodyPr>
            <a:normAutofit/>
          </a:bodyPr>
          <a:lstStyle/>
          <a:p>
            <a:pPr algn="ctr"/>
            <a:r>
              <a:rPr lang="en-US" dirty="0"/>
              <a:t>SAGE Referral listing</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1145335" y="1859167"/>
            <a:ext cx="685333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gn="ctr">
              <a:buNone/>
            </a:pPr>
            <a:r>
              <a:rPr lang="en-US" dirty="0">
                <a:solidFill>
                  <a:schemeClr val="tx2">
                    <a:lumMod val="95000"/>
                    <a:lumOff val="5000"/>
                  </a:schemeClr>
                </a:solidFill>
              </a:rPr>
              <a:t>The Referral Listing offers a unique way to search for and manage your SAGE referrals. Click on the record you need to manage or even make batch changes to multiple referrals at once.</a:t>
            </a:r>
          </a:p>
        </p:txBody>
      </p:sp>
      <p:pic>
        <p:nvPicPr>
          <p:cNvPr id="8" name="Picture 7">
            <a:extLst>
              <a:ext uri="{FF2B5EF4-FFF2-40B4-BE49-F238E27FC236}">
                <a16:creationId xmlns:a16="http://schemas.microsoft.com/office/drawing/2014/main" id="{9B636174-5A5D-CE75-30DB-81B42242E531}"/>
              </a:ext>
            </a:extLst>
          </p:cNvPr>
          <p:cNvPicPr>
            <a:picLocks noChangeAspect="1"/>
          </p:cNvPicPr>
          <p:nvPr/>
        </p:nvPicPr>
        <p:blipFill>
          <a:blip r:embed="rId2"/>
          <a:stretch>
            <a:fillRect/>
          </a:stretch>
        </p:blipFill>
        <p:spPr>
          <a:xfrm>
            <a:off x="929558" y="3180253"/>
            <a:ext cx="7284884" cy="2590800"/>
          </a:xfrm>
          <a:prstGeom prst="rect">
            <a:avLst/>
          </a:prstGeom>
        </p:spPr>
      </p:pic>
    </p:spTree>
    <p:extLst>
      <p:ext uri="{BB962C8B-B14F-4D97-AF65-F5344CB8AC3E}">
        <p14:creationId xmlns:p14="http://schemas.microsoft.com/office/powerpoint/2010/main" val="380516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762000"/>
            <a:ext cx="7200900" cy="601517"/>
          </a:xfrm>
        </p:spPr>
        <p:txBody>
          <a:bodyPr>
            <a:normAutofit/>
          </a:bodyPr>
          <a:lstStyle/>
          <a:p>
            <a:pPr algn="ctr"/>
            <a:r>
              <a:rPr lang="en-US" dirty="0"/>
              <a:t>Static Qr codes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1247923" y="1522628"/>
            <a:ext cx="3147444"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r>
              <a:rPr lang="en-US" dirty="0">
                <a:solidFill>
                  <a:schemeClr val="tx2">
                    <a:lumMod val="95000"/>
                    <a:lumOff val="5000"/>
                  </a:schemeClr>
                </a:solidFill>
              </a:rPr>
              <a:t>Static QR codes can be created as part of TracCloud’s custom kiosk functionality. The QR code itself doesn’t expire, but new confirmation codes are regularly generated to prevent inaccurate visit data from being created. Codes can be found in preferences or can be automatically emailed to the consultant linked to the custom kiosk.</a:t>
            </a:r>
          </a:p>
        </p:txBody>
      </p:sp>
      <p:pic>
        <p:nvPicPr>
          <p:cNvPr id="7" name="Picture 6">
            <a:extLst>
              <a:ext uri="{FF2B5EF4-FFF2-40B4-BE49-F238E27FC236}">
                <a16:creationId xmlns:a16="http://schemas.microsoft.com/office/drawing/2014/main" id="{CD950867-B872-B061-7989-48F3B50D4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1740" y="1508144"/>
            <a:ext cx="3611724" cy="4511656"/>
          </a:xfrm>
          <a:prstGeom prst="rect">
            <a:avLst/>
          </a:prstGeom>
        </p:spPr>
      </p:pic>
    </p:spTree>
    <p:extLst>
      <p:ext uri="{BB962C8B-B14F-4D97-AF65-F5344CB8AC3E}">
        <p14:creationId xmlns:p14="http://schemas.microsoft.com/office/powerpoint/2010/main" val="3245098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14628"/>
            <a:ext cx="7200900" cy="601517"/>
          </a:xfrm>
        </p:spPr>
        <p:txBody>
          <a:bodyPr>
            <a:normAutofit/>
          </a:bodyPr>
          <a:lstStyle/>
          <a:p>
            <a:pPr algn="ctr"/>
            <a:r>
              <a:rPr lang="en-US" dirty="0"/>
              <a:t>SurveyTrac slider options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1145335" y="1880613"/>
            <a:ext cx="685333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gn="ctr">
              <a:buNone/>
            </a:pPr>
            <a:r>
              <a:rPr lang="en-US" dirty="0">
                <a:solidFill>
                  <a:schemeClr val="tx2">
                    <a:lumMod val="95000"/>
                    <a:lumOff val="5000"/>
                  </a:schemeClr>
                </a:solidFill>
              </a:rPr>
              <a:t>This new question format offers a more intuitive way to answer certain types of questions. Choose the value &amp; increments for the scale and the options at either end.</a:t>
            </a:r>
          </a:p>
        </p:txBody>
      </p:sp>
      <p:pic>
        <p:nvPicPr>
          <p:cNvPr id="7" name="Picture 6">
            <a:extLst>
              <a:ext uri="{FF2B5EF4-FFF2-40B4-BE49-F238E27FC236}">
                <a16:creationId xmlns:a16="http://schemas.microsoft.com/office/drawing/2014/main" id="{7FC8C663-6DB9-57C8-E468-D1A19F424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681" y="2946792"/>
            <a:ext cx="4572638" cy="2372056"/>
          </a:xfrm>
          <a:prstGeom prst="rect">
            <a:avLst/>
          </a:prstGeom>
        </p:spPr>
      </p:pic>
    </p:spTree>
    <p:extLst>
      <p:ext uri="{BB962C8B-B14F-4D97-AF65-F5344CB8AC3E}">
        <p14:creationId xmlns:p14="http://schemas.microsoft.com/office/powerpoint/2010/main" val="1567678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49" y="1001800"/>
            <a:ext cx="7200900" cy="601517"/>
          </a:xfrm>
        </p:spPr>
        <p:txBody>
          <a:bodyPr>
            <a:normAutofit fontScale="90000"/>
          </a:bodyPr>
          <a:lstStyle/>
          <a:p>
            <a:pPr algn="ctr"/>
            <a:r>
              <a:rPr lang="en-US" dirty="0"/>
              <a:t>Search reports with course lists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1145334" y="1755717"/>
            <a:ext cx="685333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gn="ctr">
              <a:buNone/>
            </a:pPr>
            <a:r>
              <a:rPr lang="en-US" dirty="0">
                <a:solidFill>
                  <a:schemeClr val="tx2">
                    <a:lumMod val="95000"/>
                    <a:lumOff val="5000"/>
                  </a:schemeClr>
                </a:solidFill>
              </a:rPr>
              <a:t>In addition to wildcards and ‘or’ options in reports, you can now filter a report based on a course list. This can be easier than the alternative if you need to filter by many courses or sections at once.</a:t>
            </a:r>
          </a:p>
        </p:txBody>
      </p:sp>
      <p:pic>
        <p:nvPicPr>
          <p:cNvPr id="8" name="Picture 7">
            <a:extLst>
              <a:ext uri="{FF2B5EF4-FFF2-40B4-BE49-F238E27FC236}">
                <a16:creationId xmlns:a16="http://schemas.microsoft.com/office/drawing/2014/main" id="{F098568A-82A2-7067-3C1E-52823692B5A3}"/>
              </a:ext>
            </a:extLst>
          </p:cNvPr>
          <p:cNvPicPr>
            <a:picLocks noChangeAspect="1"/>
          </p:cNvPicPr>
          <p:nvPr/>
        </p:nvPicPr>
        <p:blipFill>
          <a:blip r:embed="rId2"/>
          <a:stretch>
            <a:fillRect/>
          </a:stretch>
        </p:blipFill>
        <p:spPr>
          <a:xfrm>
            <a:off x="1899863" y="3169938"/>
            <a:ext cx="5344271" cy="2448267"/>
          </a:xfrm>
          <a:prstGeom prst="rect">
            <a:avLst/>
          </a:prstGeom>
        </p:spPr>
      </p:pic>
    </p:spTree>
    <p:extLst>
      <p:ext uri="{BB962C8B-B14F-4D97-AF65-F5344CB8AC3E}">
        <p14:creationId xmlns:p14="http://schemas.microsoft.com/office/powerpoint/2010/main" val="2415167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49" y="990069"/>
            <a:ext cx="7200900" cy="601517"/>
          </a:xfrm>
        </p:spPr>
        <p:txBody>
          <a:bodyPr>
            <a:normAutofit/>
          </a:bodyPr>
          <a:lstStyle/>
          <a:p>
            <a:pPr algn="ctr"/>
            <a:r>
              <a:rPr lang="en-US" dirty="0"/>
              <a:t>Duplicate favorite reports</a:t>
            </a:r>
          </a:p>
        </p:txBody>
      </p:sp>
      <p:sp>
        <p:nvSpPr>
          <p:cNvPr id="3" name="Content Placeholder 2">
            <a:extLst>
              <a:ext uri="{FF2B5EF4-FFF2-40B4-BE49-F238E27FC236}">
                <a16:creationId xmlns:a16="http://schemas.microsoft.com/office/drawing/2014/main" id="{1FEB51ED-5EE5-6484-EA6B-72C30C4519B9}"/>
              </a:ext>
            </a:extLst>
          </p:cNvPr>
          <p:cNvSpPr txBox="1">
            <a:spLocks/>
          </p:cNvSpPr>
          <p:nvPr/>
        </p:nvSpPr>
        <p:spPr>
          <a:xfrm>
            <a:off x="971550" y="14391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4" name="Content Placeholder 2">
            <a:extLst>
              <a:ext uri="{FF2B5EF4-FFF2-40B4-BE49-F238E27FC236}">
                <a16:creationId xmlns:a16="http://schemas.microsoft.com/office/drawing/2014/main" id="{04DCDE85-B30A-C2BB-4D56-5D85A7420259}"/>
              </a:ext>
            </a:extLst>
          </p:cNvPr>
          <p:cNvSpPr txBox="1">
            <a:spLocks/>
          </p:cNvSpPr>
          <p:nvPr/>
        </p:nvSpPr>
        <p:spPr>
          <a:xfrm>
            <a:off x="1123950" y="1591586"/>
            <a:ext cx="720090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endParaRPr lang="en-US" dirty="0"/>
          </a:p>
        </p:txBody>
      </p:sp>
      <p:sp>
        <p:nvSpPr>
          <p:cNvPr id="5" name="Content Placeholder 2">
            <a:extLst>
              <a:ext uri="{FF2B5EF4-FFF2-40B4-BE49-F238E27FC236}">
                <a16:creationId xmlns:a16="http://schemas.microsoft.com/office/drawing/2014/main" id="{51EDC878-76FC-D493-D8CE-2E21791E255D}"/>
              </a:ext>
            </a:extLst>
          </p:cNvPr>
          <p:cNvSpPr txBox="1">
            <a:spLocks/>
          </p:cNvSpPr>
          <p:nvPr/>
        </p:nvSpPr>
        <p:spPr>
          <a:xfrm>
            <a:off x="1145335" y="1667408"/>
            <a:ext cx="6853330" cy="4504414"/>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lgn="ctr">
              <a:buNone/>
            </a:pPr>
            <a:r>
              <a:rPr lang="en-US" dirty="0">
                <a:solidFill>
                  <a:schemeClr val="tx2">
                    <a:lumMod val="95000"/>
                    <a:lumOff val="5000"/>
                  </a:schemeClr>
                </a:solidFill>
              </a:rPr>
              <a:t>A new “Copy” button can be found in your favorite reports list. This allows you to quickly duplicate existing favorite reports so that you don’t have to recreate a similar report from scratch.</a:t>
            </a:r>
          </a:p>
        </p:txBody>
      </p:sp>
      <p:pic>
        <p:nvPicPr>
          <p:cNvPr id="8" name="Picture 7">
            <a:extLst>
              <a:ext uri="{FF2B5EF4-FFF2-40B4-BE49-F238E27FC236}">
                <a16:creationId xmlns:a16="http://schemas.microsoft.com/office/drawing/2014/main" id="{13700612-EFB3-76DE-9BB2-6188059C16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626" y="2999770"/>
            <a:ext cx="7144747" cy="2981741"/>
          </a:xfrm>
          <a:prstGeom prst="rect">
            <a:avLst/>
          </a:prstGeom>
        </p:spPr>
      </p:pic>
    </p:spTree>
    <p:extLst>
      <p:ext uri="{BB962C8B-B14F-4D97-AF65-F5344CB8AC3E}">
        <p14:creationId xmlns:p14="http://schemas.microsoft.com/office/powerpoint/2010/main" val="66116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750</TotalTime>
  <Words>674</Words>
  <Application>Microsoft Office PowerPoint</Application>
  <PresentationFormat>On-screen Show (4:3)</PresentationFormat>
  <Paragraphs>47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Cambria</vt:lpstr>
      <vt:lpstr>Slack-Lato</vt:lpstr>
      <vt:lpstr>Red Line Business 16x9</vt:lpstr>
      <vt:lpstr>What’s new in traccloud April ‘23 to April ‘24</vt:lpstr>
      <vt:lpstr>Where to learn about updates</vt:lpstr>
      <vt:lpstr>Visit Satisfaction ratings</vt:lpstr>
      <vt:lpstr>Asynchronous appointments</vt:lpstr>
      <vt:lpstr>SAGE Referral listing</vt:lpstr>
      <vt:lpstr>Static Qr codes</vt:lpstr>
      <vt:lpstr>SurveyTrac slider options</vt:lpstr>
      <vt:lpstr>Search reports with course lists</vt:lpstr>
      <vt:lpstr>Duplicate favorite reports</vt:lpstr>
      <vt:lpstr>Work plans</vt:lpstr>
      <vt:lpstr>Sage potential actions</vt:lpstr>
      <vt:lpstr>Student Fields report</vt:lpstr>
      <vt:lpstr>New ‘initiated via’ options</vt:lpstr>
      <vt:lpstr>More changes</vt:lpstr>
      <vt:lpstr>Module &amp; profile discount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Aidan Murray</cp:lastModifiedBy>
  <cp:revision>69</cp:revision>
  <dcterms:created xsi:type="dcterms:W3CDTF">2021-11-08T16:00:51Z</dcterms:created>
  <dcterms:modified xsi:type="dcterms:W3CDTF">2024-03-19T20:29:23Z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