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58" r:id="rId5"/>
    <p:sldId id="266" r:id="rId6"/>
    <p:sldId id="267" r:id="rId7"/>
    <p:sldId id="268" r:id="rId8"/>
  </p:sldIdLst>
  <p:sldSz cx="18288000" cy="10287000"/>
  <p:notesSz cx="6858000" cy="9144000"/>
  <p:embeddedFontLst>
    <p:embeddedFont>
      <p:font typeface="Arimo" panose="020B0604020202020204" charset="0"/>
      <p:regular r:id="rId9"/>
    </p:embeddedFont>
    <p:embeddedFont>
      <p:font typeface="Arimo Bold" panose="020B0604020202020204" charset="0"/>
      <p:regular r:id="rId10"/>
    </p:embeddedFont>
    <p:embeddedFont>
      <p:font typeface="Montaser Arabic Bold" panose="020B0604020202020204" charset="-78"/>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982363" y="6860753"/>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txBody>
            <a:bodyPr/>
            <a:lstStyle/>
            <a:p>
              <a:endParaRPr lang="en-US" dirty="0"/>
            </a:p>
          </p:txBody>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p:cNvSpPr txBox="1"/>
          <p:nvPr/>
        </p:nvSpPr>
        <p:spPr>
          <a:xfrm>
            <a:off x="1086461" y="1044721"/>
            <a:ext cx="9023633" cy="2131609"/>
          </a:xfrm>
          <a:prstGeom prst="rect">
            <a:avLst/>
          </a:prstGeom>
        </p:spPr>
        <p:txBody>
          <a:bodyPr wrap="square"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SURVEYTRAC</a:t>
            </a:r>
          </a:p>
        </p:txBody>
      </p:sp>
      <p:sp>
        <p:nvSpPr>
          <p:cNvPr id="20" name="TextBox 20"/>
          <p:cNvSpPr txBox="1"/>
          <p:nvPr/>
        </p:nvSpPr>
        <p:spPr>
          <a:xfrm>
            <a:off x="1076551" y="3217832"/>
            <a:ext cx="8091662" cy="1867306"/>
          </a:xfrm>
          <a:prstGeom prst="rect">
            <a:avLst/>
          </a:prstGeom>
        </p:spPr>
        <p:txBody>
          <a:bodyPr wrap="square" lIns="0" tIns="0" rIns="0" bIns="0" rtlCol="0" anchor="t">
            <a:spAutoFit/>
          </a:bodyPr>
          <a:lstStyle/>
          <a:p>
            <a:pPr algn="l">
              <a:lnSpc>
                <a:spcPts val="4988"/>
              </a:lnSpc>
              <a:spcBef>
                <a:spcPct val="0"/>
              </a:spcBef>
            </a:pPr>
            <a:r>
              <a:rPr lang="en-US" sz="3563" dirty="0">
                <a:solidFill>
                  <a:srgbClr val="000000"/>
                </a:solidFill>
                <a:latin typeface="Arimo"/>
                <a:ea typeface="Arimo"/>
                <a:cs typeface="Arimo"/>
                <a:sym typeface="Arimo"/>
              </a:rPr>
              <a:t>Sending Surveys through </a:t>
            </a:r>
            <a:r>
              <a:rPr lang="en-US" sz="3563" dirty="0" err="1">
                <a:solidFill>
                  <a:srgbClr val="000000"/>
                </a:solidFill>
                <a:latin typeface="Arimo"/>
                <a:ea typeface="Arimo"/>
                <a:cs typeface="Arimo"/>
                <a:sym typeface="Arimo"/>
              </a:rPr>
              <a:t>TracCloud</a:t>
            </a:r>
            <a:r>
              <a:rPr lang="en-US" sz="3563" dirty="0">
                <a:solidFill>
                  <a:srgbClr val="000000"/>
                </a:solidFill>
                <a:latin typeface="Arimo"/>
                <a:ea typeface="Arimo"/>
                <a:cs typeface="Arimo"/>
                <a:sym typeface="Arimo"/>
              </a:rPr>
              <a:t> with the </a:t>
            </a:r>
            <a:r>
              <a:rPr lang="en-US" sz="3563" dirty="0" err="1">
                <a:solidFill>
                  <a:srgbClr val="000000"/>
                </a:solidFill>
                <a:latin typeface="Arimo"/>
                <a:ea typeface="Arimo"/>
                <a:cs typeface="Arimo"/>
                <a:sym typeface="Arimo"/>
              </a:rPr>
              <a:t>SurveyTrac</a:t>
            </a:r>
            <a:r>
              <a:rPr lang="en-US" sz="3563" dirty="0">
                <a:solidFill>
                  <a:srgbClr val="000000"/>
                </a:solidFill>
                <a:latin typeface="Arimo"/>
                <a:ea typeface="Arimo"/>
                <a:cs typeface="Arimo"/>
                <a:sym typeface="Arimo"/>
              </a:rPr>
              <a:t> Module. Collect visit feedback and more.</a:t>
            </a:r>
          </a:p>
        </p:txBody>
      </p:sp>
      <p:sp>
        <p:nvSpPr>
          <p:cNvPr id="21" name="TextBox 21"/>
          <p:cNvSpPr txBox="1"/>
          <p:nvPr/>
        </p:nvSpPr>
        <p:spPr>
          <a:xfrm>
            <a:off x="1462698" y="6926714"/>
            <a:ext cx="6132463" cy="1497141"/>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Arimo"/>
                <a:ea typeface="Arimo"/>
                <a:cs typeface="Arimo"/>
                <a:sym typeface="Arimo"/>
              </a:rPr>
              <a:t>Aidan Murray</a:t>
            </a:r>
          </a:p>
          <a:p>
            <a:pPr algn="l">
              <a:lnSpc>
                <a:spcPts val="6148"/>
              </a:lnSpc>
              <a:spcBef>
                <a:spcPct val="0"/>
              </a:spcBef>
            </a:pPr>
            <a:endParaRPr lang="en-US" sz="4391" dirty="0">
              <a:solidFill>
                <a:srgbClr val="FEFAFA"/>
              </a:solidFill>
              <a:latin typeface="Arimo"/>
              <a:ea typeface="Arimo"/>
              <a:cs typeface="Arimo"/>
              <a:sym typeface="Arimo"/>
            </a:endParaRP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pic>
        <p:nvPicPr>
          <p:cNvPr id="12" name="Picture 11">
            <a:extLst>
              <a:ext uri="{FF2B5EF4-FFF2-40B4-BE49-F238E27FC236}">
                <a16:creationId xmlns:a16="http://schemas.microsoft.com/office/drawing/2014/main" id="{96F80E1A-B463-D226-24C8-BB1AD49F9B33}"/>
              </a:ext>
            </a:extLst>
          </p:cNvPr>
          <p:cNvPicPr>
            <a:picLocks noChangeAspect="1"/>
          </p:cNvPicPr>
          <p:nvPr/>
        </p:nvPicPr>
        <p:blipFill>
          <a:blip r:embed="rId5"/>
          <a:stretch>
            <a:fillRect/>
          </a:stretch>
        </p:blipFill>
        <p:spPr>
          <a:xfrm>
            <a:off x="9143998" y="3228679"/>
            <a:ext cx="8411387" cy="4107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1110523" y="0"/>
            <a:ext cx="7200667"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028700" y="1401532"/>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What’s new in</a:t>
            </a:r>
          </a:p>
        </p:txBody>
      </p:sp>
      <p:sp>
        <p:nvSpPr>
          <p:cNvPr id="13" name="TextBox 13"/>
          <p:cNvSpPr txBox="1"/>
          <p:nvPr/>
        </p:nvSpPr>
        <p:spPr>
          <a:xfrm>
            <a:off x="1028700" y="2329863"/>
            <a:ext cx="9663303" cy="1204306"/>
          </a:xfrm>
          <a:prstGeom prst="rect">
            <a:avLst/>
          </a:prstGeom>
        </p:spPr>
        <p:txBody>
          <a:bodyPr lIns="0" tIns="0" rIns="0" bIns="0" rtlCol="0" anchor="t">
            <a:spAutoFit/>
          </a:bodyPr>
          <a:lstStyle/>
          <a:p>
            <a:pPr algn="l">
              <a:lnSpc>
                <a:spcPts val="9857"/>
              </a:lnSpc>
              <a:spcBef>
                <a:spcPct val="0"/>
              </a:spcBef>
            </a:pPr>
            <a:r>
              <a:rPr lang="en-US" sz="7041" b="1" dirty="0" err="1">
                <a:solidFill>
                  <a:srgbClr val="000000"/>
                </a:solidFill>
                <a:latin typeface="Montaser Arabic Bold"/>
                <a:ea typeface="Montaser Arabic Bold"/>
                <a:cs typeface="Montaser Arabic Bold"/>
                <a:sym typeface="Montaser Arabic Bold"/>
              </a:rPr>
              <a:t>SurveyTrac</a:t>
            </a:r>
            <a:r>
              <a:rPr lang="en-US" sz="7041" b="1" dirty="0">
                <a:solidFill>
                  <a:srgbClr val="000000"/>
                </a:solidFill>
                <a:latin typeface="Montaser Arabic Bold"/>
                <a:ea typeface="Montaser Arabic Bold"/>
                <a:cs typeface="Montaser Arabic Bold"/>
                <a:sym typeface="Montaser Arabic Bold"/>
              </a:rPr>
              <a:t>?</a:t>
            </a:r>
          </a:p>
        </p:txBody>
      </p:sp>
      <p:sp>
        <p:nvSpPr>
          <p:cNvPr id="14" name="TextBox 14"/>
          <p:cNvSpPr txBox="1"/>
          <p:nvPr/>
        </p:nvSpPr>
        <p:spPr>
          <a:xfrm>
            <a:off x="1028700" y="3860454"/>
            <a:ext cx="11849100" cy="2588850"/>
          </a:xfrm>
          <a:prstGeom prst="rect">
            <a:avLst/>
          </a:prstGeom>
        </p:spPr>
        <p:txBody>
          <a:bodyPr wrap="square" lIns="0" tIns="0" rIns="0" bIns="0" rtlCol="0" anchor="t">
            <a:spAutoFit/>
          </a:bodyPr>
          <a:lstStyle/>
          <a:p>
            <a:pPr marL="342900" indent="-342900" algn="just">
              <a:lnSpc>
                <a:spcPts val="3380"/>
              </a:lnSpc>
              <a:spcBef>
                <a:spcPct val="0"/>
              </a:spcBef>
              <a:buFont typeface="Arial" panose="020B0604020202020204" pitchFamily="34" charset="0"/>
              <a:buChar char="•"/>
            </a:pPr>
            <a:r>
              <a:rPr lang="en-US" sz="2800" dirty="0">
                <a:solidFill>
                  <a:srgbClr val="000000"/>
                </a:solidFill>
                <a:latin typeface="Arimo"/>
                <a:ea typeface="Arimo"/>
                <a:cs typeface="Arimo"/>
                <a:sym typeface="Arimo"/>
              </a:rPr>
              <a:t>Link surveys to student lists</a:t>
            </a:r>
          </a:p>
          <a:p>
            <a:pPr marL="342900" indent="-342900" algn="just">
              <a:lnSpc>
                <a:spcPts val="3380"/>
              </a:lnSpc>
              <a:spcBef>
                <a:spcPct val="0"/>
              </a:spcBef>
              <a:buFont typeface="Arial" panose="020B0604020202020204" pitchFamily="34" charset="0"/>
              <a:buChar char="•"/>
            </a:pPr>
            <a:r>
              <a:rPr lang="en-US" sz="2800" dirty="0">
                <a:solidFill>
                  <a:srgbClr val="000000"/>
                </a:solidFill>
                <a:latin typeface="Arimo"/>
                <a:ea typeface="Arimo"/>
                <a:cs typeface="Arimo"/>
                <a:sym typeface="Arimo"/>
              </a:rPr>
              <a:t>Static survey URLs</a:t>
            </a:r>
          </a:p>
          <a:p>
            <a:pPr marL="342900" indent="-342900" algn="just">
              <a:lnSpc>
                <a:spcPts val="3380"/>
              </a:lnSpc>
              <a:spcBef>
                <a:spcPct val="0"/>
              </a:spcBef>
              <a:buFont typeface="Arial" panose="020B0604020202020204" pitchFamily="34" charset="0"/>
              <a:buChar char="•"/>
            </a:pPr>
            <a:r>
              <a:rPr lang="en-US" sz="2800" dirty="0">
                <a:solidFill>
                  <a:srgbClr val="000000"/>
                </a:solidFill>
                <a:latin typeface="Arimo"/>
                <a:ea typeface="Arimo"/>
                <a:cs typeface="Arimo"/>
                <a:sym typeface="Arimo"/>
              </a:rPr>
              <a:t>New “Initiated Via” option: Email after 1</a:t>
            </a:r>
            <a:r>
              <a:rPr lang="en-US" sz="2800" baseline="30000" dirty="0">
                <a:solidFill>
                  <a:srgbClr val="000000"/>
                </a:solidFill>
                <a:latin typeface="Arimo"/>
                <a:ea typeface="Arimo"/>
                <a:cs typeface="Arimo"/>
                <a:sym typeface="Arimo"/>
              </a:rPr>
              <a:t>st</a:t>
            </a:r>
            <a:r>
              <a:rPr lang="en-US" sz="2800" dirty="0">
                <a:solidFill>
                  <a:srgbClr val="000000"/>
                </a:solidFill>
                <a:latin typeface="Arimo"/>
                <a:ea typeface="Arimo"/>
                <a:cs typeface="Arimo"/>
                <a:sym typeface="Arimo"/>
              </a:rPr>
              <a:t> booked appointment during survey period</a:t>
            </a:r>
          </a:p>
          <a:p>
            <a:pPr marL="342900" indent="-342900" algn="just">
              <a:lnSpc>
                <a:spcPts val="3380"/>
              </a:lnSpc>
              <a:spcBef>
                <a:spcPct val="0"/>
              </a:spcBef>
              <a:buFont typeface="Arial" panose="020B0604020202020204" pitchFamily="34" charset="0"/>
              <a:buChar char="•"/>
            </a:pPr>
            <a:r>
              <a:rPr lang="en-US" sz="2800" dirty="0">
                <a:solidFill>
                  <a:srgbClr val="000000"/>
                </a:solidFill>
                <a:latin typeface="Arimo"/>
                <a:ea typeface="Arimo"/>
                <a:cs typeface="Arimo"/>
                <a:sym typeface="Arimo"/>
              </a:rPr>
              <a:t>Surveys can be sent based on modality (online, in-person, 1-on-1, </a:t>
            </a:r>
            <a:r>
              <a:rPr lang="en-US" sz="2800" dirty="0" err="1">
                <a:solidFill>
                  <a:srgbClr val="000000"/>
                </a:solidFill>
                <a:latin typeface="Arimo"/>
                <a:ea typeface="Arimo"/>
                <a:cs typeface="Arimo"/>
                <a:sym typeface="Arimo"/>
              </a:rPr>
              <a:t>etc</a:t>
            </a:r>
            <a:r>
              <a:rPr lang="en-US" sz="2800" dirty="0">
                <a:solidFill>
                  <a:srgbClr val="000000"/>
                </a:solidFill>
                <a:latin typeface="Arimo"/>
                <a:ea typeface="Arimo"/>
                <a:cs typeface="Arimo"/>
                <a:sym typeface="Arimo"/>
              </a:rPr>
              <a:t>)</a:t>
            </a:r>
          </a:p>
          <a:p>
            <a:pPr marL="342900" indent="-342900" algn="just">
              <a:lnSpc>
                <a:spcPts val="3380"/>
              </a:lnSpc>
              <a:spcBef>
                <a:spcPct val="0"/>
              </a:spcBef>
              <a:buFont typeface="Arial" panose="020B0604020202020204" pitchFamily="34" charset="0"/>
              <a:buChar char="•"/>
            </a:pPr>
            <a:r>
              <a:rPr lang="en-US" sz="2800" dirty="0">
                <a:solidFill>
                  <a:srgbClr val="000000"/>
                </a:solidFill>
                <a:latin typeface="Arimo"/>
                <a:ea typeface="Arimo"/>
                <a:cs typeface="Arimo"/>
                <a:sym typeface="Arimo"/>
              </a:rPr>
              <a:t>Report on unanswered surveys directed to staff or faculty</a:t>
            </a:r>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 name="Freeform 2"/>
          <p:cNvSpPr/>
          <p:nvPr/>
        </p:nvSpPr>
        <p:spPr>
          <a:xfrm>
            <a:off x="-3650087"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322897" y="-2405729"/>
            <a:ext cx="8615190" cy="12692729"/>
          </a:xfrm>
          <a:custGeom>
            <a:avLst/>
            <a:gdLst/>
            <a:ahLst/>
            <a:cxnLst/>
            <a:rect l="l" t="t" r="r" b="b"/>
            <a:pathLst>
              <a:path w="8615190" h="12692729">
                <a:moveTo>
                  <a:pt x="8615190" y="0"/>
                </a:moveTo>
                <a:lnTo>
                  <a:pt x="0" y="0"/>
                </a:lnTo>
                <a:lnTo>
                  <a:pt x="0" y="12692729"/>
                </a:lnTo>
                <a:lnTo>
                  <a:pt x="8615190" y="12692729"/>
                </a:lnTo>
                <a:lnTo>
                  <a:pt x="861519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4982352" y="958045"/>
            <a:ext cx="8347472" cy="1192506"/>
          </a:xfrm>
          <a:prstGeom prst="rect">
            <a:avLst/>
          </a:prstGeom>
        </p:spPr>
        <p:txBody>
          <a:bodyPr lIns="0" tIns="0" rIns="0" bIns="0" rtlCol="0" anchor="t">
            <a:spAutoFit/>
          </a:bodyPr>
          <a:lstStyle/>
          <a:p>
            <a:pPr algn="ctr">
              <a:lnSpc>
                <a:spcPts val="9857"/>
              </a:lnSpc>
              <a:spcBef>
                <a:spcPct val="0"/>
              </a:spcBef>
            </a:pPr>
            <a:r>
              <a:rPr lang="en-US" sz="7200" b="1" dirty="0"/>
              <a:t>What is </a:t>
            </a:r>
            <a:r>
              <a:rPr lang="en-US" sz="7200" b="1" dirty="0" err="1"/>
              <a:t>SurveyTrac</a:t>
            </a:r>
            <a:r>
              <a:rPr lang="en-US" sz="7200" b="1" dirty="0"/>
              <a:t>?</a:t>
            </a:r>
            <a:endParaRPr lang="en-US" sz="7041" b="1" dirty="0">
              <a:solidFill>
                <a:srgbClr val="000000"/>
              </a:solidFill>
              <a:latin typeface="Montaser Arabic Bold"/>
              <a:ea typeface="Montaser Arabic Bold"/>
              <a:cs typeface="Montaser Arabic Bold"/>
              <a:sym typeface="Montaser Arabic Bold"/>
            </a:endParaRPr>
          </a:p>
        </p:txBody>
      </p:sp>
      <p:sp>
        <p:nvSpPr>
          <p:cNvPr id="12" name="TextBox 12"/>
          <p:cNvSpPr txBox="1"/>
          <p:nvPr/>
        </p:nvSpPr>
        <p:spPr>
          <a:xfrm>
            <a:off x="3081787" y="2415173"/>
            <a:ext cx="12148602" cy="3447098"/>
          </a:xfrm>
          <a:prstGeom prst="rect">
            <a:avLst/>
          </a:prstGeom>
        </p:spPr>
        <p:txBody>
          <a:bodyPr lIns="0" tIns="0" rIns="0" bIns="0" rtlCol="0" anchor="t">
            <a:spAutoFit/>
          </a:bodyPr>
          <a:lstStyle/>
          <a:p>
            <a:r>
              <a:rPr lang="en-US" sz="2800" dirty="0" err="1"/>
              <a:t>SurveyTrac</a:t>
            </a:r>
            <a:r>
              <a:rPr lang="en-US" sz="2800" dirty="0"/>
              <a:t> is an add-on module which enables surveys to be sent to users manually or automatically based on an event such as a visit.</a:t>
            </a:r>
          </a:p>
          <a:p>
            <a:endParaRPr lang="en-US" sz="2800" dirty="0"/>
          </a:p>
          <a:p>
            <a:r>
              <a:rPr lang="en-US" sz="2800" dirty="0"/>
              <a:t>These surveys can be customized with different initiators, question formats, conditional questions, and more.</a:t>
            </a:r>
          </a:p>
          <a:p>
            <a:endParaRPr lang="en-US" sz="2800" dirty="0"/>
          </a:p>
          <a:p>
            <a:r>
              <a:rPr lang="en-US" sz="2800" dirty="0"/>
              <a:t>Surveys can be displayed within the </a:t>
            </a:r>
            <a:r>
              <a:rPr lang="en-US" sz="2800" dirty="0" err="1"/>
              <a:t>TracCloud</a:t>
            </a:r>
            <a:r>
              <a:rPr lang="en-US" sz="2800" dirty="0"/>
              <a:t> interface, or emailed to users directly.</a:t>
            </a:r>
            <a:endParaRPr lang="en-US" sz="2414" dirty="0">
              <a:latin typeface="Arimo"/>
              <a:ea typeface="Arimo"/>
              <a:cs typeface="Arimo"/>
              <a:sym typeface="Arimo"/>
            </a:endParaRPr>
          </a:p>
        </p:txBody>
      </p:sp>
      <p:grpSp>
        <p:nvGrpSpPr>
          <p:cNvPr id="13" name="Group 13"/>
          <p:cNvGrpSpPr/>
          <p:nvPr/>
        </p:nvGrpSpPr>
        <p:grpSpPr>
          <a:xfrm>
            <a:off x="0" y="9462840"/>
            <a:ext cx="18288000" cy="935802"/>
            <a:chOff x="0" y="0"/>
            <a:chExt cx="4816593" cy="246466"/>
          </a:xfrm>
        </p:grpSpPr>
        <p:sp>
          <p:nvSpPr>
            <p:cNvPr id="14" name="Freeform 14"/>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15" name="TextBox 15"/>
            <p:cNvSpPr txBox="1"/>
            <p:nvPr/>
          </p:nvSpPr>
          <p:spPr>
            <a:xfrm>
              <a:off x="0" y="-38100"/>
              <a:ext cx="4816593" cy="284566"/>
            </a:xfrm>
            <a:prstGeom prst="rect">
              <a:avLst/>
            </a:prstGeom>
          </p:spPr>
          <p:txBody>
            <a:bodyPr lIns="50800" tIns="50800" rIns="50800" bIns="50800" rtlCol="0" anchor="ctr"/>
            <a:lstStyle/>
            <a:p>
              <a:pPr algn="l">
                <a:lnSpc>
                  <a:spcPts val="2659"/>
                </a:lnSpc>
              </a:pPr>
              <a:endParaRPr/>
            </a:p>
          </p:txBody>
        </p:sp>
      </p:grpSp>
      <p:sp>
        <p:nvSpPr>
          <p:cNvPr id="16" name="TextBox 16"/>
          <p:cNvSpPr txBox="1"/>
          <p:nvPr/>
        </p:nvSpPr>
        <p:spPr>
          <a:xfrm>
            <a:off x="5198110" y="9463343"/>
            <a:ext cx="7891780" cy="1333330"/>
          </a:xfrm>
          <a:prstGeom prst="rect">
            <a:avLst/>
          </a:prstGeom>
        </p:spPr>
        <p:txBody>
          <a:bodyPr lIns="0" tIns="0" rIns="0" bIns="0" rtlCol="0" anchor="t">
            <a:spAutoFit/>
          </a:bodyPr>
          <a:lstStyle/>
          <a:p>
            <a:pPr algn="l">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l">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17" name="Freeform 17"/>
          <p:cNvSpPr/>
          <p:nvPr/>
        </p:nvSpPr>
        <p:spPr>
          <a:xfrm>
            <a:off x="1028700" y="137093"/>
            <a:ext cx="1166384" cy="1317283"/>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4"/>
            <a:stretch>
              <a:fillRect/>
            </a:stretch>
          </a:blipFill>
        </p:spPr>
      </p:sp>
      <p:pic>
        <p:nvPicPr>
          <p:cNvPr id="18" name="Picture 17">
            <a:extLst>
              <a:ext uri="{FF2B5EF4-FFF2-40B4-BE49-F238E27FC236}">
                <a16:creationId xmlns:a16="http://schemas.microsoft.com/office/drawing/2014/main" id="{8CE90710-5257-F5BA-8CAF-731114369BD0}"/>
              </a:ext>
            </a:extLst>
          </p:cNvPr>
          <p:cNvPicPr>
            <a:picLocks noChangeAspect="1"/>
          </p:cNvPicPr>
          <p:nvPr/>
        </p:nvPicPr>
        <p:blipFill>
          <a:blip r:embed="rId5"/>
          <a:stretch>
            <a:fillRect/>
          </a:stretch>
        </p:blipFill>
        <p:spPr>
          <a:xfrm>
            <a:off x="4632975" y="5972997"/>
            <a:ext cx="9022050" cy="2913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5677786" y="9462840"/>
            <a:ext cx="18288000" cy="919853"/>
            <a:chOff x="0" y="0"/>
            <a:chExt cx="4816593" cy="242266"/>
          </a:xfrm>
        </p:grpSpPr>
        <p:sp>
          <p:nvSpPr>
            <p:cNvPr id="3" name="Freeform 3"/>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367520" y="9466027"/>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6" name="Freeform 6"/>
          <p:cNvSpPr/>
          <p:nvPr/>
        </p:nvSpPr>
        <p:spPr>
          <a:xfrm>
            <a:off x="-530972"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8880452" y="2184457"/>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Creating a</a:t>
            </a:r>
          </a:p>
        </p:txBody>
      </p:sp>
      <p:sp>
        <p:nvSpPr>
          <p:cNvPr id="13" name="TextBox 13"/>
          <p:cNvSpPr txBox="1"/>
          <p:nvPr/>
        </p:nvSpPr>
        <p:spPr>
          <a:xfrm>
            <a:off x="8880452" y="3112788"/>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Survey</a:t>
            </a:r>
          </a:p>
        </p:txBody>
      </p:sp>
      <p:sp>
        <p:nvSpPr>
          <p:cNvPr id="14" name="TextBox 14"/>
          <p:cNvSpPr txBox="1"/>
          <p:nvPr/>
        </p:nvSpPr>
        <p:spPr>
          <a:xfrm>
            <a:off x="8880452" y="4733758"/>
            <a:ext cx="8347472" cy="2154436"/>
          </a:xfrm>
          <a:prstGeom prst="rect">
            <a:avLst/>
          </a:prstGeom>
        </p:spPr>
        <p:txBody>
          <a:bodyPr lIns="0" tIns="0" rIns="0" bIns="0" rtlCol="0" anchor="t">
            <a:spAutoFit/>
          </a:bodyPr>
          <a:lstStyle/>
          <a:p>
            <a:r>
              <a:rPr lang="en-US" sz="2800" dirty="0"/>
              <a:t>Create and customize your own survey to determine the questions asked, when the survey is sent, who gets notified of responses, and much more. You can create an unlimited number of questions, as well as modify the layout and phrasing of the overall survey.</a:t>
            </a:r>
          </a:p>
        </p:txBody>
      </p:sp>
      <p:sp>
        <p:nvSpPr>
          <p:cNvPr id="17" name="Freeform 17"/>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8" name="Picture 17">
            <a:extLst>
              <a:ext uri="{FF2B5EF4-FFF2-40B4-BE49-F238E27FC236}">
                <a16:creationId xmlns:a16="http://schemas.microsoft.com/office/drawing/2014/main" id="{008F7BE7-E59D-DE08-B6A4-49BF26335483}"/>
              </a:ext>
            </a:extLst>
          </p:cNvPr>
          <p:cNvPicPr>
            <a:picLocks noChangeAspect="1"/>
          </p:cNvPicPr>
          <p:nvPr/>
        </p:nvPicPr>
        <p:blipFill>
          <a:blip r:embed="rId5"/>
          <a:stretch>
            <a:fillRect/>
          </a:stretch>
        </p:blipFill>
        <p:spPr>
          <a:xfrm>
            <a:off x="-52413" y="3132736"/>
            <a:ext cx="8534748" cy="3313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2731-A7CA-3FB5-6FEE-3CAF4A7C3D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7AAB09-3119-D0CF-2D14-94D263C6751A}"/>
              </a:ext>
            </a:extLst>
          </p:cNvPr>
          <p:cNvGrpSpPr/>
          <p:nvPr/>
        </p:nvGrpSpPr>
        <p:grpSpPr>
          <a:xfrm>
            <a:off x="5677786" y="9462840"/>
            <a:ext cx="18288000" cy="919853"/>
            <a:chOff x="0" y="0"/>
            <a:chExt cx="4816593" cy="242266"/>
          </a:xfrm>
        </p:grpSpPr>
        <p:sp>
          <p:nvSpPr>
            <p:cNvPr id="3" name="Freeform 3">
              <a:extLst>
                <a:ext uri="{FF2B5EF4-FFF2-40B4-BE49-F238E27FC236}">
                  <a16:creationId xmlns:a16="http://schemas.microsoft.com/office/drawing/2014/main" id="{83B61366-5365-E2E9-C230-45AF5CED6096}"/>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FC215D60-C944-EB85-BB3E-0476A273F8A7}"/>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D736A8C4-4D75-041D-013F-29163414A487}"/>
              </a:ext>
            </a:extLst>
          </p:cNvPr>
          <p:cNvSpPr txBox="1"/>
          <p:nvPr/>
        </p:nvSpPr>
        <p:spPr>
          <a:xfrm>
            <a:off x="9367520" y="9466027"/>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6" name="Freeform 6">
            <a:extLst>
              <a:ext uri="{FF2B5EF4-FFF2-40B4-BE49-F238E27FC236}">
                <a16:creationId xmlns:a16="http://schemas.microsoft.com/office/drawing/2014/main" id="{2E386145-A43A-BE91-E76B-469C09B9866C}"/>
              </a:ext>
            </a:extLst>
          </p:cNvPr>
          <p:cNvSpPr/>
          <p:nvPr/>
        </p:nvSpPr>
        <p:spPr>
          <a:xfrm>
            <a:off x="-530972"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20410C99-31E8-FDF7-3488-BA706CFD0D68}"/>
              </a:ext>
            </a:extLst>
          </p:cNvPr>
          <p:cNvSpPr txBox="1"/>
          <p:nvPr/>
        </p:nvSpPr>
        <p:spPr>
          <a:xfrm>
            <a:off x="8839200" y="1626711"/>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Group</a:t>
            </a:r>
          </a:p>
        </p:txBody>
      </p:sp>
      <p:sp>
        <p:nvSpPr>
          <p:cNvPr id="13" name="TextBox 13">
            <a:extLst>
              <a:ext uri="{FF2B5EF4-FFF2-40B4-BE49-F238E27FC236}">
                <a16:creationId xmlns:a16="http://schemas.microsoft.com/office/drawing/2014/main" id="{07037AF9-1B95-C312-5B1C-D4BFBE18EA4B}"/>
              </a:ext>
            </a:extLst>
          </p:cNvPr>
          <p:cNvSpPr txBox="1"/>
          <p:nvPr/>
        </p:nvSpPr>
        <p:spPr>
          <a:xfrm>
            <a:off x="8839200" y="2555042"/>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Permissions</a:t>
            </a:r>
          </a:p>
        </p:txBody>
      </p:sp>
      <p:sp>
        <p:nvSpPr>
          <p:cNvPr id="14" name="TextBox 14">
            <a:extLst>
              <a:ext uri="{FF2B5EF4-FFF2-40B4-BE49-F238E27FC236}">
                <a16:creationId xmlns:a16="http://schemas.microsoft.com/office/drawing/2014/main" id="{E9807366-30C6-3CAF-7478-EC76CAAC785C}"/>
              </a:ext>
            </a:extLst>
          </p:cNvPr>
          <p:cNvSpPr txBox="1"/>
          <p:nvPr/>
        </p:nvSpPr>
        <p:spPr>
          <a:xfrm>
            <a:off x="8839200" y="3828196"/>
            <a:ext cx="8347472" cy="5170646"/>
          </a:xfrm>
          <a:prstGeom prst="rect">
            <a:avLst/>
          </a:prstGeom>
        </p:spPr>
        <p:txBody>
          <a:bodyPr lIns="0" tIns="0" rIns="0" bIns="0" rtlCol="0" anchor="t">
            <a:spAutoFit/>
          </a:bodyPr>
          <a:lstStyle/>
          <a:p>
            <a:r>
              <a:rPr lang="en-US" sz="2800" dirty="0"/>
              <a:t>If additional staff members require access to Survey information, you will need to update their permission group.</a:t>
            </a:r>
          </a:p>
          <a:p>
            <a:endParaRPr lang="en-US" sz="2800" dirty="0"/>
          </a:p>
          <a:p>
            <a:r>
              <a:rPr lang="en-US" sz="2800" b="1" dirty="0"/>
              <a:t>Table Access </a:t>
            </a:r>
            <a:r>
              <a:rPr lang="en-US" sz="2800" dirty="0"/>
              <a:t>to Surveys must be provided to give them access to any Survey information. This can be set to </a:t>
            </a:r>
            <a:r>
              <a:rPr lang="en-US" sz="2800" i="1" dirty="0"/>
              <a:t>View and Edit </a:t>
            </a:r>
            <a:r>
              <a:rPr lang="en-US" sz="2800" dirty="0"/>
              <a:t>or exclusively </a:t>
            </a:r>
            <a:r>
              <a:rPr lang="en-US" sz="2800" i="1" dirty="0"/>
              <a:t>View</a:t>
            </a:r>
            <a:r>
              <a:rPr lang="en-US" sz="2800" dirty="0"/>
              <a:t>.</a:t>
            </a:r>
          </a:p>
          <a:p>
            <a:endParaRPr lang="en-US" sz="2800" dirty="0"/>
          </a:p>
          <a:p>
            <a:r>
              <a:rPr lang="en-US" sz="2800" dirty="0"/>
              <a:t>We can also determine which surveys they can access from the same Admin / Modules tab of this group.</a:t>
            </a:r>
          </a:p>
          <a:p>
            <a:endParaRPr lang="en-US" sz="2800" dirty="0"/>
          </a:p>
          <a:p>
            <a:endParaRPr lang="en-US" sz="2800" dirty="0"/>
          </a:p>
        </p:txBody>
      </p:sp>
      <p:sp>
        <p:nvSpPr>
          <p:cNvPr id="17" name="Freeform 17">
            <a:extLst>
              <a:ext uri="{FF2B5EF4-FFF2-40B4-BE49-F238E27FC236}">
                <a16:creationId xmlns:a16="http://schemas.microsoft.com/office/drawing/2014/main" id="{C92297C9-52E7-EB58-7CB8-CE447ECD7148}"/>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 name="Picture 9">
            <a:extLst>
              <a:ext uri="{FF2B5EF4-FFF2-40B4-BE49-F238E27FC236}">
                <a16:creationId xmlns:a16="http://schemas.microsoft.com/office/drawing/2014/main" id="{A5AA70DF-2C49-B372-BBCA-C74000CDF299}"/>
              </a:ext>
            </a:extLst>
          </p:cNvPr>
          <p:cNvPicPr>
            <a:picLocks noChangeAspect="1"/>
          </p:cNvPicPr>
          <p:nvPr/>
        </p:nvPicPr>
        <p:blipFill>
          <a:blip r:embed="rId5"/>
          <a:stretch>
            <a:fillRect/>
          </a:stretch>
        </p:blipFill>
        <p:spPr>
          <a:xfrm>
            <a:off x="87491" y="3044065"/>
            <a:ext cx="8019139" cy="166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5EE8C3A3-6340-5C0B-8A3E-EA83F14A4601}"/>
              </a:ext>
            </a:extLst>
          </p:cNvPr>
          <p:cNvPicPr>
            <a:picLocks noChangeAspect="1"/>
          </p:cNvPicPr>
          <p:nvPr/>
        </p:nvPicPr>
        <p:blipFill>
          <a:blip r:embed="rId6"/>
          <a:stretch>
            <a:fillRect/>
          </a:stretch>
        </p:blipFill>
        <p:spPr>
          <a:xfrm>
            <a:off x="753036" y="5031053"/>
            <a:ext cx="6544588" cy="1667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555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1BE3C-78B1-23EE-ADE0-BE2ACD3BBA4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F4EAC2-FE78-85F7-3323-FCEDA0DB0BF5}"/>
              </a:ext>
            </a:extLst>
          </p:cNvPr>
          <p:cNvGrpSpPr/>
          <p:nvPr/>
        </p:nvGrpSpPr>
        <p:grpSpPr>
          <a:xfrm>
            <a:off x="5677786" y="9462840"/>
            <a:ext cx="18288000" cy="919853"/>
            <a:chOff x="0" y="0"/>
            <a:chExt cx="4816593" cy="242266"/>
          </a:xfrm>
        </p:grpSpPr>
        <p:sp>
          <p:nvSpPr>
            <p:cNvPr id="3" name="Freeform 3">
              <a:extLst>
                <a:ext uri="{FF2B5EF4-FFF2-40B4-BE49-F238E27FC236}">
                  <a16:creationId xmlns:a16="http://schemas.microsoft.com/office/drawing/2014/main" id="{597F462D-60A4-97D9-8C88-CDA71E563EAF}"/>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6E75DE2C-94DE-D0EC-74A3-CB4A38EE4583}"/>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F80C420F-4E9E-3A46-6EE3-E0BBB6574B22}"/>
              </a:ext>
            </a:extLst>
          </p:cNvPr>
          <p:cNvSpPr txBox="1"/>
          <p:nvPr/>
        </p:nvSpPr>
        <p:spPr>
          <a:xfrm>
            <a:off x="9367520" y="9466027"/>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6" name="Freeform 6">
            <a:extLst>
              <a:ext uri="{FF2B5EF4-FFF2-40B4-BE49-F238E27FC236}">
                <a16:creationId xmlns:a16="http://schemas.microsoft.com/office/drawing/2014/main" id="{5272FDBD-7328-8A27-5C01-F9C377C98277}"/>
              </a:ext>
            </a:extLst>
          </p:cNvPr>
          <p:cNvSpPr/>
          <p:nvPr/>
        </p:nvSpPr>
        <p:spPr>
          <a:xfrm>
            <a:off x="-530972"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DDC0E9E7-D515-9C2D-3E48-747E53BC2D99}"/>
              </a:ext>
            </a:extLst>
          </p:cNvPr>
          <p:cNvSpPr txBox="1"/>
          <p:nvPr/>
        </p:nvSpPr>
        <p:spPr>
          <a:xfrm>
            <a:off x="8880452" y="2184457"/>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Reviewing</a:t>
            </a:r>
          </a:p>
        </p:txBody>
      </p:sp>
      <p:sp>
        <p:nvSpPr>
          <p:cNvPr id="13" name="TextBox 13">
            <a:extLst>
              <a:ext uri="{FF2B5EF4-FFF2-40B4-BE49-F238E27FC236}">
                <a16:creationId xmlns:a16="http://schemas.microsoft.com/office/drawing/2014/main" id="{4F35E9A0-249A-0F1B-5DE1-0171AA6229DA}"/>
              </a:ext>
            </a:extLst>
          </p:cNvPr>
          <p:cNvSpPr txBox="1"/>
          <p:nvPr/>
        </p:nvSpPr>
        <p:spPr>
          <a:xfrm>
            <a:off x="8880452" y="3112788"/>
            <a:ext cx="8347472"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Responses</a:t>
            </a:r>
          </a:p>
        </p:txBody>
      </p:sp>
      <p:sp>
        <p:nvSpPr>
          <p:cNvPr id="14" name="TextBox 14">
            <a:extLst>
              <a:ext uri="{FF2B5EF4-FFF2-40B4-BE49-F238E27FC236}">
                <a16:creationId xmlns:a16="http://schemas.microsoft.com/office/drawing/2014/main" id="{822C3026-74A2-4334-ADBE-F556076F6C21}"/>
              </a:ext>
            </a:extLst>
          </p:cNvPr>
          <p:cNvSpPr txBox="1"/>
          <p:nvPr/>
        </p:nvSpPr>
        <p:spPr>
          <a:xfrm>
            <a:off x="8880452" y="4430912"/>
            <a:ext cx="8347472" cy="2585323"/>
          </a:xfrm>
          <a:prstGeom prst="rect">
            <a:avLst/>
          </a:prstGeom>
        </p:spPr>
        <p:txBody>
          <a:bodyPr lIns="0" tIns="0" rIns="0" bIns="0" rtlCol="0" anchor="t">
            <a:spAutoFit/>
          </a:bodyPr>
          <a:lstStyle/>
          <a:p>
            <a:r>
              <a:rPr lang="en-US" sz="2800" dirty="0"/>
              <a:t>There are 3 ways to review Survey responses:</a:t>
            </a:r>
          </a:p>
          <a:p>
            <a:pPr marL="457200" indent="-457200">
              <a:buFont typeface="Arial" panose="020B0604020202020204" pitchFamily="34" charset="0"/>
              <a:buChar char="•"/>
            </a:pPr>
            <a:r>
              <a:rPr lang="en-US" sz="2800" dirty="0"/>
              <a:t>Viewing individual responses from the Survey entry page, and resending if needed.</a:t>
            </a:r>
          </a:p>
          <a:p>
            <a:pPr marL="457200" indent="-457200">
              <a:buFont typeface="Arial" panose="020B0604020202020204" pitchFamily="34" charset="0"/>
              <a:buChar char="•"/>
            </a:pPr>
            <a:r>
              <a:rPr lang="en-US" sz="2800" dirty="0"/>
              <a:t>Running the Survey Snapshot report.</a:t>
            </a:r>
          </a:p>
          <a:p>
            <a:pPr marL="457200" indent="-457200">
              <a:buFont typeface="Arial" panose="020B0604020202020204" pitchFamily="34" charset="0"/>
              <a:buChar char="•"/>
            </a:pPr>
            <a:r>
              <a:rPr lang="en-US" sz="2800" dirty="0"/>
              <a:t>Exporting Responses to a flat-text CSV file.</a:t>
            </a:r>
          </a:p>
          <a:p>
            <a:endParaRPr lang="en-US" sz="2800" dirty="0"/>
          </a:p>
        </p:txBody>
      </p:sp>
      <p:sp>
        <p:nvSpPr>
          <p:cNvPr id="17" name="Freeform 17">
            <a:extLst>
              <a:ext uri="{FF2B5EF4-FFF2-40B4-BE49-F238E27FC236}">
                <a16:creationId xmlns:a16="http://schemas.microsoft.com/office/drawing/2014/main" id="{402DA6C2-ECA2-ECA0-FEC9-6066C12A98D0}"/>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1" name="Picture 10">
            <a:extLst>
              <a:ext uri="{FF2B5EF4-FFF2-40B4-BE49-F238E27FC236}">
                <a16:creationId xmlns:a16="http://schemas.microsoft.com/office/drawing/2014/main" id="{1AE4896E-7E2E-D4E0-61A2-71C966244433}"/>
              </a:ext>
            </a:extLst>
          </p:cNvPr>
          <p:cNvPicPr>
            <a:picLocks noChangeAspect="1"/>
          </p:cNvPicPr>
          <p:nvPr/>
        </p:nvPicPr>
        <p:blipFill>
          <a:blip r:embed="rId5"/>
          <a:stretch>
            <a:fillRect/>
          </a:stretch>
        </p:blipFill>
        <p:spPr>
          <a:xfrm>
            <a:off x="228600" y="4024685"/>
            <a:ext cx="7995964" cy="1698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744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5140-6993-C37B-03BA-40458FEE95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C03AFE-B309-9553-E042-9CA83638BE27}"/>
              </a:ext>
            </a:extLst>
          </p:cNvPr>
          <p:cNvGrpSpPr/>
          <p:nvPr/>
        </p:nvGrpSpPr>
        <p:grpSpPr>
          <a:xfrm>
            <a:off x="5677786" y="9462840"/>
            <a:ext cx="18288000" cy="919853"/>
            <a:chOff x="0" y="0"/>
            <a:chExt cx="4816593" cy="242266"/>
          </a:xfrm>
        </p:grpSpPr>
        <p:sp>
          <p:nvSpPr>
            <p:cNvPr id="3" name="Freeform 3">
              <a:extLst>
                <a:ext uri="{FF2B5EF4-FFF2-40B4-BE49-F238E27FC236}">
                  <a16:creationId xmlns:a16="http://schemas.microsoft.com/office/drawing/2014/main" id="{692F3F35-1254-D08E-FD58-80EF14A96560}"/>
                </a:ext>
              </a:extLst>
            </p:cNvPr>
            <p:cNvSpPr/>
            <p:nvPr/>
          </p:nvSpPr>
          <p:spPr>
            <a:xfrm>
              <a:off x="0" y="0"/>
              <a:ext cx="4816592" cy="242266"/>
            </a:xfrm>
            <a:custGeom>
              <a:avLst/>
              <a:gdLst/>
              <a:ahLst/>
              <a:cxnLst/>
              <a:rect l="l" t="t" r="r" b="b"/>
              <a:pathLst>
                <a:path w="4816592" h="242266">
                  <a:moveTo>
                    <a:pt x="0" y="0"/>
                  </a:moveTo>
                  <a:lnTo>
                    <a:pt x="4816592" y="0"/>
                  </a:lnTo>
                  <a:lnTo>
                    <a:pt x="4816592" y="242266"/>
                  </a:lnTo>
                  <a:lnTo>
                    <a:pt x="0" y="242266"/>
                  </a:lnTo>
                  <a:close/>
                </a:path>
              </a:pathLst>
            </a:custGeom>
            <a:solidFill>
              <a:srgbClr val="000000"/>
            </a:solidFill>
          </p:spPr>
        </p:sp>
        <p:sp>
          <p:nvSpPr>
            <p:cNvPr id="4" name="TextBox 4">
              <a:extLst>
                <a:ext uri="{FF2B5EF4-FFF2-40B4-BE49-F238E27FC236}">
                  <a16:creationId xmlns:a16="http://schemas.microsoft.com/office/drawing/2014/main" id="{BE47B58F-CC2A-F85B-D6BF-DC5E39F956E1}"/>
                </a:ext>
              </a:extLst>
            </p:cNvPr>
            <p:cNvSpPr txBox="1"/>
            <p:nvPr/>
          </p:nvSpPr>
          <p:spPr>
            <a:xfrm>
              <a:off x="0" y="-38100"/>
              <a:ext cx="4816593" cy="2803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85DCF974-4646-EAC1-0209-D7CB6B34554F}"/>
              </a:ext>
            </a:extLst>
          </p:cNvPr>
          <p:cNvSpPr txBox="1"/>
          <p:nvPr/>
        </p:nvSpPr>
        <p:spPr>
          <a:xfrm>
            <a:off x="9367520" y="9466027"/>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6" name="Freeform 6">
            <a:extLst>
              <a:ext uri="{FF2B5EF4-FFF2-40B4-BE49-F238E27FC236}">
                <a16:creationId xmlns:a16="http://schemas.microsoft.com/office/drawing/2014/main" id="{973DC99E-DA61-0CAB-D757-EA91E8A00013}"/>
              </a:ext>
            </a:extLst>
          </p:cNvPr>
          <p:cNvSpPr/>
          <p:nvPr/>
        </p:nvSpPr>
        <p:spPr>
          <a:xfrm>
            <a:off x="-530972" y="-2405729"/>
            <a:ext cx="8615190" cy="12692729"/>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C84A9E38-E171-96BD-9A79-B6FB244955D4}"/>
              </a:ext>
            </a:extLst>
          </p:cNvPr>
          <p:cNvSpPr txBox="1"/>
          <p:nvPr/>
        </p:nvSpPr>
        <p:spPr>
          <a:xfrm>
            <a:off x="8257953" y="2753380"/>
            <a:ext cx="8695662" cy="1204306"/>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Resending</a:t>
            </a:r>
          </a:p>
        </p:txBody>
      </p:sp>
      <p:sp>
        <p:nvSpPr>
          <p:cNvPr id="13" name="TextBox 13">
            <a:extLst>
              <a:ext uri="{FF2B5EF4-FFF2-40B4-BE49-F238E27FC236}">
                <a16:creationId xmlns:a16="http://schemas.microsoft.com/office/drawing/2014/main" id="{72C4E583-346D-28C4-7600-0526699C8D7C}"/>
              </a:ext>
            </a:extLst>
          </p:cNvPr>
          <p:cNvSpPr txBox="1"/>
          <p:nvPr/>
        </p:nvSpPr>
        <p:spPr>
          <a:xfrm>
            <a:off x="8257953" y="3681711"/>
            <a:ext cx="9755738" cy="1175322"/>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Unanswered Surveys</a:t>
            </a:r>
          </a:p>
        </p:txBody>
      </p:sp>
      <p:sp>
        <p:nvSpPr>
          <p:cNvPr id="14" name="TextBox 14">
            <a:extLst>
              <a:ext uri="{FF2B5EF4-FFF2-40B4-BE49-F238E27FC236}">
                <a16:creationId xmlns:a16="http://schemas.microsoft.com/office/drawing/2014/main" id="{6F562D19-D584-51C5-967A-86E5C657FF1D}"/>
              </a:ext>
            </a:extLst>
          </p:cNvPr>
          <p:cNvSpPr txBox="1"/>
          <p:nvPr/>
        </p:nvSpPr>
        <p:spPr>
          <a:xfrm>
            <a:off x="8257953" y="4983401"/>
            <a:ext cx="8347472" cy="1292662"/>
          </a:xfrm>
          <a:prstGeom prst="rect">
            <a:avLst/>
          </a:prstGeom>
        </p:spPr>
        <p:txBody>
          <a:bodyPr lIns="0" tIns="0" rIns="0" bIns="0" rtlCol="0" anchor="t">
            <a:spAutoFit/>
          </a:bodyPr>
          <a:lstStyle/>
          <a:p>
            <a:pPr marL="45719" indent="0">
              <a:buNone/>
            </a:pPr>
            <a:r>
              <a:rPr lang="en-US" sz="2800" dirty="0"/>
              <a:t>You can resend individual surveys from the response list, or resend all answered surveys within the past several days.</a:t>
            </a:r>
          </a:p>
        </p:txBody>
      </p:sp>
      <p:sp>
        <p:nvSpPr>
          <p:cNvPr id="17" name="Freeform 17">
            <a:extLst>
              <a:ext uri="{FF2B5EF4-FFF2-40B4-BE49-F238E27FC236}">
                <a16:creationId xmlns:a16="http://schemas.microsoft.com/office/drawing/2014/main" id="{7A518FB1-F5F4-A97F-D566-B09F14B859EF}"/>
              </a:ext>
            </a:extLst>
          </p:cNvPr>
          <p:cNvSpPr/>
          <p:nvPr/>
        </p:nvSpPr>
        <p:spPr>
          <a:xfrm>
            <a:off x="16953615" y="164767"/>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 name="Picture 9">
            <a:extLst>
              <a:ext uri="{FF2B5EF4-FFF2-40B4-BE49-F238E27FC236}">
                <a16:creationId xmlns:a16="http://schemas.microsoft.com/office/drawing/2014/main" id="{164DDDA2-4860-D4F6-03AA-76768179C63D}"/>
              </a:ext>
            </a:extLst>
          </p:cNvPr>
          <p:cNvPicPr>
            <a:picLocks noChangeAspect="1"/>
          </p:cNvPicPr>
          <p:nvPr/>
        </p:nvPicPr>
        <p:blipFill>
          <a:blip r:embed="rId5"/>
          <a:stretch>
            <a:fillRect/>
          </a:stretch>
        </p:blipFill>
        <p:spPr>
          <a:xfrm>
            <a:off x="533400" y="3355533"/>
            <a:ext cx="7034032" cy="2569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8641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Words>
  <Application>Microsoft Office PowerPoint</Application>
  <PresentationFormat>Custom</PresentationFormat>
  <Paragraphs>42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Montaser Arabic Bold</vt:lpstr>
      <vt:lpstr>Arimo Bold</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cp:lastModifiedBy>Aidan Murray</cp:lastModifiedBy>
  <cp:revision>19</cp:revision>
  <dcterms:created xsi:type="dcterms:W3CDTF">2006-08-16T00:00:00Z</dcterms:created>
  <dcterms:modified xsi:type="dcterms:W3CDTF">2026-02-23T16:30:50Z</dcterms:modified>
  <dc:identifier>DAG79t2QV08</dc:identifier>
</cp:coreProperties>
</file>