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77" r:id="rId2"/>
    <p:sldId id="267" r:id="rId3"/>
    <p:sldId id="289" r:id="rId4"/>
    <p:sldId id="268" r:id="rId5"/>
    <p:sldId id="278" r:id="rId6"/>
    <p:sldId id="270" r:id="rId7"/>
    <p:sldId id="269" r:id="rId8"/>
    <p:sldId id="272" r:id="rId9"/>
    <p:sldId id="273" r:id="rId10"/>
    <p:sldId id="281" r:id="rId11"/>
    <p:sldId id="280" r:id="rId12"/>
    <p:sldId id="284" r:id="rId13"/>
    <p:sldId id="287" r:id="rId14"/>
    <p:sldId id="282" r:id="rId15"/>
    <p:sldId id="283" r:id="rId16"/>
    <p:sldId id="285" r:id="rId17"/>
    <p:sldId id="290" r:id="rId18"/>
    <p:sldId id="28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0215"/>
    <a:srgbClr val="8D18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14" autoAdjust="0"/>
  </p:normalViewPr>
  <p:slideViewPr>
    <p:cSldViewPr snapToGrid="0">
      <p:cViewPr varScale="1">
        <p:scale>
          <a:sx n="85" d="100"/>
          <a:sy n="85" d="100"/>
        </p:scale>
        <p:origin x="1363" y="48"/>
      </p:cViewPr>
      <p:guideLst>
        <p:guide pos="2880"/>
        <p:guide orient="horz" pos="2160"/>
      </p:guideLst>
    </p:cSldViewPr>
  </p:slideViewPr>
  <p:notesTextViewPr>
    <p:cViewPr>
      <p:scale>
        <a:sx n="1" d="1"/>
        <a:sy n="1" d="1"/>
      </p:scale>
      <p:origin x="0" y="0"/>
    </p:cViewPr>
  </p:notesTextViewPr>
  <p:notesViewPr>
    <p:cSldViewPr snapToGrid="0">
      <p:cViewPr varScale="1">
        <p:scale>
          <a:sx n="82" d="100"/>
          <a:sy n="82" d="100"/>
        </p:scale>
        <p:origin x="299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4B35D5-8CF8-444E-AB3B-2C9E70ABA960}"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04C67FD2-BE2D-4847-ACFB-51557B0BA98A}">
      <dgm:prSet phldrT="[Text]"/>
      <dgm:spPr/>
      <dgm:t>
        <a:bodyPr/>
        <a:lstStyle/>
        <a:p>
          <a:r>
            <a:rPr lang="en-US" dirty="0"/>
            <a:t>Faculty creates SAGE Referral</a:t>
          </a:r>
        </a:p>
      </dgm:t>
    </dgm:pt>
    <dgm:pt modelId="{13D022BF-5FAA-42BB-950C-7B8661C04ADC}" type="parTrans" cxnId="{8F49C8A4-7A11-4E99-9321-B601EC6EC8CF}">
      <dgm:prSet/>
      <dgm:spPr/>
      <dgm:t>
        <a:bodyPr/>
        <a:lstStyle/>
        <a:p>
          <a:endParaRPr lang="en-US"/>
        </a:p>
      </dgm:t>
    </dgm:pt>
    <dgm:pt modelId="{356606B8-A71A-4FEC-A8B9-7CB0A07323B2}" type="sibTrans" cxnId="{8F49C8A4-7A11-4E99-9321-B601EC6EC8CF}">
      <dgm:prSet/>
      <dgm:spPr/>
      <dgm:t>
        <a:bodyPr/>
        <a:lstStyle/>
        <a:p>
          <a:endParaRPr lang="en-US"/>
        </a:p>
      </dgm:t>
    </dgm:pt>
    <dgm:pt modelId="{8BC1E239-FEDB-4DEA-9CE2-50F71CDEE95C}">
      <dgm:prSet phldrT="[Text]"/>
      <dgm:spPr/>
      <dgm:t>
        <a:bodyPr/>
        <a:lstStyle/>
        <a:p>
          <a:r>
            <a:rPr lang="en-US" dirty="0"/>
            <a:t>Email to Student and Center</a:t>
          </a:r>
        </a:p>
      </dgm:t>
    </dgm:pt>
    <dgm:pt modelId="{9E39A4CA-6C46-4294-8996-46BACC43FFA7}" type="parTrans" cxnId="{5F435B7F-F7DA-4D62-8861-7E50BF27EEB6}">
      <dgm:prSet/>
      <dgm:spPr/>
      <dgm:t>
        <a:bodyPr/>
        <a:lstStyle/>
        <a:p>
          <a:endParaRPr lang="en-US"/>
        </a:p>
      </dgm:t>
    </dgm:pt>
    <dgm:pt modelId="{F8B75CC1-1942-45C8-A867-E69B3041D268}" type="sibTrans" cxnId="{5F435B7F-F7DA-4D62-8861-7E50BF27EEB6}">
      <dgm:prSet/>
      <dgm:spPr/>
      <dgm:t>
        <a:bodyPr/>
        <a:lstStyle/>
        <a:p>
          <a:endParaRPr lang="en-US"/>
        </a:p>
      </dgm:t>
    </dgm:pt>
    <dgm:pt modelId="{9A7755C8-5321-4B5B-8F4D-09BE67A78C0E}">
      <dgm:prSet phldrT="[Text]"/>
      <dgm:spPr>
        <a:solidFill>
          <a:schemeClr val="tx2">
            <a:lumMod val="65000"/>
            <a:lumOff val="35000"/>
          </a:schemeClr>
        </a:solidFill>
      </dgm:spPr>
      <dgm:t>
        <a:bodyPr/>
        <a:lstStyle/>
        <a:p>
          <a:r>
            <a:rPr lang="en-US" dirty="0"/>
            <a:t>Outreach to Student</a:t>
          </a:r>
        </a:p>
      </dgm:t>
    </dgm:pt>
    <dgm:pt modelId="{DD8CF9B8-11C3-47A7-AE91-A2E5CB44A28B}" type="parTrans" cxnId="{BB5B123E-7F87-4626-8E0A-D2ADC55A1627}">
      <dgm:prSet/>
      <dgm:spPr/>
      <dgm:t>
        <a:bodyPr/>
        <a:lstStyle/>
        <a:p>
          <a:endParaRPr lang="en-US"/>
        </a:p>
      </dgm:t>
    </dgm:pt>
    <dgm:pt modelId="{0069B400-3DFF-4073-AFA3-882D81F696E0}" type="sibTrans" cxnId="{BB5B123E-7F87-4626-8E0A-D2ADC55A1627}">
      <dgm:prSet/>
      <dgm:spPr/>
      <dgm:t>
        <a:bodyPr/>
        <a:lstStyle/>
        <a:p>
          <a:endParaRPr lang="en-US"/>
        </a:p>
      </dgm:t>
    </dgm:pt>
    <dgm:pt modelId="{A1AC74CF-C58E-4740-AC94-59F2E707158E}">
      <dgm:prSet phldrT="[Text]"/>
      <dgm:spPr>
        <a:solidFill>
          <a:schemeClr val="tx2">
            <a:lumMod val="65000"/>
            <a:lumOff val="35000"/>
          </a:schemeClr>
        </a:solidFill>
      </dgm:spPr>
      <dgm:t>
        <a:bodyPr/>
        <a:lstStyle/>
        <a:p>
          <a:r>
            <a:rPr lang="en-US" dirty="0"/>
            <a:t>Referral completed and email to Faculty</a:t>
          </a:r>
        </a:p>
      </dgm:t>
    </dgm:pt>
    <dgm:pt modelId="{CCFB01A2-1B5C-4312-BC32-1657D44F6F99}" type="parTrans" cxnId="{AFA3F031-2D9C-4C23-B951-50B3511AE226}">
      <dgm:prSet/>
      <dgm:spPr/>
      <dgm:t>
        <a:bodyPr/>
        <a:lstStyle/>
        <a:p>
          <a:endParaRPr lang="en-US"/>
        </a:p>
      </dgm:t>
    </dgm:pt>
    <dgm:pt modelId="{03F16F00-DED9-4D99-A0A0-B28BF4FABE37}" type="sibTrans" cxnId="{AFA3F031-2D9C-4C23-B951-50B3511AE226}">
      <dgm:prSet/>
      <dgm:spPr/>
      <dgm:t>
        <a:bodyPr/>
        <a:lstStyle/>
        <a:p>
          <a:endParaRPr lang="en-US"/>
        </a:p>
      </dgm:t>
    </dgm:pt>
    <dgm:pt modelId="{2C29DEA1-4C15-447D-9C48-86F4A8808ADB}" type="pres">
      <dgm:prSet presAssocID="{C54B35D5-8CF8-444E-AB3B-2C9E70ABA960}" presName="cycle" presStyleCnt="0">
        <dgm:presLayoutVars>
          <dgm:dir/>
          <dgm:resizeHandles val="exact"/>
        </dgm:presLayoutVars>
      </dgm:prSet>
      <dgm:spPr/>
    </dgm:pt>
    <dgm:pt modelId="{DF378CAE-25EC-41C4-B980-1CCDE2E15C30}" type="pres">
      <dgm:prSet presAssocID="{04C67FD2-BE2D-4847-ACFB-51557B0BA98A}" presName="node" presStyleLbl="node1" presStyleIdx="0" presStyleCnt="4">
        <dgm:presLayoutVars>
          <dgm:bulletEnabled val="1"/>
        </dgm:presLayoutVars>
      </dgm:prSet>
      <dgm:spPr/>
    </dgm:pt>
    <dgm:pt modelId="{D7033551-AF5E-46CA-A0AD-497B3D01579F}" type="pres">
      <dgm:prSet presAssocID="{04C67FD2-BE2D-4847-ACFB-51557B0BA98A}" presName="spNode" presStyleCnt="0"/>
      <dgm:spPr/>
    </dgm:pt>
    <dgm:pt modelId="{F554CF13-D04E-4D3F-9636-CFE2E6435802}" type="pres">
      <dgm:prSet presAssocID="{356606B8-A71A-4FEC-A8B9-7CB0A07323B2}" presName="sibTrans" presStyleLbl="sibTrans1D1" presStyleIdx="0" presStyleCnt="4"/>
      <dgm:spPr/>
    </dgm:pt>
    <dgm:pt modelId="{D0095D93-BEF1-4F92-8543-5A7B5CB2C052}" type="pres">
      <dgm:prSet presAssocID="{8BC1E239-FEDB-4DEA-9CE2-50F71CDEE95C}" presName="node" presStyleLbl="node1" presStyleIdx="1" presStyleCnt="4">
        <dgm:presLayoutVars>
          <dgm:bulletEnabled val="1"/>
        </dgm:presLayoutVars>
      </dgm:prSet>
      <dgm:spPr/>
    </dgm:pt>
    <dgm:pt modelId="{6CDC20A8-EFC9-442B-AEB2-15E68F389BA2}" type="pres">
      <dgm:prSet presAssocID="{8BC1E239-FEDB-4DEA-9CE2-50F71CDEE95C}" presName="spNode" presStyleCnt="0"/>
      <dgm:spPr/>
    </dgm:pt>
    <dgm:pt modelId="{F9714395-64F5-447F-AF93-E958033839F8}" type="pres">
      <dgm:prSet presAssocID="{F8B75CC1-1942-45C8-A867-E69B3041D268}" presName="sibTrans" presStyleLbl="sibTrans1D1" presStyleIdx="1" presStyleCnt="4"/>
      <dgm:spPr/>
    </dgm:pt>
    <dgm:pt modelId="{736C2976-23C9-4363-9633-06535DC6A561}" type="pres">
      <dgm:prSet presAssocID="{9A7755C8-5321-4B5B-8F4D-09BE67A78C0E}" presName="node" presStyleLbl="node1" presStyleIdx="2" presStyleCnt="4">
        <dgm:presLayoutVars>
          <dgm:bulletEnabled val="1"/>
        </dgm:presLayoutVars>
      </dgm:prSet>
      <dgm:spPr/>
    </dgm:pt>
    <dgm:pt modelId="{AF681C1A-C662-4D5A-905F-3CE52636387E}" type="pres">
      <dgm:prSet presAssocID="{9A7755C8-5321-4B5B-8F4D-09BE67A78C0E}" presName="spNode" presStyleCnt="0"/>
      <dgm:spPr/>
    </dgm:pt>
    <dgm:pt modelId="{B3299DB3-61FB-4438-88F5-1762354038CB}" type="pres">
      <dgm:prSet presAssocID="{0069B400-3DFF-4073-AFA3-882D81F696E0}" presName="sibTrans" presStyleLbl="sibTrans1D1" presStyleIdx="2" presStyleCnt="4"/>
      <dgm:spPr/>
    </dgm:pt>
    <dgm:pt modelId="{EC7DD1C3-A25C-4D1D-BF81-C5F7A3718964}" type="pres">
      <dgm:prSet presAssocID="{A1AC74CF-C58E-4740-AC94-59F2E707158E}" presName="node" presStyleLbl="node1" presStyleIdx="3" presStyleCnt="4">
        <dgm:presLayoutVars>
          <dgm:bulletEnabled val="1"/>
        </dgm:presLayoutVars>
      </dgm:prSet>
      <dgm:spPr/>
    </dgm:pt>
    <dgm:pt modelId="{8699A337-1C7C-420C-90EA-08BCE58B0561}" type="pres">
      <dgm:prSet presAssocID="{A1AC74CF-C58E-4740-AC94-59F2E707158E}" presName="spNode" presStyleCnt="0"/>
      <dgm:spPr/>
    </dgm:pt>
    <dgm:pt modelId="{0AE248BA-B327-47AD-991A-E0533E22CF21}" type="pres">
      <dgm:prSet presAssocID="{03F16F00-DED9-4D99-A0A0-B28BF4FABE37}" presName="sibTrans" presStyleLbl="sibTrans1D1" presStyleIdx="3" presStyleCnt="4"/>
      <dgm:spPr/>
    </dgm:pt>
  </dgm:ptLst>
  <dgm:cxnLst>
    <dgm:cxn modelId="{9F875D1B-A52E-4CF5-ABAB-3B8A6F734EEE}" type="presOf" srcId="{04C67FD2-BE2D-4847-ACFB-51557B0BA98A}" destId="{DF378CAE-25EC-41C4-B980-1CCDE2E15C30}" srcOrd="0" destOrd="0" presId="urn:microsoft.com/office/officeart/2005/8/layout/cycle5"/>
    <dgm:cxn modelId="{AFA3F031-2D9C-4C23-B951-50B3511AE226}" srcId="{C54B35D5-8CF8-444E-AB3B-2C9E70ABA960}" destId="{A1AC74CF-C58E-4740-AC94-59F2E707158E}" srcOrd="3" destOrd="0" parTransId="{CCFB01A2-1B5C-4312-BC32-1657D44F6F99}" sibTransId="{03F16F00-DED9-4D99-A0A0-B28BF4FABE37}"/>
    <dgm:cxn modelId="{BB5B123E-7F87-4626-8E0A-D2ADC55A1627}" srcId="{C54B35D5-8CF8-444E-AB3B-2C9E70ABA960}" destId="{9A7755C8-5321-4B5B-8F4D-09BE67A78C0E}" srcOrd="2" destOrd="0" parTransId="{DD8CF9B8-11C3-47A7-AE91-A2E5CB44A28B}" sibTransId="{0069B400-3DFF-4073-AFA3-882D81F696E0}"/>
    <dgm:cxn modelId="{95CA7D46-4416-4E5D-9DDE-CAC955C498CC}" type="presOf" srcId="{356606B8-A71A-4FEC-A8B9-7CB0A07323B2}" destId="{F554CF13-D04E-4D3F-9636-CFE2E6435802}" srcOrd="0" destOrd="0" presId="urn:microsoft.com/office/officeart/2005/8/layout/cycle5"/>
    <dgm:cxn modelId="{5F435B7F-F7DA-4D62-8861-7E50BF27EEB6}" srcId="{C54B35D5-8CF8-444E-AB3B-2C9E70ABA960}" destId="{8BC1E239-FEDB-4DEA-9CE2-50F71CDEE95C}" srcOrd="1" destOrd="0" parTransId="{9E39A4CA-6C46-4294-8996-46BACC43FFA7}" sibTransId="{F8B75CC1-1942-45C8-A867-E69B3041D268}"/>
    <dgm:cxn modelId="{C50EAE8A-6214-4052-9D41-553646048AE0}" type="presOf" srcId="{03F16F00-DED9-4D99-A0A0-B28BF4FABE37}" destId="{0AE248BA-B327-47AD-991A-E0533E22CF21}" srcOrd="0" destOrd="0" presId="urn:microsoft.com/office/officeart/2005/8/layout/cycle5"/>
    <dgm:cxn modelId="{02242A8B-EFDE-4C62-98F4-079E0868AD52}" type="presOf" srcId="{0069B400-3DFF-4073-AFA3-882D81F696E0}" destId="{B3299DB3-61FB-4438-88F5-1762354038CB}" srcOrd="0" destOrd="0" presId="urn:microsoft.com/office/officeart/2005/8/layout/cycle5"/>
    <dgm:cxn modelId="{18453E90-DCC4-49CF-BEB3-961D4F57B312}" type="presOf" srcId="{F8B75CC1-1942-45C8-A867-E69B3041D268}" destId="{F9714395-64F5-447F-AF93-E958033839F8}" srcOrd="0" destOrd="0" presId="urn:microsoft.com/office/officeart/2005/8/layout/cycle5"/>
    <dgm:cxn modelId="{81386092-1A48-4804-BB14-42F9DB3FAC5B}" type="presOf" srcId="{A1AC74CF-C58E-4740-AC94-59F2E707158E}" destId="{EC7DD1C3-A25C-4D1D-BF81-C5F7A3718964}" srcOrd="0" destOrd="0" presId="urn:microsoft.com/office/officeart/2005/8/layout/cycle5"/>
    <dgm:cxn modelId="{8F49C8A4-7A11-4E99-9321-B601EC6EC8CF}" srcId="{C54B35D5-8CF8-444E-AB3B-2C9E70ABA960}" destId="{04C67FD2-BE2D-4847-ACFB-51557B0BA98A}" srcOrd="0" destOrd="0" parTransId="{13D022BF-5FAA-42BB-950C-7B8661C04ADC}" sibTransId="{356606B8-A71A-4FEC-A8B9-7CB0A07323B2}"/>
    <dgm:cxn modelId="{CA7F7FB3-E6D3-488E-B5B3-A71D162C49FE}" type="presOf" srcId="{8BC1E239-FEDB-4DEA-9CE2-50F71CDEE95C}" destId="{D0095D93-BEF1-4F92-8543-5A7B5CB2C052}" srcOrd="0" destOrd="0" presId="urn:microsoft.com/office/officeart/2005/8/layout/cycle5"/>
    <dgm:cxn modelId="{4C776EB6-2480-4DE4-B35F-F2676DC9B58C}" type="presOf" srcId="{9A7755C8-5321-4B5B-8F4D-09BE67A78C0E}" destId="{736C2976-23C9-4363-9633-06535DC6A561}" srcOrd="0" destOrd="0" presId="urn:microsoft.com/office/officeart/2005/8/layout/cycle5"/>
    <dgm:cxn modelId="{2855D3FE-2D52-4F26-840C-8C6059288808}" type="presOf" srcId="{C54B35D5-8CF8-444E-AB3B-2C9E70ABA960}" destId="{2C29DEA1-4C15-447D-9C48-86F4A8808ADB}" srcOrd="0" destOrd="0" presId="urn:microsoft.com/office/officeart/2005/8/layout/cycle5"/>
    <dgm:cxn modelId="{54007590-8944-436C-8051-43EC2A4E0724}" type="presParOf" srcId="{2C29DEA1-4C15-447D-9C48-86F4A8808ADB}" destId="{DF378CAE-25EC-41C4-B980-1CCDE2E15C30}" srcOrd="0" destOrd="0" presId="urn:microsoft.com/office/officeart/2005/8/layout/cycle5"/>
    <dgm:cxn modelId="{E58A4951-72AC-468E-9CE0-49666A82CB99}" type="presParOf" srcId="{2C29DEA1-4C15-447D-9C48-86F4A8808ADB}" destId="{D7033551-AF5E-46CA-A0AD-497B3D01579F}" srcOrd="1" destOrd="0" presId="urn:microsoft.com/office/officeart/2005/8/layout/cycle5"/>
    <dgm:cxn modelId="{A9CD648B-9A24-4275-98CA-8DB735925B28}" type="presParOf" srcId="{2C29DEA1-4C15-447D-9C48-86F4A8808ADB}" destId="{F554CF13-D04E-4D3F-9636-CFE2E6435802}" srcOrd="2" destOrd="0" presId="urn:microsoft.com/office/officeart/2005/8/layout/cycle5"/>
    <dgm:cxn modelId="{B8B819A6-D88F-441E-A431-F3CA7CD50F01}" type="presParOf" srcId="{2C29DEA1-4C15-447D-9C48-86F4A8808ADB}" destId="{D0095D93-BEF1-4F92-8543-5A7B5CB2C052}" srcOrd="3" destOrd="0" presId="urn:microsoft.com/office/officeart/2005/8/layout/cycle5"/>
    <dgm:cxn modelId="{F2E1D884-23F9-450B-9522-AE543BB9FC5C}" type="presParOf" srcId="{2C29DEA1-4C15-447D-9C48-86F4A8808ADB}" destId="{6CDC20A8-EFC9-442B-AEB2-15E68F389BA2}" srcOrd="4" destOrd="0" presId="urn:microsoft.com/office/officeart/2005/8/layout/cycle5"/>
    <dgm:cxn modelId="{FE6CE358-CAB6-4522-A48A-AB8C3AABE067}" type="presParOf" srcId="{2C29DEA1-4C15-447D-9C48-86F4A8808ADB}" destId="{F9714395-64F5-447F-AF93-E958033839F8}" srcOrd="5" destOrd="0" presId="urn:microsoft.com/office/officeart/2005/8/layout/cycle5"/>
    <dgm:cxn modelId="{C631284E-D5A5-4F0F-A24E-FCCE5A96198D}" type="presParOf" srcId="{2C29DEA1-4C15-447D-9C48-86F4A8808ADB}" destId="{736C2976-23C9-4363-9633-06535DC6A561}" srcOrd="6" destOrd="0" presId="urn:microsoft.com/office/officeart/2005/8/layout/cycle5"/>
    <dgm:cxn modelId="{1A069881-A581-4B27-8FD6-ACAB5A3CC6FC}" type="presParOf" srcId="{2C29DEA1-4C15-447D-9C48-86F4A8808ADB}" destId="{AF681C1A-C662-4D5A-905F-3CE52636387E}" srcOrd="7" destOrd="0" presId="urn:microsoft.com/office/officeart/2005/8/layout/cycle5"/>
    <dgm:cxn modelId="{3CCC8475-47E4-4EE5-B516-EDC4D9FCE1D4}" type="presParOf" srcId="{2C29DEA1-4C15-447D-9C48-86F4A8808ADB}" destId="{B3299DB3-61FB-4438-88F5-1762354038CB}" srcOrd="8" destOrd="0" presId="urn:microsoft.com/office/officeart/2005/8/layout/cycle5"/>
    <dgm:cxn modelId="{62678A06-63E1-40F2-9A88-C10646932385}" type="presParOf" srcId="{2C29DEA1-4C15-447D-9C48-86F4A8808ADB}" destId="{EC7DD1C3-A25C-4D1D-BF81-C5F7A3718964}" srcOrd="9" destOrd="0" presId="urn:microsoft.com/office/officeart/2005/8/layout/cycle5"/>
    <dgm:cxn modelId="{44CEF681-438D-4F8B-8976-76D66D295178}" type="presParOf" srcId="{2C29DEA1-4C15-447D-9C48-86F4A8808ADB}" destId="{8699A337-1C7C-420C-90EA-08BCE58B0561}" srcOrd="10" destOrd="0" presId="urn:microsoft.com/office/officeart/2005/8/layout/cycle5"/>
    <dgm:cxn modelId="{6C12C633-E093-47E1-8919-F82A90EDA062}" type="presParOf" srcId="{2C29DEA1-4C15-447D-9C48-86F4A8808ADB}" destId="{0AE248BA-B327-47AD-991A-E0533E22CF21}"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4B35D5-8CF8-444E-AB3B-2C9E70ABA960}"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04C67FD2-BE2D-4847-ACFB-51557B0BA98A}">
      <dgm:prSet phldrT="[Text]"/>
      <dgm:spPr/>
      <dgm:t>
        <a:bodyPr/>
        <a:lstStyle/>
        <a:p>
          <a:r>
            <a:rPr lang="en-US" dirty="0"/>
            <a:t>Faculty creates SAGE Referral</a:t>
          </a:r>
        </a:p>
      </dgm:t>
    </dgm:pt>
    <dgm:pt modelId="{13D022BF-5FAA-42BB-950C-7B8661C04ADC}" type="parTrans" cxnId="{8F49C8A4-7A11-4E99-9321-B601EC6EC8CF}">
      <dgm:prSet/>
      <dgm:spPr/>
      <dgm:t>
        <a:bodyPr/>
        <a:lstStyle/>
        <a:p>
          <a:endParaRPr lang="en-US"/>
        </a:p>
      </dgm:t>
    </dgm:pt>
    <dgm:pt modelId="{356606B8-A71A-4FEC-A8B9-7CB0A07323B2}" type="sibTrans" cxnId="{8F49C8A4-7A11-4E99-9321-B601EC6EC8CF}">
      <dgm:prSet/>
      <dgm:spPr/>
      <dgm:t>
        <a:bodyPr/>
        <a:lstStyle/>
        <a:p>
          <a:endParaRPr lang="en-US"/>
        </a:p>
      </dgm:t>
    </dgm:pt>
    <dgm:pt modelId="{8BC1E239-FEDB-4DEA-9CE2-50F71CDEE95C}">
      <dgm:prSet phldrT="[Text]"/>
      <dgm:spPr/>
      <dgm:t>
        <a:bodyPr/>
        <a:lstStyle/>
        <a:p>
          <a:r>
            <a:rPr lang="en-US" dirty="0"/>
            <a:t>Email to Student and Center</a:t>
          </a:r>
        </a:p>
      </dgm:t>
    </dgm:pt>
    <dgm:pt modelId="{9E39A4CA-6C46-4294-8996-46BACC43FFA7}" type="parTrans" cxnId="{5F435B7F-F7DA-4D62-8861-7E50BF27EEB6}">
      <dgm:prSet/>
      <dgm:spPr/>
      <dgm:t>
        <a:bodyPr/>
        <a:lstStyle/>
        <a:p>
          <a:endParaRPr lang="en-US"/>
        </a:p>
      </dgm:t>
    </dgm:pt>
    <dgm:pt modelId="{F8B75CC1-1942-45C8-A867-E69B3041D268}" type="sibTrans" cxnId="{5F435B7F-F7DA-4D62-8861-7E50BF27EEB6}">
      <dgm:prSet/>
      <dgm:spPr/>
      <dgm:t>
        <a:bodyPr/>
        <a:lstStyle/>
        <a:p>
          <a:endParaRPr lang="en-US"/>
        </a:p>
      </dgm:t>
    </dgm:pt>
    <dgm:pt modelId="{98AED8F6-EFE3-465E-B6C4-F7295C8FD617}">
      <dgm:prSet phldrT="[Text]"/>
      <dgm:spPr>
        <a:solidFill>
          <a:schemeClr val="accent6">
            <a:lumMod val="75000"/>
          </a:schemeClr>
        </a:solidFill>
      </dgm:spPr>
      <dgm:t>
        <a:bodyPr/>
        <a:lstStyle/>
        <a:p>
          <a:r>
            <a:rPr lang="en-US" dirty="0"/>
            <a:t>Outreach to student</a:t>
          </a:r>
        </a:p>
      </dgm:t>
    </dgm:pt>
    <dgm:pt modelId="{6E71881E-3136-4400-B88F-CD11C90691D6}" type="parTrans" cxnId="{40299586-EFD9-4332-B5E3-0396F99F3F89}">
      <dgm:prSet/>
      <dgm:spPr/>
      <dgm:t>
        <a:bodyPr/>
        <a:lstStyle/>
        <a:p>
          <a:endParaRPr lang="en-US"/>
        </a:p>
      </dgm:t>
    </dgm:pt>
    <dgm:pt modelId="{A034CF7F-91F9-4C9E-9051-A265C805B94E}" type="sibTrans" cxnId="{40299586-EFD9-4332-B5E3-0396F99F3F89}">
      <dgm:prSet/>
      <dgm:spPr/>
      <dgm:t>
        <a:bodyPr/>
        <a:lstStyle/>
        <a:p>
          <a:endParaRPr lang="en-US"/>
        </a:p>
      </dgm:t>
    </dgm:pt>
    <dgm:pt modelId="{9A7755C8-5321-4B5B-8F4D-09BE67A78C0E}">
      <dgm:prSet phldrT="[Text]"/>
      <dgm:spPr>
        <a:solidFill>
          <a:schemeClr val="tx2">
            <a:lumMod val="75000"/>
            <a:lumOff val="25000"/>
          </a:schemeClr>
        </a:solidFill>
      </dgm:spPr>
      <dgm:t>
        <a:bodyPr/>
        <a:lstStyle/>
        <a:p>
          <a:r>
            <a:rPr lang="en-US" dirty="0"/>
            <a:t>Student arrives to designated Center</a:t>
          </a:r>
        </a:p>
      </dgm:t>
    </dgm:pt>
    <dgm:pt modelId="{DD8CF9B8-11C3-47A7-AE91-A2E5CB44A28B}" type="parTrans" cxnId="{BB5B123E-7F87-4626-8E0A-D2ADC55A1627}">
      <dgm:prSet/>
      <dgm:spPr/>
      <dgm:t>
        <a:bodyPr/>
        <a:lstStyle/>
        <a:p>
          <a:endParaRPr lang="en-US"/>
        </a:p>
      </dgm:t>
    </dgm:pt>
    <dgm:pt modelId="{0069B400-3DFF-4073-AFA3-882D81F696E0}" type="sibTrans" cxnId="{BB5B123E-7F87-4626-8E0A-D2ADC55A1627}">
      <dgm:prSet/>
      <dgm:spPr/>
      <dgm:t>
        <a:bodyPr/>
        <a:lstStyle/>
        <a:p>
          <a:endParaRPr lang="en-US"/>
        </a:p>
      </dgm:t>
    </dgm:pt>
    <dgm:pt modelId="{A1AC74CF-C58E-4740-AC94-59F2E707158E}">
      <dgm:prSet phldrT="[Text]"/>
      <dgm:spPr>
        <a:solidFill>
          <a:schemeClr val="tx2">
            <a:lumMod val="75000"/>
            <a:lumOff val="25000"/>
          </a:schemeClr>
        </a:solidFill>
      </dgm:spPr>
      <dgm:t>
        <a:bodyPr/>
        <a:lstStyle/>
        <a:p>
          <a:r>
            <a:rPr lang="en-US" dirty="0"/>
            <a:t>Referral completed and email to Faculty</a:t>
          </a:r>
        </a:p>
      </dgm:t>
    </dgm:pt>
    <dgm:pt modelId="{CCFB01A2-1B5C-4312-BC32-1657D44F6F99}" type="parTrans" cxnId="{AFA3F031-2D9C-4C23-B951-50B3511AE226}">
      <dgm:prSet/>
      <dgm:spPr/>
      <dgm:t>
        <a:bodyPr/>
        <a:lstStyle/>
        <a:p>
          <a:endParaRPr lang="en-US"/>
        </a:p>
      </dgm:t>
    </dgm:pt>
    <dgm:pt modelId="{03F16F00-DED9-4D99-A0A0-B28BF4FABE37}" type="sibTrans" cxnId="{AFA3F031-2D9C-4C23-B951-50B3511AE226}">
      <dgm:prSet/>
      <dgm:spPr/>
      <dgm:t>
        <a:bodyPr/>
        <a:lstStyle/>
        <a:p>
          <a:endParaRPr lang="en-US"/>
        </a:p>
      </dgm:t>
    </dgm:pt>
    <dgm:pt modelId="{2C29DEA1-4C15-447D-9C48-86F4A8808ADB}" type="pres">
      <dgm:prSet presAssocID="{C54B35D5-8CF8-444E-AB3B-2C9E70ABA960}" presName="cycle" presStyleCnt="0">
        <dgm:presLayoutVars>
          <dgm:dir/>
          <dgm:resizeHandles val="exact"/>
        </dgm:presLayoutVars>
      </dgm:prSet>
      <dgm:spPr/>
    </dgm:pt>
    <dgm:pt modelId="{DF378CAE-25EC-41C4-B980-1CCDE2E15C30}" type="pres">
      <dgm:prSet presAssocID="{04C67FD2-BE2D-4847-ACFB-51557B0BA98A}" presName="node" presStyleLbl="node1" presStyleIdx="0" presStyleCnt="5">
        <dgm:presLayoutVars>
          <dgm:bulletEnabled val="1"/>
        </dgm:presLayoutVars>
      </dgm:prSet>
      <dgm:spPr/>
    </dgm:pt>
    <dgm:pt modelId="{D7033551-AF5E-46CA-A0AD-497B3D01579F}" type="pres">
      <dgm:prSet presAssocID="{04C67FD2-BE2D-4847-ACFB-51557B0BA98A}" presName="spNode" presStyleCnt="0"/>
      <dgm:spPr/>
    </dgm:pt>
    <dgm:pt modelId="{F554CF13-D04E-4D3F-9636-CFE2E6435802}" type="pres">
      <dgm:prSet presAssocID="{356606B8-A71A-4FEC-A8B9-7CB0A07323B2}" presName="sibTrans" presStyleLbl="sibTrans1D1" presStyleIdx="0" presStyleCnt="5"/>
      <dgm:spPr/>
    </dgm:pt>
    <dgm:pt modelId="{D0095D93-BEF1-4F92-8543-5A7B5CB2C052}" type="pres">
      <dgm:prSet presAssocID="{8BC1E239-FEDB-4DEA-9CE2-50F71CDEE95C}" presName="node" presStyleLbl="node1" presStyleIdx="1" presStyleCnt="5">
        <dgm:presLayoutVars>
          <dgm:bulletEnabled val="1"/>
        </dgm:presLayoutVars>
      </dgm:prSet>
      <dgm:spPr/>
    </dgm:pt>
    <dgm:pt modelId="{6CDC20A8-EFC9-442B-AEB2-15E68F389BA2}" type="pres">
      <dgm:prSet presAssocID="{8BC1E239-FEDB-4DEA-9CE2-50F71CDEE95C}" presName="spNode" presStyleCnt="0"/>
      <dgm:spPr/>
    </dgm:pt>
    <dgm:pt modelId="{F9714395-64F5-447F-AF93-E958033839F8}" type="pres">
      <dgm:prSet presAssocID="{F8B75CC1-1942-45C8-A867-E69B3041D268}" presName="sibTrans" presStyleLbl="sibTrans1D1" presStyleIdx="1" presStyleCnt="5"/>
      <dgm:spPr/>
    </dgm:pt>
    <dgm:pt modelId="{17CA67CE-EE7A-4A4B-B6BE-EBB7AC17D1C1}" type="pres">
      <dgm:prSet presAssocID="{98AED8F6-EFE3-465E-B6C4-F7295C8FD617}" presName="node" presStyleLbl="node1" presStyleIdx="2" presStyleCnt="5">
        <dgm:presLayoutVars>
          <dgm:bulletEnabled val="1"/>
        </dgm:presLayoutVars>
      </dgm:prSet>
      <dgm:spPr/>
    </dgm:pt>
    <dgm:pt modelId="{AEEED785-4D38-4806-88EA-942F7C0CB098}" type="pres">
      <dgm:prSet presAssocID="{98AED8F6-EFE3-465E-B6C4-F7295C8FD617}" presName="spNode" presStyleCnt="0"/>
      <dgm:spPr/>
    </dgm:pt>
    <dgm:pt modelId="{3C0A2A5E-E2E5-4537-874A-9F3E0993E9DF}" type="pres">
      <dgm:prSet presAssocID="{A034CF7F-91F9-4C9E-9051-A265C805B94E}" presName="sibTrans" presStyleLbl="sibTrans1D1" presStyleIdx="2" presStyleCnt="5"/>
      <dgm:spPr/>
    </dgm:pt>
    <dgm:pt modelId="{736C2976-23C9-4363-9633-06535DC6A561}" type="pres">
      <dgm:prSet presAssocID="{9A7755C8-5321-4B5B-8F4D-09BE67A78C0E}" presName="node" presStyleLbl="node1" presStyleIdx="3" presStyleCnt="5">
        <dgm:presLayoutVars>
          <dgm:bulletEnabled val="1"/>
        </dgm:presLayoutVars>
      </dgm:prSet>
      <dgm:spPr/>
    </dgm:pt>
    <dgm:pt modelId="{AF681C1A-C662-4D5A-905F-3CE52636387E}" type="pres">
      <dgm:prSet presAssocID="{9A7755C8-5321-4B5B-8F4D-09BE67A78C0E}" presName="spNode" presStyleCnt="0"/>
      <dgm:spPr/>
    </dgm:pt>
    <dgm:pt modelId="{B3299DB3-61FB-4438-88F5-1762354038CB}" type="pres">
      <dgm:prSet presAssocID="{0069B400-3DFF-4073-AFA3-882D81F696E0}" presName="sibTrans" presStyleLbl="sibTrans1D1" presStyleIdx="3" presStyleCnt="5"/>
      <dgm:spPr/>
    </dgm:pt>
    <dgm:pt modelId="{EC7DD1C3-A25C-4D1D-BF81-C5F7A3718964}" type="pres">
      <dgm:prSet presAssocID="{A1AC74CF-C58E-4740-AC94-59F2E707158E}" presName="node" presStyleLbl="node1" presStyleIdx="4" presStyleCnt="5">
        <dgm:presLayoutVars>
          <dgm:bulletEnabled val="1"/>
        </dgm:presLayoutVars>
      </dgm:prSet>
      <dgm:spPr/>
    </dgm:pt>
    <dgm:pt modelId="{8699A337-1C7C-420C-90EA-08BCE58B0561}" type="pres">
      <dgm:prSet presAssocID="{A1AC74CF-C58E-4740-AC94-59F2E707158E}" presName="spNode" presStyleCnt="0"/>
      <dgm:spPr/>
    </dgm:pt>
    <dgm:pt modelId="{0AE248BA-B327-47AD-991A-E0533E22CF21}" type="pres">
      <dgm:prSet presAssocID="{03F16F00-DED9-4D99-A0A0-B28BF4FABE37}" presName="sibTrans" presStyleLbl="sibTrans1D1" presStyleIdx="4" presStyleCnt="5"/>
      <dgm:spPr/>
    </dgm:pt>
  </dgm:ptLst>
  <dgm:cxnLst>
    <dgm:cxn modelId="{9F875D1B-A52E-4CF5-ABAB-3B8A6F734EEE}" type="presOf" srcId="{04C67FD2-BE2D-4847-ACFB-51557B0BA98A}" destId="{DF378CAE-25EC-41C4-B980-1CCDE2E15C30}" srcOrd="0" destOrd="0" presId="urn:microsoft.com/office/officeart/2005/8/layout/cycle5"/>
    <dgm:cxn modelId="{AFA3F031-2D9C-4C23-B951-50B3511AE226}" srcId="{C54B35D5-8CF8-444E-AB3B-2C9E70ABA960}" destId="{A1AC74CF-C58E-4740-AC94-59F2E707158E}" srcOrd="4" destOrd="0" parTransId="{CCFB01A2-1B5C-4312-BC32-1657D44F6F99}" sibTransId="{03F16F00-DED9-4D99-A0A0-B28BF4FABE37}"/>
    <dgm:cxn modelId="{4F2F0C34-6353-406E-A09C-F647F1DA7958}" type="presOf" srcId="{A034CF7F-91F9-4C9E-9051-A265C805B94E}" destId="{3C0A2A5E-E2E5-4537-874A-9F3E0993E9DF}" srcOrd="0" destOrd="0" presId="urn:microsoft.com/office/officeart/2005/8/layout/cycle5"/>
    <dgm:cxn modelId="{4805213B-EAB9-4392-97EA-5E0C8F78753F}" type="presOf" srcId="{98AED8F6-EFE3-465E-B6C4-F7295C8FD617}" destId="{17CA67CE-EE7A-4A4B-B6BE-EBB7AC17D1C1}" srcOrd="0" destOrd="0" presId="urn:microsoft.com/office/officeart/2005/8/layout/cycle5"/>
    <dgm:cxn modelId="{BB5B123E-7F87-4626-8E0A-D2ADC55A1627}" srcId="{C54B35D5-8CF8-444E-AB3B-2C9E70ABA960}" destId="{9A7755C8-5321-4B5B-8F4D-09BE67A78C0E}" srcOrd="3" destOrd="0" parTransId="{DD8CF9B8-11C3-47A7-AE91-A2E5CB44A28B}" sibTransId="{0069B400-3DFF-4073-AFA3-882D81F696E0}"/>
    <dgm:cxn modelId="{95CA7D46-4416-4E5D-9DDE-CAC955C498CC}" type="presOf" srcId="{356606B8-A71A-4FEC-A8B9-7CB0A07323B2}" destId="{F554CF13-D04E-4D3F-9636-CFE2E6435802}" srcOrd="0" destOrd="0" presId="urn:microsoft.com/office/officeart/2005/8/layout/cycle5"/>
    <dgm:cxn modelId="{5F435B7F-F7DA-4D62-8861-7E50BF27EEB6}" srcId="{C54B35D5-8CF8-444E-AB3B-2C9E70ABA960}" destId="{8BC1E239-FEDB-4DEA-9CE2-50F71CDEE95C}" srcOrd="1" destOrd="0" parTransId="{9E39A4CA-6C46-4294-8996-46BACC43FFA7}" sibTransId="{F8B75CC1-1942-45C8-A867-E69B3041D268}"/>
    <dgm:cxn modelId="{40299586-EFD9-4332-B5E3-0396F99F3F89}" srcId="{C54B35D5-8CF8-444E-AB3B-2C9E70ABA960}" destId="{98AED8F6-EFE3-465E-B6C4-F7295C8FD617}" srcOrd="2" destOrd="0" parTransId="{6E71881E-3136-4400-B88F-CD11C90691D6}" sibTransId="{A034CF7F-91F9-4C9E-9051-A265C805B94E}"/>
    <dgm:cxn modelId="{C50EAE8A-6214-4052-9D41-553646048AE0}" type="presOf" srcId="{03F16F00-DED9-4D99-A0A0-B28BF4FABE37}" destId="{0AE248BA-B327-47AD-991A-E0533E22CF21}" srcOrd="0" destOrd="0" presId="urn:microsoft.com/office/officeart/2005/8/layout/cycle5"/>
    <dgm:cxn modelId="{02242A8B-EFDE-4C62-98F4-079E0868AD52}" type="presOf" srcId="{0069B400-3DFF-4073-AFA3-882D81F696E0}" destId="{B3299DB3-61FB-4438-88F5-1762354038CB}" srcOrd="0" destOrd="0" presId="urn:microsoft.com/office/officeart/2005/8/layout/cycle5"/>
    <dgm:cxn modelId="{18453E90-DCC4-49CF-BEB3-961D4F57B312}" type="presOf" srcId="{F8B75CC1-1942-45C8-A867-E69B3041D268}" destId="{F9714395-64F5-447F-AF93-E958033839F8}" srcOrd="0" destOrd="0" presId="urn:microsoft.com/office/officeart/2005/8/layout/cycle5"/>
    <dgm:cxn modelId="{81386092-1A48-4804-BB14-42F9DB3FAC5B}" type="presOf" srcId="{A1AC74CF-C58E-4740-AC94-59F2E707158E}" destId="{EC7DD1C3-A25C-4D1D-BF81-C5F7A3718964}" srcOrd="0" destOrd="0" presId="urn:microsoft.com/office/officeart/2005/8/layout/cycle5"/>
    <dgm:cxn modelId="{8F49C8A4-7A11-4E99-9321-B601EC6EC8CF}" srcId="{C54B35D5-8CF8-444E-AB3B-2C9E70ABA960}" destId="{04C67FD2-BE2D-4847-ACFB-51557B0BA98A}" srcOrd="0" destOrd="0" parTransId="{13D022BF-5FAA-42BB-950C-7B8661C04ADC}" sibTransId="{356606B8-A71A-4FEC-A8B9-7CB0A07323B2}"/>
    <dgm:cxn modelId="{CA7F7FB3-E6D3-488E-B5B3-A71D162C49FE}" type="presOf" srcId="{8BC1E239-FEDB-4DEA-9CE2-50F71CDEE95C}" destId="{D0095D93-BEF1-4F92-8543-5A7B5CB2C052}" srcOrd="0" destOrd="0" presId="urn:microsoft.com/office/officeart/2005/8/layout/cycle5"/>
    <dgm:cxn modelId="{4C776EB6-2480-4DE4-B35F-F2676DC9B58C}" type="presOf" srcId="{9A7755C8-5321-4B5B-8F4D-09BE67A78C0E}" destId="{736C2976-23C9-4363-9633-06535DC6A561}" srcOrd="0" destOrd="0" presId="urn:microsoft.com/office/officeart/2005/8/layout/cycle5"/>
    <dgm:cxn modelId="{2855D3FE-2D52-4F26-840C-8C6059288808}" type="presOf" srcId="{C54B35D5-8CF8-444E-AB3B-2C9E70ABA960}" destId="{2C29DEA1-4C15-447D-9C48-86F4A8808ADB}" srcOrd="0" destOrd="0" presId="urn:microsoft.com/office/officeart/2005/8/layout/cycle5"/>
    <dgm:cxn modelId="{54007590-8944-436C-8051-43EC2A4E0724}" type="presParOf" srcId="{2C29DEA1-4C15-447D-9C48-86F4A8808ADB}" destId="{DF378CAE-25EC-41C4-B980-1CCDE2E15C30}" srcOrd="0" destOrd="0" presId="urn:microsoft.com/office/officeart/2005/8/layout/cycle5"/>
    <dgm:cxn modelId="{E58A4951-72AC-468E-9CE0-49666A82CB99}" type="presParOf" srcId="{2C29DEA1-4C15-447D-9C48-86F4A8808ADB}" destId="{D7033551-AF5E-46CA-A0AD-497B3D01579F}" srcOrd="1" destOrd="0" presId="urn:microsoft.com/office/officeart/2005/8/layout/cycle5"/>
    <dgm:cxn modelId="{A9CD648B-9A24-4275-98CA-8DB735925B28}" type="presParOf" srcId="{2C29DEA1-4C15-447D-9C48-86F4A8808ADB}" destId="{F554CF13-D04E-4D3F-9636-CFE2E6435802}" srcOrd="2" destOrd="0" presId="urn:microsoft.com/office/officeart/2005/8/layout/cycle5"/>
    <dgm:cxn modelId="{B8B819A6-D88F-441E-A431-F3CA7CD50F01}" type="presParOf" srcId="{2C29DEA1-4C15-447D-9C48-86F4A8808ADB}" destId="{D0095D93-BEF1-4F92-8543-5A7B5CB2C052}" srcOrd="3" destOrd="0" presId="urn:microsoft.com/office/officeart/2005/8/layout/cycle5"/>
    <dgm:cxn modelId="{F2E1D884-23F9-450B-9522-AE543BB9FC5C}" type="presParOf" srcId="{2C29DEA1-4C15-447D-9C48-86F4A8808ADB}" destId="{6CDC20A8-EFC9-442B-AEB2-15E68F389BA2}" srcOrd="4" destOrd="0" presId="urn:microsoft.com/office/officeart/2005/8/layout/cycle5"/>
    <dgm:cxn modelId="{FE6CE358-CAB6-4522-A48A-AB8C3AABE067}" type="presParOf" srcId="{2C29DEA1-4C15-447D-9C48-86F4A8808ADB}" destId="{F9714395-64F5-447F-AF93-E958033839F8}" srcOrd="5" destOrd="0" presId="urn:microsoft.com/office/officeart/2005/8/layout/cycle5"/>
    <dgm:cxn modelId="{D96F85C9-FDD6-4D9B-977F-41ADADCC02AF}" type="presParOf" srcId="{2C29DEA1-4C15-447D-9C48-86F4A8808ADB}" destId="{17CA67CE-EE7A-4A4B-B6BE-EBB7AC17D1C1}" srcOrd="6" destOrd="0" presId="urn:microsoft.com/office/officeart/2005/8/layout/cycle5"/>
    <dgm:cxn modelId="{A2BAA36F-6BF2-4382-B8CC-758907AA4675}" type="presParOf" srcId="{2C29DEA1-4C15-447D-9C48-86F4A8808ADB}" destId="{AEEED785-4D38-4806-88EA-942F7C0CB098}" srcOrd="7" destOrd="0" presId="urn:microsoft.com/office/officeart/2005/8/layout/cycle5"/>
    <dgm:cxn modelId="{BA13BDB4-FA07-423C-B68E-F37E5245BF86}" type="presParOf" srcId="{2C29DEA1-4C15-447D-9C48-86F4A8808ADB}" destId="{3C0A2A5E-E2E5-4537-874A-9F3E0993E9DF}" srcOrd="8" destOrd="0" presId="urn:microsoft.com/office/officeart/2005/8/layout/cycle5"/>
    <dgm:cxn modelId="{C631284E-D5A5-4F0F-A24E-FCCE5A96198D}" type="presParOf" srcId="{2C29DEA1-4C15-447D-9C48-86F4A8808ADB}" destId="{736C2976-23C9-4363-9633-06535DC6A561}" srcOrd="9" destOrd="0" presId="urn:microsoft.com/office/officeart/2005/8/layout/cycle5"/>
    <dgm:cxn modelId="{1A069881-A581-4B27-8FD6-ACAB5A3CC6FC}" type="presParOf" srcId="{2C29DEA1-4C15-447D-9C48-86F4A8808ADB}" destId="{AF681C1A-C662-4D5A-905F-3CE52636387E}" srcOrd="10" destOrd="0" presId="urn:microsoft.com/office/officeart/2005/8/layout/cycle5"/>
    <dgm:cxn modelId="{3CCC8475-47E4-4EE5-B516-EDC4D9FCE1D4}" type="presParOf" srcId="{2C29DEA1-4C15-447D-9C48-86F4A8808ADB}" destId="{B3299DB3-61FB-4438-88F5-1762354038CB}" srcOrd="11" destOrd="0" presId="urn:microsoft.com/office/officeart/2005/8/layout/cycle5"/>
    <dgm:cxn modelId="{62678A06-63E1-40F2-9A88-C10646932385}" type="presParOf" srcId="{2C29DEA1-4C15-447D-9C48-86F4A8808ADB}" destId="{EC7DD1C3-A25C-4D1D-BF81-C5F7A3718964}" srcOrd="12" destOrd="0" presId="urn:microsoft.com/office/officeart/2005/8/layout/cycle5"/>
    <dgm:cxn modelId="{44CEF681-438D-4F8B-8976-76D66D295178}" type="presParOf" srcId="{2C29DEA1-4C15-447D-9C48-86F4A8808ADB}" destId="{8699A337-1C7C-420C-90EA-08BCE58B0561}" srcOrd="13" destOrd="0" presId="urn:microsoft.com/office/officeart/2005/8/layout/cycle5"/>
    <dgm:cxn modelId="{6C12C633-E093-47E1-8919-F82A90EDA062}" type="presParOf" srcId="{2C29DEA1-4C15-447D-9C48-86F4A8808ADB}" destId="{0AE248BA-B327-47AD-991A-E0533E22CF21}"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378CAE-25EC-41C4-B980-1CCDE2E15C30}">
      <dsp:nvSpPr>
        <dsp:cNvPr id="0" name=""/>
        <dsp:cNvSpPr/>
      </dsp:nvSpPr>
      <dsp:spPr>
        <a:xfrm>
          <a:off x="2025455" y="196"/>
          <a:ext cx="1472568" cy="95716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Faculty creates SAGE Referral</a:t>
          </a:r>
        </a:p>
      </dsp:txBody>
      <dsp:txXfrm>
        <a:off x="2072180" y="46921"/>
        <a:ext cx="1379118" cy="863719"/>
      </dsp:txXfrm>
    </dsp:sp>
    <dsp:sp modelId="{F554CF13-D04E-4D3F-9636-CFE2E6435802}">
      <dsp:nvSpPr>
        <dsp:cNvPr id="0" name=""/>
        <dsp:cNvSpPr/>
      </dsp:nvSpPr>
      <dsp:spPr>
        <a:xfrm>
          <a:off x="1180984" y="478780"/>
          <a:ext cx="3161510" cy="3161510"/>
        </a:xfrm>
        <a:custGeom>
          <a:avLst/>
          <a:gdLst/>
          <a:ahLst/>
          <a:cxnLst/>
          <a:rect l="0" t="0" r="0" b="0"/>
          <a:pathLst>
            <a:path>
              <a:moveTo>
                <a:pt x="2520140" y="309401"/>
              </a:moveTo>
              <a:arcTo wR="1580755" hR="1580755" stAng="18387610" swAng="1633026"/>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D0095D93-BEF1-4F92-8543-5A7B5CB2C052}">
      <dsp:nvSpPr>
        <dsp:cNvPr id="0" name=""/>
        <dsp:cNvSpPr/>
      </dsp:nvSpPr>
      <dsp:spPr>
        <a:xfrm>
          <a:off x="3606210" y="1580951"/>
          <a:ext cx="1472568" cy="95716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Email to Student and Center</a:t>
          </a:r>
        </a:p>
      </dsp:txBody>
      <dsp:txXfrm>
        <a:off x="3652935" y="1627676"/>
        <a:ext cx="1379118" cy="863719"/>
      </dsp:txXfrm>
    </dsp:sp>
    <dsp:sp modelId="{F9714395-64F5-447F-AF93-E958033839F8}">
      <dsp:nvSpPr>
        <dsp:cNvPr id="0" name=""/>
        <dsp:cNvSpPr/>
      </dsp:nvSpPr>
      <dsp:spPr>
        <a:xfrm>
          <a:off x="1180984" y="478780"/>
          <a:ext cx="3161510" cy="3161510"/>
        </a:xfrm>
        <a:custGeom>
          <a:avLst/>
          <a:gdLst/>
          <a:ahLst/>
          <a:cxnLst/>
          <a:rect l="0" t="0" r="0" b="0"/>
          <a:pathLst>
            <a:path>
              <a:moveTo>
                <a:pt x="2997602" y="2281704"/>
              </a:moveTo>
              <a:arcTo wR="1580755" hR="1580755" stAng="1579364" swAng="1633026"/>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736C2976-23C9-4363-9633-06535DC6A561}">
      <dsp:nvSpPr>
        <dsp:cNvPr id="0" name=""/>
        <dsp:cNvSpPr/>
      </dsp:nvSpPr>
      <dsp:spPr>
        <a:xfrm>
          <a:off x="2025455" y="3161706"/>
          <a:ext cx="1472568" cy="957169"/>
        </a:xfrm>
        <a:prstGeom prst="roundRect">
          <a:avLst/>
        </a:prstGeom>
        <a:solidFill>
          <a:schemeClr val="tx2">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Outreach to Student</a:t>
          </a:r>
        </a:p>
      </dsp:txBody>
      <dsp:txXfrm>
        <a:off x="2072180" y="3208431"/>
        <a:ext cx="1379118" cy="863719"/>
      </dsp:txXfrm>
    </dsp:sp>
    <dsp:sp modelId="{B3299DB3-61FB-4438-88F5-1762354038CB}">
      <dsp:nvSpPr>
        <dsp:cNvPr id="0" name=""/>
        <dsp:cNvSpPr/>
      </dsp:nvSpPr>
      <dsp:spPr>
        <a:xfrm>
          <a:off x="1180984" y="478780"/>
          <a:ext cx="3161510" cy="3161510"/>
        </a:xfrm>
        <a:custGeom>
          <a:avLst/>
          <a:gdLst/>
          <a:ahLst/>
          <a:cxnLst/>
          <a:rect l="0" t="0" r="0" b="0"/>
          <a:pathLst>
            <a:path>
              <a:moveTo>
                <a:pt x="641369" y="2852109"/>
              </a:moveTo>
              <a:arcTo wR="1580755" hR="1580755" stAng="7587610" swAng="1633026"/>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EC7DD1C3-A25C-4D1D-BF81-C5F7A3718964}">
      <dsp:nvSpPr>
        <dsp:cNvPr id="0" name=""/>
        <dsp:cNvSpPr/>
      </dsp:nvSpPr>
      <dsp:spPr>
        <a:xfrm>
          <a:off x="444700" y="1580951"/>
          <a:ext cx="1472568" cy="957169"/>
        </a:xfrm>
        <a:prstGeom prst="roundRect">
          <a:avLst/>
        </a:prstGeom>
        <a:solidFill>
          <a:schemeClr val="tx2">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Referral completed and email to Faculty</a:t>
          </a:r>
        </a:p>
      </dsp:txBody>
      <dsp:txXfrm>
        <a:off x="491425" y="1627676"/>
        <a:ext cx="1379118" cy="863719"/>
      </dsp:txXfrm>
    </dsp:sp>
    <dsp:sp modelId="{0AE248BA-B327-47AD-991A-E0533E22CF21}">
      <dsp:nvSpPr>
        <dsp:cNvPr id="0" name=""/>
        <dsp:cNvSpPr/>
      </dsp:nvSpPr>
      <dsp:spPr>
        <a:xfrm>
          <a:off x="1180984" y="478780"/>
          <a:ext cx="3161510" cy="3161510"/>
        </a:xfrm>
        <a:custGeom>
          <a:avLst/>
          <a:gdLst/>
          <a:ahLst/>
          <a:cxnLst/>
          <a:rect l="0" t="0" r="0" b="0"/>
          <a:pathLst>
            <a:path>
              <a:moveTo>
                <a:pt x="163907" y="879805"/>
              </a:moveTo>
              <a:arcTo wR="1580755" hR="1580755" stAng="12379364" swAng="1633026"/>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378CAE-25EC-41C4-B980-1CCDE2E15C30}">
      <dsp:nvSpPr>
        <dsp:cNvPr id="0" name=""/>
        <dsp:cNvSpPr/>
      </dsp:nvSpPr>
      <dsp:spPr>
        <a:xfrm>
          <a:off x="2047235" y="750"/>
          <a:ext cx="1280834" cy="83254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Faculty creates SAGE Referral</a:t>
          </a:r>
        </a:p>
      </dsp:txBody>
      <dsp:txXfrm>
        <a:off x="2087876" y="41391"/>
        <a:ext cx="1199552" cy="751260"/>
      </dsp:txXfrm>
    </dsp:sp>
    <dsp:sp modelId="{F554CF13-D04E-4D3F-9636-CFE2E6435802}">
      <dsp:nvSpPr>
        <dsp:cNvPr id="0" name=""/>
        <dsp:cNvSpPr/>
      </dsp:nvSpPr>
      <dsp:spPr>
        <a:xfrm>
          <a:off x="1025571" y="417021"/>
          <a:ext cx="3324162" cy="3324162"/>
        </a:xfrm>
        <a:custGeom>
          <a:avLst/>
          <a:gdLst/>
          <a:ahLst/>
          <a:cxnLst/>
          <a:rect l="0" t="0" r="0" b="0"/>
          <a:pathLst>
            <a:path>
              <a:moveTo>
                <a:pt x="2473781" y="211682"/>
              </a:moveTo>
              <a:arcTo wR="1662081" hR="1662081" stAng="17953986" swAng="1210664"/>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D0095D93-BEF1-4F92-8543-5A7B5CB2C052}">
      <dsp:nvSpPr>
        <dsp:cNvPr id="0" name=""/>
        <dsp:cNvSpPr/>
      </dsp:nvSpPr>
      <dsp:spPr>
        <a:xfrm>
          <a:off x="3627968" y="1149220"/>
          <a:ext cx="1280834" cy="83254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Email to Student and Center</a:t>
          </a:r>
        </a:p>
      </dsp:txBody>
      <dsp:txXfrm>
        <a:off x="3668609" y="1189861"/>
        <a:ext cx="1199552" cy="751260"/>
      </dsp:txXfrm>
    </dsp:sp>
    <dsp:sp modelId="{F9714395-64F5-447F-AF93-E958033839F8}">
      <dsp:nvSpPr>
        <dsp:cNvPr id="0" name=""/>
        <dsp:cNvSpPr/>
      </dsp:nvSpPr>
      <dsp:spPr>
        <a:xfrm>
          <a:off x="1025571" y="417021"/>
          <a:ext cx="3324162" cy="3324162"/>
        </a:xfrm>
        <a:custGeom>
          <a:avLst/>
          <a:gdLst/>
          <a:ahLst/>
          <a:cxnLst/>
          <a:rect l="0" t="0" r="0" b="0"/>
          <a:pathLst>
            <a:path>
              <a:moveTo>
                <a:pt x="3320165" y="1777274"/>
              </a:moveTo>
              <a:arcTo wR="1662081" hR="1662081" stAng="21838450" swAng="1359050"/>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17CA67CE-EE7A-4A4B-B6BE-EBB7AC17D1C1}">
      <dsp:nvSpPr>
        <dsp:cNvPr id="0" name=""/>
        <dsp:cNvSpPr/>
      </dsp:nvSpPr>
      <dsp:spPr>
        <a:xfrm>
          <a:off x="3024182" y="3007483"/>
          <a:ext cx="1280834" cy="832542"/>
        </a:xfrm>
        <a:prstGeom prst="round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Outreach to student</a:t>
          </a:r>
        </a:p>
      </dsp:txBody>
      <dsp:txXfrm>
        <a:off x="3064823" y="3048124"/>
        <a:ext cx="1199552" cy="751260"/>
      </dsp:txXfrm>
    </dsp:sp>
    <dsp:sp modelId="{3C0A2A5E-E2E5-4537-874A-9F3E0993E9DF}">
      <dsp:nvSpPr>
        <dsp:cNvPr id="0" name=""/>
        <dsp:cNvSpPr/>
      </dsp:nvSpPr>
      <dsp:spPr>
        <a:xfrm>
          <a:off x="1025571" y="417021"/>
          <a:ext cx="3324162" cy="3324162"/>
        </a:xfrm>
        <a:custGeom>
          <a:avLst/>
          <a:gdLst/>
          <a:ahLst/>
          <a:cxnLst/>
          <a:rect l="0" t="0" r="0" b="0"/>
          <a:pathLst>
            <a:path>
              <a:moveTo>
                <a:pt x="1865827" y="3311626"/>
              </a:moveTo>
              <a:arcTo wR="1662081" hR="1662081" stAng="4977520" swAng="844960"/>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736C2976-23C9-4363-9633-06535DC6A561}">
      <dsp:nvSpPr>
        <dsp:cNvPr id="0" name=""/>
        <dsp:cNvSpPr/>
      </dsp:nvSpPr>
      <dsp:spPr>
        <a:xfrm>
          <a:off x="1070288" y="3007483"/>
          <a:ext cx="1280834" cy="832542"/>
        </a:xfrm>
        <a:prstGeom prst="roundRect">
          <a:avLst/>
        </a:prstGeom>
        <a:solidFill>
          <a:schemeClr val="tx2">
            <a:lumMod val="75000"/>
            <a:lumOff val="2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Student arrives to designated Center</a:t>
          </a:r>
        </a:p>
      </dsp:txBody>
      <dsp:txXfrm>
        <a:off x="1110929" y="3048124"/>
        <a:ext cx="1199552" cy="751260"/>
      </dsp:txXfrm>
    </dsp:sp>
    <dsp:sp modelId="{B3299DB3-61FB-4438-88F5-1762354038CB}">
      <dsp:nvSpPr>
        <dsp:cNvPr id="0" name=""/>
        <dsp:cNvSpPr/>
      </dsp:nvSpPr>
      <dsp:spPr>
        <a:xfrm>
          <a:off x="1025571" y="417021"/>
          <a:ext cx="3324162" cy="3324162"/>
        </a:xfrm>
        <a:custGeom>
          <a:avLst/>
          <a:gdLst/>
          <a:ahLst/>
          <a:cxnLst/>
          <a:rect l="0" t="0" r="0" b="0"/>
          <a:pathLst>
            <a:path>
              <a:moveTo>
                <a:pt x="176249" y="2406941"/>
              </a:moveTo>
              <a:arcTo wR="1662081" hR="1662081" stAng="9202500" swAng="1359050"/>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EC7DD1C3-A25C-4D1D-BF81-C5F7A3718964}">
      <dsp:nvSpPr>
        <dsp:cNvPr id="0" name=""/>
        <dsp:cNvSpPr/>
      </dsp:nvSpPr>
      <dsp:spPr>
        <a:xfrm>
          <a:off x="466502" y="1149220"/>
          <a:ext cx="1280834" cy="832542"/>
        </a:xfrm>
        <a:prstGeom prst="roundRect">
          <a:avLst/>
        </a:prstGeom>
        <a:solidFill>
          <a:schemeClr val="tx2">
            <a:lumMod val="75000"/>
            <a:lumOff val="2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Referral completed and email to Faculty</a:t>
          </a:r>
        </a:p>
      </dsp:txBody>
      <dsp:txXfrm>
        <a:off x="507143" y="1189861"/>
        <a:ext cx="1199552" cy="751260"/>
      </dsp:txXfrm>
    </dsp:sp>
    <dsp:sp modelId="{0AE248BA-B327-47AD-991A-E0533E22CF21}">
      <dsp:nvSpPr>
        <dsp:cNvPr id="0" name=""/>
        <dsp:cNvSpPr/>
      </dsp:nvSpPr>
      <dsp:spPr>
        <a:xfrm>
          <a:off x="1025571" y="417021"/>
          <a:ext cx="3324162" cy="3324162"/>
        </a:xfrm>
        <a:custGeom>
          <a:avLst/>
          <a:gdLst/>
          <a:ahLst/>
          <a:cxnLst/>
          <a:rect l="0" t="0" r="0" b="0"/>
          <a:pathLst>
            <a:path>
              <a:moveTo>
                <a:pt x="399906" y="580680"/>
              </a:moveTo>
              <a:arcTo wR="1662081" hR="1662081" stAng="13235350" swAng="1210664"/>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DD71D7-55AC-46BD-81B3-09AB2F9EFBD8}" type="datetimeFigureOut">
              <a:rPr lang="en-US" smtClean="0"/>
              <a:t>3/17/2025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40BD58-3BFF-4EAF-BB8B-AC67FE801E47}" type="slidenum">
              <a:rPr lang="en-US" smtClean="0"/>
              <a:t>‹#›</a:t>
            </a:fld>
            <a:endParaRPr lang="en-US"/>
          </a:p>
        </p:txBody>
      </p:sp>
    </p:spTree>
    <p:extLst>
      <p:ext uri="{BB962C8B-B14F-4D97-AF65-F5344CB8AC3E}">
        <p14:creationId xmlns:p14="http://schemas.microsoft.com/office/powerpoint/2010/main" val="4010594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89424F-BB59-4F4E-9822-4CA3E770FFD2}" type="datetimeFigureOut">
              <a:rPr lang="en-US" smtClean="0"/>
              <a:t>3/17/2025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322CDD-9D6C-4F63-9EC2-648226624108}" type="slidenum">
              <a:rPr lang="en-US" smtClean="0"/>
              <a:t>‹#›</a:t>
            </a:fld>
            <a:endParaRPr lang="en-US"/>
          </a:p>
        </p:txBody>
      </p:sp>
    </p:spTree>
    <p:extLst>
      <p:ext uri="{BB962C8B-B14F-4D97-AF65-F5344CB8AC3E}">
        <p14:creationId xmlns:p14="http://schemas.microsoft.com/office/powerpoint/2010/main" val="851026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8322CDD-9D6C-4F63-9EC2-648226624108}" type="slidenum">
              <a:rPr lang="en-US" smtClean="0"/>
              <a:t>3</a:t>
            </a:fld>
            <a:endParaRPr lang="en-US"/>
          </a:p>
        </p:txBody>
      </p:sp>
    </p:spTree>
    <p:extLst>
      <p:ext uri="{BB962C8B-B14F-4D97-AF65-F5344CB8AC3E}">
        <p14:creationId xmlns:p14="http://schemas.microsoft.com/office/powerpoint/2010/main" val="4053229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4" descr="Background pattern&#10;&#10;Description automatically generated">
            <a:extLst>
              <a:ext uri="{FF2B5EF4-FFF2-40B4-BE49-F238E27FC236}">
                <a16:creationId xmlns:a16="http://schemas.microsoft.com/office/drawing/2014/main" id="{86FCB2E6-13B1-4DDB-82FB-07C0E23B0A6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6505" cy="6097670"/>
          </a:xfrm>
          <a:prstGeom prst="rect">
            <a:avLst/>
          </a:prstGeom>
        </p:spPr>
      </p:pic>
      <p:sp>
        <p:nvSpPr>
          <p:cNvPr id="2" name="Title 1"/>
          <p:cNvSpPr>
            <a:spLocks noGrp="1"/>
          </p:cNvSpPr>
          <p:nvPr>
            <p:ph type="ctrTitle"/>
          </p:nvPr>
        </p:nvSpPr>
        <p:spPr>
          <a:xfrm>
            <a:off x="800100" y="2606040"/>
            <a:ext cx="7543800" cy="2743200"/>
          </a:xfrm>
        </p:spPr>
        <p:txBody>
          <a:bodyPr anchor="b">
            <a:normAutofit/>
          </a:bodyPr>
          <a:lstStyle>
            <a:lvl1pPr algn="l">
              <a:lnSpc>
                <a:spcPct val="80000"/>
              </a:lnSpc>
              <a:defRPr sz="6800">
                <a:solidFill>
                  <a:schemeClr val="tx1"/>
                </a:solidFill>
                <a:effectLst>
                  <a:outerShdw blurRad="38100" dist="25400" dir="18900000" algn="bl" rotWithShape="0">
                    <a:schemeClr val="bg1">
                      <a:alpha val="8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800100" y="5360437"/>
            <a:ext cx="7543800" cy="365760"/>
          </a:xfrm>
        </p:spPr>
        <p:txBody>
          <a:bodyPr>
            <a:normAutofit/>
          </a:bodyPr>
          <a:lstStyle>
            <a:lvl1pPr marL="0" indent="0" algn="l">
              <a:spcBef>
                <a:spcPts val="0"/>
              </a:spcBef>
              <a:buNone/>
              <a:defRPr sz="2000" b="1" cap="all" baseline="0">
                <a:solidFill>
                  <a:schemeClr val="accent1">
                    <a:lumMod val="75000"/>
                  </a:schemeClr>
                </a:solidFill>
                <a:effectLst/>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11" name="Rectangle 10">
            <a:extLst>
              <a:ext uri="{FF2B5EF4-FFF2-40B4-BE49-F238E27FC236}">
                <a16:creationId xmlns:a16="http://schemas.microsoft.com/office/drawing/2014/main" id="{D11F0EBC-43C2-4BC4-B20D-8569343E633D}"/>
              </a:ext>
            </a:extLst>
          </p:cNvPr>
          <p:cNvSpPr/>
          <p:nvPr userDrawn="1"/>
        </p:nvSpPr>
        <p:spPr>
          <a:xfrm>
            <a:off x="-2504" y="6403451"/>
            <a:ext cx="9146505"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3" name="TextBox 12">
            <a:extLst>
              <a:ext uri="{FF2B5EF4-FFF2-40B4-BE49-F238E27FC236}">
                <a16:creationId xmlns:a16="http://schemas.microsoft.com/office/drawing/2014/main" id="{52623752-102A-438E-ADC6-A2BC88FDD0EF}"/>
              </a:ext>
            </a:extLst>
          </p:cNvPr>
          <p:cNvSpPr txBox="1"/>
          <p:nvPr userDrawn="1"/>
        </p:nvSpPr>
        <p:spPr>
          <a:xfrm>
            <a:off x="2284165" y="6448859"/>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pic>
        <p:nvPicPr>
          <p:cNvPr id="4" name="Picture 3">
            <a:extLst>
              <a:ext uri="{FF2B5EF4-FFF2-40B4-BE49-F238E27FC236}">
                <a16:creationId xmlns:a16="http://schemas.microsoft.com/office/drawing/2014/main" id="{A0687FF2-4823-2EE1-9933-FE976AA1CE2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9391" y="99367"/>
            <a:ext cx="2284165" cy="588666"/>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userDrawn="1"/>
        </p:nvSpPr>
        <p:spPr>
          <a:xfrm>
            <a:off x="5783778" y="0"/>
            <a:ext cx="34289" cy="641946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 name="Picture 9" descr="Background pattern&#10;&#10;Description automatically generated with medium confidence">
            <a:extLst>
              <a:ext uri="{FF2B5EF4-FFF2-40B4-BE49-F238E27FC236}">
                <a16:creationId xmlns:a16="http://schemas.microsoft.com/office/drawing/2014/main" id="{A94C6F9D-FC5A-498A-B901-481556FEC8F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9833" r="521"/>
          <a:stretch/>
        </p:blipFill>
        <p:spPr>
          <a:xfrm rot="16200000">
            <a:off x="4055463" y="1769460"/>
            <a:ext cx="6858003" cy="3319075"/>
          </a:xfrm>
          <a:prstGeom prst="rect">
            <a:avLst/>
          </a:prstGeom>
        </p:spPr>
      </p:pic>
      <p:pic>
        <p:nvPicPr>
          <p:cNvPr id="12" name="Picture 11" descr="Background pattern&#10;&#10;Description automatically generated">
            <a:extLst>
              <a:ext uri="{FF2B5EF4-FFF2-40B4-BE49-F238E27FC236}">
                <a16:creationId xmlns:a16="http://schemas.microsoft.com/office/drawing/2014/main" id="{CB876029-D515-4B7E-8C33-E0E9003D9354}"/>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1869" t="30505" r="50013"/>
          <a:stretch/>
        </p:blipFill>
        <p:spPr>
          <a:xfrm>
            <a:off x="0" y="1325880"/>
            <a:ext cx="5143500" cy="4237555"/>
          </a:xfrm>
          <a:prstGeom prst="rect">
            <a:avLst/>
          </a:prstGeom>
        </p:spPr>
      </p:pic>
      <p:sp>
        <p:nvSpPr>
          <p:cNvPr id="2" name="Title 1"/>
          <p:cNvSpPr>
            <a:spLocks noGrp="1"/>
          </p:cNvSpPr>
          <p:nvPr>
            <p:ph type="title"/>
          </p:nvPr>
        </p:nvSpPr>
        <p:spPr>
          <a:xfrm>
            <a:off x="6172200" y="2514600"/>
            <a:ext cx="2606040" cy="1600200"/>
          </a:xfrm>
        </p:spPr>
        <p:txBody>
          <a:bodyPr anchor="b"/>
          <a:lstStyle>
            <a:lvl1pPr>
              <a:defRPr sz="3200">
                <a:solidFill>
                  <a:srgbClr val="610215"/>
                </a:solidFill>
              </a:defRPr>
            </a:lvl1pPr>
          </a:lstStyle>
          <a:p>
            <a:r>
              <a:rPr lang="en-US" dirty="0"/>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0" y="1357194"/>
            <a:ext cx="5143500" cy="4206240"/>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lvl1pPr marL="0" indent="0" algn="ctr">
              <a:buNone/>
              <a:defRPr sz="24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6172200" y="4343400"/>
            <a:ext cx="2606040" cy="1188720"/>
          </a:xfrm>
        </p:spPr>
        <p:txBody>
          <a:bodyPr>
            <a:normAutofit/>
          </a:bodyPr>
          <a:lstStyle>
            <a:lvl1pPr marL="0" indent="0">
              <a:spcBef>
                <a:spcPts val="8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15" name="Rectangle 14">
            <a:extLst>
              <a:ext uri="{FF2B5EF4-FFF2-40B4-BE49-F238E27FC236}">
                <a16:creationId xmlns:a16="http://schemas.microsoft.com/office/drawing/2014/main" id="{06B0AB30-AE7D-47EB-89F9-4F54E6C4CDBB}"/>
              </a:ext>
            </a:extLst>
          </p:cNvPr>
          <p:cNvSpPr/>
          <p:nvPr userDrawn="1"/>
        </p:nvSpPr>
        <p:spPr>
          <a:xfrm>
            <a:off x="0" y="6399334"/>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6" name="TextBox 15">
            <a:extLst>
              <a:ext uri="{FF2B5EF4-FFF2-40B4-BE49-F238E27FC236}">
                <a16:creationId xmlns:a16="http://schemas.microsoft.com/office/drawing/2014/main" id="{7057EF9E-69B1-466E-BD71-B44ADB916D02}"/>
              </a:ext>
            </a:extLst>
          </p:cNvPr>
          <p:cNvSpPr txBox="1"/>
          <p:nvPr userDrawn="1"/>
        </p:nvSpPr>
        <p:spPr>
          <a:xfrm>
            <a:off x="2285418" y="6444742"/>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sp>
        <p:nvSpPr>
          <p:cNvPr id="5" name="Date Placeholder 4"/>
          <p:cNvSpPr>
            <a:spLocks noGrp="1"/>
          </p:cNvSpPr>
          <p:nvPr>
            <p:ph type="dt" sz="half" idx="10"/>
          </p:nvPr>
        </p:nvSpPr>
        <p:spPr/>
        <p:txBody>
          <a:bodyPr/>
          <a:lstStyle/>
          <a:p>
            <a:fld id="{601E0B12-F9DE-47EF-A076-CF602073F1B2}" type="datetime1">
              <a:rPr lang="en-US" smtClean="0"/>
              <a:pPr/>
              <a:t>3/17/2025</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pic>
        <p:nvPicPr>
          <p:cNvPr id="6" name="Picture 5">
            <a:extLst>
              <a:ext uri="{FF2B5EF4-FFF2-40B4-BE49-F238E27FC236}">
                <a16:creationId xmlns:a16="http://schemas.microsoft.com/office/drawing/2014/main" id="{AF1A43DE-DAFC-4F78-51EC-5C788BFB021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59391" y="99367"/>
            <a:ext cx="2284165" cy="588666"/>
          </a:xfrm>
          <a:prstGeom prst="rect">
            <a:avLst/>
          </a:prstGeom>
        </p:spPr>
      </p:pic>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872EE9-AF66-483C-961F-59B9F002993E}" type="datetime1">
              <a:rPr lang="en-US" smtClean="0"/>
              <a:pPr/>
              <a:t>3/17/2025</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50" y="631769"/>
            <a:ext cx="1028700" cy="53118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71550" y="631769"/>
            <a:ext cx="5897880" cy="53118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BEAFD5-7FA3-40FB-875B-457FB46B25A4}" type="datetime1">
              <a:rPr lang="en-US" smtClean="0"/>
              <a:pPr/>
              <a:t>3/17/2025</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856CF-A2C3-4B88-A8BC-452BADF6FF50}"/>
              </a:ext>
            </a:extLst>
          </p:cNvPr>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1BB98244-2B77-4D09-9C3D-1A0EEDF6D59D}"/>
              </a:ext>
            </a:extLst>
          </p:cNvPr>
          <p:cNvSpPr>
            <a:spLocks noGrp="1"/>
          </p:cNvSpPr>
          <p:nvPr>
            <p:ph type="dt" sz="half" idx="11"/>
          </p:nvPr>
        </p:nvSpPr>
        <p:spPr/>
        <p:txBody>
          <a:bodyPr/>
          <a:lstStyle/>
          <a:p>
            <a:fld id="{C8B93266-8FB4-430B-8AE3-3A53F50E1A0B}" type="datetime1">
              <a:rPr lang="en-US" smtClean="0"/>
              <a:pPr/>
              <a:t>3/17/2025</a:t>
            </a:fld>
            <a:endParaRPr lang="en-US" dirty="0"/>
          </a:p>
        </p:txBody>
      </p:sp>
      <p:sp>
        <p:nvSpPr>
          <p:cNvPr id="5" name="Slide Number Placeholder 4">
            <a:extLst>
              <a:ext uri="{FF2B5EF4-FFF2-40B4-BE49-F238E27FC236}">
                <a16:creationId xmlns:a16="http://schemas.microsoft.com/office/drawing/2014/main" id="{C4DB71F9-FFFE-4BC0-A214-72A3A26EFF91}"/>
              </a:ext>
            </a:extLst>
          </p:cNvPr>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3732344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0F0BC49B-3998-44C0-9D88-5D5C069F724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1" y="760330"/>
            <a:ext cx="9144001" cy="6097670"/>
          </a:xfrm>
          <a:prstGeom prst="rect">
            <a:avLst/>
          </a:prstGeom>
        </p:spPr>
      </p:pic>
      <p:sp>
        <p:nvSpPr>
          <p:cNvPr id="12" name="Rectangle 11">
            <a:extLst>
              <a:ext uri="{FF2B5EF4-FFF2-40B4-BE49-F238E27FC236}">
                <a16:creationId xmlns:a16="http://schemas.microsoft.com/office/drawing/2014/main" id="{C29CC3FA-0A27-4400-B034-DD39E2B4795E}"/>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9AD63E2-E931-4653-BB33-A910E07D11B2}" type="datetime1">
              <a:rPr lang="en-US" smtClean="0"/>
              <a:pPr/>
              <a:t>3/17/2025</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
        <p:nvSpPr>
          <p:cNvPr id="14" name="TextBox 13">
            <a:extLst>
              <a:ext uri="{FF2B5EF4-FFF2-40B4-BE49-F238E27FC236}">
                <a16:creationId xmlns:a16="http://schemas.microsoft.com/office/drawing/2014/main" id="{67B2AEC1-F517-4748-99D4-1C188608040B}"/>
              </a:ext>
            </a:extLst>
          </p:cNvPr>
          <p:cNvSpPr txBox="1"/>
          <p:nvPr userDrawn="1"/>
        </p:nvSpPr>
        <p:spPr>
          <a:xfrm>
            <a:off x="2285418" y="6443260"/>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4594133B-E342-44C7-B5D7-EB0C7870044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1909" y="758899"/>
            <a:ext cx="9144001" cy="6097670"/>
          </a:xfrm>
          <a:prstGeom prst="rect">
            <a:avLst/>
          </a:prstGeom>
        </p:spPr>
      </p:pic>
      <p:sp>
        <p:nvSpPr>
          <p:cNvPr id="2" name="Title 1"/>
          <p:cNvSpPr>
            <a:spLocks noGrp="1"/>
          </p:cNvSpPr>
          <p:nvPr>
            <p:ph type="title"/>
          </p:nvPr>
        </p:nvSpPr>
        <p:spPr>
          <a:xfrm>
            <a:off x="800100" y="1565829"/>
            <a:ext cx="4457700" cy="4114800"/>
          </a:xfrm>
        </p:spPr>
        <p:txBody>
          <a:bodyPr anchor="b">
            <a:normAutofit/>
          </a:bodyPr>
          <a:lstStyle>
            <a:lvl1pPr>
              <a:lnSpc>
                <a:spcPct val="80000"/>
              </a:lnSpc>
              <a:defRPr sz="5400">
                <a:solidFill>
                  <a:srgbClr val="8D182B"/>
                </a:solidFill>
                <a:effectLst>
                  <a:outerShdw blurRad="38100" dist="25400" dir="18900000" algn="bl" rotWithShape="0">
                    <a:schemeClr val="bg1">
                      <a:alpha val="80000"/>
                    </a:schemeClr>
                  </a:outerShdw>
                </a:effectLst>
              </a:defRPr>
            </a:lvl1pPr>
          </a:lstStyle>
          <a:p>
            <a:r>
              <a:rPr lang="en-US" dirty="0"/>
              <a:t>Click to edit Master title style</a:t>
            </a:r>
          </a:p>
        </p:txBody>
      </p:sp>
      <p:sp>
        <p:nvSpPr>
          <p:cNvPr id="3" name="Text Placeholder 2"/>
          <p:cNvSpPr>
            <a:spLocks noGrp="1"/>
          </p:cNvSpPr>
          <p:nvPr>
            <p:ph type="body" idx="1"/>
          </p:nvPr>
        </p:nvSpPr>
        <p:spPr>
          <a:xfrm>
            <a:off x="800101" y="5682346"/>
            <a:ext cx="4457700" cy="410547"/>
          </a:xfrm>
        </p:spPr>
        <p:txBody>
          <a:bodyPr>
            <a:normAutofit/>
          </a:bodyPr>
          <a:lstStyle>
            <a:lvl1pPr marL="0" indent="0">
              <a:spcBef>
                <a:spcPts val="0"/>
              </a:spcBef>
              <a:buNone/>
              <a:defRPr sz="2200" b="1" cap="all" baseline="0"/>
            </a:lvl1pPr>
            <a:lvl2pPr marL="457189" indent="0">
              <a:buNone/>
              <a:defRPr sz="2000"/>
            </a:lvl2pPr>
            <a:lvl3pPr marL="914377" indent="0">
              <a:buNone/>
              <a:defRPr sz="18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pPr lvl="0"/>
            <a:r>
              <a:rPr lang="en-US"/>
              <a:t>Click to edit Master text styles</a:t>
            </a:r>
          </a:p>
        </p:txBody>
      </p:sp>
      <p:sp>
        <p:nvSpPr>
          <p:cNvPr id="9" name="Rectangle 8"/>
          <p:cNvSpPr/>
          <p:nvPr userDrawn="1"/>
        </p:nvSpPr>
        <p:spPr>
          <a:xfrm>
            <a:off x="5780313" y="0"/>
            <a:ext cx="39240" cy="639785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5" name="Picture 4" descr="Background pattern&#10;&#10;Description automatically generated with medium confidence">
            <a:extLst>
              <a:ext uri="{FF2B5EF4-FFF2-40B4-BE49-F238E27FC236}">
                <a16:creationId xmlns:a16="http://schemas.microsoft.com/office/drawing/2014/main" id="{A590BD77-AD8E-4C7B-8932-DBABE032057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49833" r="-21"/>
          <a:stretch/>
        </p:blipFill>
        <p:spPr>
          <a:xfrm rot="16200000">
            <a:off x="4053734" y="1767731"/>
            <a:ext cx="6857999" cy="3322538"/>
          </a:xfrm>
          <a:prstGeom prst="rect">
            <a:avLst/>
          </a:prstGeom>
        </p:spPr>
      </p:pic>
      <p:sp>
        <p:nvSpPr>
          <p:cNvPr id="13" name="Rectangle 12">
            <a:extLst>
              <a:ext uri="{FF2B5EF4-FFF2-40B4-BE49-F238E27FC236}">
                <a16:creationId xmlns:a16="http://schemas.microsoft.com/office/drawing/2014/main" id="{664CAA88-498D-45D8-9BC7-9979FD1415A0}"/>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800" dirty="0">
                <a:solidFill>
                  <a:schemeClr val="bg1"/>
                </a:solidFill>
              </a:rPr>
              <a:t>2025 Annual TracCloud Conference</a:t>
            </a:r>
          </a:p>
        </p:txBody>
      </p:sp>
      <p:pic>
        <p:nvPicPr>
          <p:cNvPr id="4" name="Picture 3">
            <a:extLst>
              <a:ext uri="{FF2B5EF4-FFF2-40B4-BE49-F238E27FC236}">
                <a16:creationId xmlns:a16="http://schemas.microsoft.com/office/drawing/2014/main" id="{65A592F0-D8B1-0845-C11E-1A8A1BB5642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59391" y="99367"/>
            <a:ext cx="2284165" cy="588666"/>
          </a:xfrm>
          <a:prstGeom prst="rect">
            <a:avLst/>
          </a:prstGeom>
        </p:spPr>
      </p:pic>
    </p:spTree>
    <p:extLst>
      <p:ext uri="{BB962C8B-B14F-4D97-AF65-F5344CB8AC3E}">
        <p14:creationId xmlns:p14="http://schemas.microsoft.com/office/powerpoint/2010/main" val="3506778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032B97CE-9014-47FA-9469-102A9DB9F7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sz="half" idx="1"/>
          </p:nvPr>
        </p:nvSpPr>
        <p:spPr>
          <a:xfrm>
            <a:off x="971550"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971550" y="6419462"/>
            <a:ext cx="3886200" cy="438538"/>
          </a:xfrm>
          <a:prstGeom prst="rect">
            <a:avLst/>
          </a:prstGeom>
        </p:spPr>
        <p:txBody>
          <a:bodyPr/>
          <a:lstStyle/>
          <a:p>
            <a:r>
              <a:rPr lang="en-US" dirty="0"/>
              <a:t>Add a footer</a:t>
            </a:r>
          </a:p>
        </p:txBody>
      </p:sp>
      <p:sp>
        <p:nvSpPr>
          <p:cNvPr id="5" name="Date Placeholder 4"/>
          <p:cNvSpPr>
            <a:spLocks noGrp="1"/>
          </p:cNvSpPr>
          <p:nvPr>
            <p:ph type="dt" sz="half" idx="10"/>
          </p:nvPr>
        </p:nvSpPr>
        <p:spPr/>
        <p:txBody>
          <a:bodyPr/>
          <a:lstStyle/>
          <a:p>
            <a:fld id="{C9EA1F43-559A-4B47-A959-EFB6142CA3A9}" type="datetime1">
              <a:rPr lang="en-US" smtClean="0"/>
              <a:pPr/>
              <a:t>3/17/2025</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032B97CE-9014-47FA-9469-102A9DB9F7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10" name="Rectangle 9">
            <a:extLst>
              <a:ext uri="{FF2B5EF4-FFF2-40B4-BE49-F238E27FC236}">
                <a16:creationId xmlns:a16="http://schemas.microsoft.com/office/drawing/2014/main" id="{11220FC6-88A2-4EEE-991B-2F110AF12BF6}"/>
              </a:ext>
            </a:extLst>
          </p:cNvPr>
          <p:cNvSpPr/>
          <p:nvPr userDrawn="1"/>
        </p:nvSpPr>
        <p:spPr>
          <a:xfrm>
            <a:off x="2504" y="6405709"/>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sz="half" idx="1"/>
          </p:nvPr>
        </p:nvSpPr>
        <p:spPr>
          <a:xfrm>
            <a:off x="971550"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EA1F43-559A-4B47-A959-EFB6142CA3A9}" type="datetime1">
              <a:rPr lang="en-US" smtClean="0"/>
              <a:pPr/>
              <a:t>3/17/2025</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12" name="TextBox 11">
            <a:extLst>
              <a:ext uri="{FF2B5EF4-FFF2-40B4-BE49-F238E27FC236}">
                <a16:creationId xmlns:a16="http://schemas.microsoft.com/office/drawing/2014/main" id="{79E0E989-A902-4F7D-BA2A-FA111A97C9B3}"/>
              </a:ext>
            </a:extLst>
          </p:cNvPr>
          <p:cNvSpPr txBox="1"/>
          <p:nvPr userDrawn="1"/>
        </p:nvSpPr>
        <p:spPr>
          <a:xfrm>
            <a:off x="2342566" y="6451117"/>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spTree>
    <p:extLst>
      <p:ext uri="{BB962C8B-B14F-4D97-AF65-F5344CB8AC3E}">
        <p14:creationId xmlns:p14="http://schemas.microsoft.com/office/powerpoint/2010/main" val="258140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Background pattern&#10;&#10;Description automatically generated">
            <a:extLst>
              <a:ext uri="{FF2B5EF4-FFF2-40B4-BE49-F238E27FC236}">
                <a16:creationId xmlns:a16="http://schemas.microsoft.com/office/drawing/2014/main" id="{1E24CFC4-405A-467D-9E08-5C4DFC7F3CA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12" name="Rectangle 11">
            <a:extLst>
              <a:ext uri="{FF2B5EF4-FFF2-40B4-BE49-F238E27FC236}">
                <a16:creationId xmlns:a16="http://schemas.microsoft.com/office/drawing/2014/main" id="{6EC7611E-B2FF-465A-8615-50CBE22E862F}"/>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28800"/>
            <a:ext cx="3545586" cy="641350"/>
          </a:xfrm>
        </p:spPr>
        <p:txBody>
          <a:bodyPr anchor="ctr">
            <a:normAutofit/>
          </a:bodyPr>
          <a:lstStyle>
            <a:lvl1pPr marL="0" indent="0">
              <a:spcBef>
                <a:spcPts val="0"/>
              </a:spcBef>
              <a:buNone/>
              <a:defRPr sz="2000" b="1" cap="all" baseline="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971550" y="2470151"/>
            <a:ext cx="3545586" cy="347345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5721" y="1828800"/>
            <a:ext cx="3545586" cy="641350"/>
          </a:xfrm>
        </p:spPr>
        <p:txBody>
          <a:bodyPr anchor="ctr">
            <a:normAutofit/>
          </a:bodyPr>
          <a:lstStyle>
            <a:lvl1pPr marL="0" indent="0">
              <a:spcBef>
                <a:spcPts val="0"/>
              </a:spcBef>
              <a:buNone/>
              <a:defRPr sz="2000" b="1" cap="all" baseline="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6864" y="2470151"/>
            <a:ext cx="3545586" cy="347345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261AED-24AE-4AC7-940D-F7106D2788A3}" type="datetime1">
              <a:rPr lang="en-US" smtClean="0"/>
              <a:pPr/>
              <a:t>3/17/2025</a:t>
            </a:fld>
            <a:endParaRPr lang="en-US" dirty="0"/>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
        <p:nvSpPr>
          <p:cNvPr id="14" name="TextBox 13">
            <a:extLst>
              <a:ext uri="{FF2B5EF4-FFF2-40B4-BE49-F238E27FC236}">
                <a16:creationId xmlns:a16="http://schemas.microsoft.com/office/drawing/2014/main" id="{F197B8FA-C7AA-421D-AF26-F166BBAB36A8}"/>
              </a:ext>
            </a:extLst>
          </p:cNvPr>
          <p:cNvSpPr txBox="1"/>
          <p:nvPr userDrawn="1"/>
        </p:nvSpPr>
        <p:spPr>
          <a:xfrm>
            <a:off x="2339139" y="6443260"/>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FD541279-8A3B-417F-B843-F755CAAF390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8" name="Rectangle 7">
            <a:extLst>
              <a:ext uri="{FF2B5EF4-FFF2-40B4-BE49-F238E27FC236}">
                <a16:creationId xmlns:a16="http://schemas.microsoft.com/office/drawing/2014/main" id="{AEBB8236-4E86-4536-B303-53C7F60B64DE}"/>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425771-5E10-4A19-AB0E-909293152332}" type="datetime1">
              <a:rPr lang="en-US" smtClean="0"/>
              <a:pPr/>
              <a:t>3/17/2025</a:t>
            </a:fld>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
        <p:nvSpPr>
          <p:cNvPr id="10" name="TextBox 9">
            <a:extLst>
              <a:ext uri="{FF2B5EF4-FFF2-40B4-BE49-F238E27FC236}">
                <a16:creationId xmlns:a16="http://schemas.microsoft.com/office/drawing/2014/main" id="{746F40C0-994F-49A0-A51F-15027EC1DE1E}"/>
              </a:ext>
            </a:extLst>
          </p:cNvPr>
          <p:cNvSpPr txBox="1"/>
          <p:nvPr userDrawn="1"/>
        </p:nvSpPr>
        <p:spPr>
          <a:xfrm>
            <a:off x="2282913" y="6443260"/>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BA8BDA1-2913-451D-A921-1354C1504763}"/>
              </a:ext>
            </a:extLst>
          </p:cNvPr>
          <p:cNvSpPr/>
          <p:nvPr userDrawn="1"/>
        </p:nvSpPr>
        <p:spPr>
          <a:xfrm>
            <a:off x="0" y="6428290"/>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Date Placeholder 1"/>
          <p:cNvSpPr>
            <a:spLocks noGrp="1"/>
          </p:cNvSpPr>
          <p:nvPr>
            <p:ph type="dt" sz="half" idx="10"/>
          </p:nvPr>
        </p:nvSpPr>
        <p:spPr/>
        <p:txBody>
          <a:bodyPr/>
          <a:lstStyle/>
          <a:p>
            <a:fld id="{03606FD5-B03F-45D5-A178-114C548C0032}" type="datetime1">
              <a:rPr lang="en-US" smtClean="0"/>
              <a:pPr/>
              <a:t>3/17/2025</a:t>
            </a:fld>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a:p>
        </p:txBody>
      </p:sp>
      <p:sp>
        <p:nvSpPr>
          <p:cNvPr id="9" name="TextBox 8">
            <a:extLst>
              <a:ext uri="{FF2B5EF4-FFF2-40B4-BE49-F238E27FC236}">
                <a16:creationId xmlns:a16="http://schemas.microsoft.com/office/drawing/2014/main" id="{E1AA0B3F-7E55-46D7-98A7-9074B9F11702}"/>
              </a:ext>
            </a:extLst>
          </p:cNvPr>
          <p:cNvSpPr txBox="1"/>
          <p:nvPr userDrawn="1"/>
        </p:nvSpPr>
        <p:spPr>
          <a:xfrm>
            <a:off x="2285418" y="6473698"/>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pic>
        <p:nvPicPr>
          <p:cNvPr id="3" name="Picture 2">
            <a:extLst>
              <a:ext uri="{FF2B5EF4-FFF2-40B4-BE49-F238E27FC236}">
                <a16:creationId xmlns:a16="http://schemas.microsoft.com/office/drawing/2014/main" id="{8305C23D-1F9A-35D8-65B5-FD85F99DCC2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9391" y="99367"/>
            <a:ext cx="2284165" cy="588666"/>
          </a:xfrm>
          <a:prstGeom prst="rect">
            <a:avLst/>
          </a:prstGeom>
        </p:spPr>
      </p:pic>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12" name="Picture 11" descr="Background pattern&#10;&#10;Description automatically generated with medium confidence">
            <a:extLst>
              <a:ext uri="{FF2B5EF4-FFF2-40B4-BE49-F238E27FC236}">
                <a16:creationId xmlns:a16="http://schemas.microsoft.com/office/drawing/2014/main" id="{BBF16F1B-6D74-4B8E-A030-6A5F72631CB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9833" r="521"/>
          <a:stretch/>
        </p:blipFill>
        <p:spPr>
          <a:xfrm rot="16200000">
            <a:off x="4097448" y="1727472"/>
            <a:ext cx="6774030" cy="3319074"/>
          </a:xfrm>
          <a:prstGeom prst="rect">
            <a:avLst/>
          </a:prstGeom>
        </p:spPr>
      </p:pic>
      <p:sp>
        <p:nvSpPr>
          <p:cNvPr id="15" name="Rectangle 14">
            <a:extLst>
              <a:ext uri="{FF2B5EF4-FFF2-40B4-BE49-F238E27FC236}">
                <a16:creationId xmlns:a16="http://schemas.microsoft.com/office/drawing/2014/main" id="{9ABE2AC4-3A1F-4C1F-B13B-47350FC056EB}"/>
              </a:ext>
            </a:extLst>
          </p:cNvPr>
          <p:cNvSpPr/>
          <p:nvPr userDrawn="1"/>
        </p:nvSpPr>
        <p:spPr>
          <a:xfrm>
            <a:off x="1" y="6397852"/>
            <a:ext cx="9158114"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0" name="Rectangle 9"/>
          <p:cNvSpPr/>
          <p:nvPr userDrawn="1"/>
        </p:nvSpPr>
        <p:spPr>
          <a:xfrm>
            <a:off x="5783777" y="0"/>
            <a:ext cx="41148" cy="639785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172201" y="2514600"/>
            <a:ext cx="2606040" cy="1600200"/>
          </a:xfrm>
        </p:spPr>
        <p:txBody>
          <a:bodyPr anchor="b"/>
          <a:lstStyle>
            <a:lvl1pPr>
              <a:defRPr sz="3200">
                <a:solidFill>
                  <a:srgbClr val="8D182B"/>
                </a:solidFill>
              </a:defRPr>
            </a:lvl1pPr>
          </a:lstStyle>
          <a:p>
            <a:r>
              <a:rPr lang="en-US" dirty="0"/>
              <a:t>Click to edit Master title style</a:t>
            </a:r>
          </a:p>
        </p:txBody>
      </p:sp>
      <p:sp>
        <p:nvSpPr>
          <p:cNvPr id="3" name="Content Placeholder 2"/>
          <p:cNvSpPr>
            <a:spLocks noGrp="1"/>
          </p:cNvSpPr>
          <p:nvPr>
            <p:ph idx="1"/>
          </p:nvPr>
        </p:nvSpPr>
        <p:spPr>
          <a:xfrm>
            <a:off x="592727" y="685800"/>
            <a:ext cx="4594860" cy="54864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172200" y="4343400"/>
            <a:ext cx="2606040" cy="1188720"/>
          </a:xfrm>
        </p:spPr>
        <p:txBody>
          <a:bodyPr>
            <a:normAutofit/>
          </a:bodyPr>
          <a:lstStyle>
            <a:lvl1pPr marL="0" indent="0">
              <a:spcBef>
                <a:spcPts val="8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E8B012C0-B102-441D-AA86-2C80DFA84E68}" type="datetime1">
              <a:rPr lang="en-US" smtClean="0"/>
              <a:pPr/>
              <a:t>3/17/2025</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17" name="TextBox 16">
            <a:extLst>
              <a:ext uri="{FF2B5EF4-FFF2-40B4-BE49-F238E27FC236}">
                <a16:creationId xmlns:a16="http://schemas.microsoft.com/office/drawing/2014/main" id="{C841F374-095E-4234-9DE9-5A1F5AEB81DB}"/>
              </a:ext>
            </a:extLst>
          </p:cNvPr>
          <p:cNvSpPr txBox="1"/>
          <p:nvPr userDrawn="1"/>
        </p:nvSpPr>
        <p:spPr>
          <a:xfrm>
            <a:off x="2281919" y="6438838"/>
            <a:ext cx="4580163" cy="369332"/>
          </a:xfrm>
          <a:prstGeom prst="rect">
            <a:avLst/>
          </a:prstGeom>
          <a:noFill/>
        </p:spPr>
        <p:txBody>
          <a:bodyPr wrap="square">
            <a:spAutoFit/>
          </a:bodyPr>
          <a:lstStyle/>
          <a:p>
            <a:pPr algn="ctr"/>
            <a:r>
              <a:rPr lang="en-US" sz="1800" dirty="0">
                <a:solidFill>
                  <a:schemeClr val="bg1"/>
                </a:solidFill>
              </a:rPr>
              <a:t>2025 Annual TracCloud Conference</a:t>
            </a:r>
          </a:p>
        </p:txBody>
      </p:sp>
      <p:pic>
        <p:nvPicPr>
          <p:cNvPr id="6" name="Picture 5">
            <a:extLst>
              <a:ext uri="{FF2B5EF4-FFF2-40B4-BE49-F238E27FC236}">
                <a16:creationId xmlns:a16="http://schemas.microsoft.com/office/drawing/2014/main" id="{7DA3E501-90CA-4498-B1E1-2D8EA67EB7D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9391" y="99367"/>
            <a:ext cx="2284165" cy="588666"/>
          </a:xfrm>
          <a:prstGeom prst="rect">
            <a:avLst/>
          </a:prstGeom>
        </p:spPr>
      </p:pic>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A858A82F-6FAE-4624-8CBA-79CF916EF045}"/>
              </a:ext>
            </a:extLst>
          </p:cNvPr>
          <p:cNvPicPr>
            <a:picLocks noChangeAspect="1"/>
          </p:cNvPicPr>
          <p:nvPr userDrawn="1"/>
        </p:nvPicPr>
        <p:blipFill rotWithShape="1">
          <a:blip r:embed="rId15">
            <a:extLst>
              <a:ext uri="{28A0092B-C50C-407E-A947-70E740481C1C}">
                <a14:useLocalDpi xmlns:a14="http://schemas.microsoft.com/office/drawing/2010/main" val="0"/>
              </a:ext>
            </a:extLst>
          </a:blip>
          <a:srcRect r="50013"/>
          <a:stretch/>
        </p:blipFill>
        <p:spPr>
          <a:xfrm>
            <a:off x="2505" y="760330"/>
            <a:ext cx="9144001" cy="6097670"/>
          </a:xfrm>
          <a:prstGeom prst="rect">
            <a:avLst/>
          </a:prstGeom>
        </p:spPr>
      </p:pic>
      <p:sp>
        <p:nvSpPr>
          <p:cNvPr id="11" name="Rectangle 10">
            <a:extLst>
              <a:ext uri="{FF2B5EF4-FFF2-40B4-BE49-F238E27FC236}">
                <a16:creationId xmlns:a16="http://schemas.microsoft.com/office/drawing/2014/main" id="{62AFFE69-30DE-4A76-A6C9-08432CE91D30}"/>
              </a:ext>
            </a:extLst>
          </p:cNvPr>
          <p:cNvSpPr/>
          <p:nvPr userDrawn="1"/>
        </p:nvSpPr>
        <p:spPr>
          <a:xfrm>
            <a:off x="2504" y="6408657"/>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800" dirty="0">
                <a:solidFill>
                  <a:schemeClr val="bg1"/>
                </a:solidFill>
              </a:rPr>
              <a:t>2025 Annual TracCloud Conference</a:t>
            </a:r>
          </a:p>
        </p:txBody>
      </p:sp>
      <p:sp>
        <p:nvSpPr>
          <p:cNvPr id="2" name="Title Placeholder 1"/>
          <p:cNvSpPr>
            <a:spLocks noGrp="1"/>
          </p:cNvSpPr>
          <p:nvPr>
            <p:ph type="title"/>
          </p:nvPr>
        </p:nvSpPr>
        <p:spPr>
          <a:xfrm>
            <a:off x="971550" y="546100"/>
            <a:ext cx="7200900" cy="9779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971550" y="1828800"/>
            <a:ext cx="72009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7129" y="6419462"/>
            <a:ext cx="1013537" cy="238902"/>
          </a:xfrm>
          <a:prstGeom prst="rect">
            <a:avLst/>
          </a:prstGeom>
        </p:spPr>
        <p:txBody>
          <a:bodyPr vert="horz" lIns="91440" tIns="45720" rIns="91440" bIns="45720" rtlCol="0" anchor="ctr"/>
          <a:lstStyle>
            <a:lvl1pPr algn="r">
              <a:defRPr sz="1100">
                <a:solidFill>
                  <a:schemeClr val="bg1"/>
                </a:solidFill>
              </a:defRPr>
            </a:lvl1pPr>
          </a:lstStyle>
          <a:p>
            <a:fld id="{C8B93266-8FB4-430B-8AE3-3A53F50E1A0B}" type="datetime1">
              <a:rPr lang="en-US" smtClean="0"/>
              <a:pPr/>
              <a:t>3/17/2025</a:t>
            </a:fld>
            <a:endParaRPr lang="en-US" dirty="0"/>
          </a:p>
        </p:txBody>
      </p:sp>
      <p:sp>
        <p:nvSpPr>
          <p:cNvPr id="6" name="Slide Number Placeholder 5"/>
          <p:cNvSpPr>
            <a:spLocks noGrp="1"/>
          </p:cNvSpPr>
          <p:nvPr>
            <p:ph type="sldNum" sz="quarter" idx="4"/>
          </p:nvPr>
        </p:nvSpPr>
        <p:spPr>
          <a:xfrm>
            <a:off x="7648770" y="6419462"/>
            <a:ext cx="523681" cy="238902"/>
          </a:xfrm>
          <a:prstGeom prst="rect">
            <a:avLst/>
          </a:prstGeom>
        </p:spPr>
        <p:txBody>
          <a:bodyPr vert="horz" lIns="91440" tIns="45720" rIns="91440" bIns="45720" rtlCol="0" anchor="ctr"/>
          <a:lstStyle>
            <a:lvl1pPr algn="r">
              <a:defRPr sz="1100">
                <a:solidFill>
                  <a:schemeClr val="bg1"/>
                </a:solidFill>
              </a:defRPr>
            </a:lvl1pPr>
          </a:lstStyle>
          <a:p>
            <a:fld id="{E31375A4-56A4-47D6-9801-1991572033F7}" type="slidenum">
              <a:rPr lang="en-US" smtClean="0"/>
              <a:pPr/>
              <a:t>‹#›</a:t>
            </a:fld>
            <a:endParaRPr lang="en-US" dirty="0"/>
          </a:p>
        </p:txBody>
      </p:sp>
      <p:pic>
        <p:nvPicPr>
          <p:cNvPr id="5" name="Picture 4">
            <a:extLst>
              <a:ext uri="{FF2B5EF4-FFF2-40B4-BE49-F238E27FC236}">
                <a16:creationId xmlns:a16="http://schemas.microsoft.com/office/drawing/2014/main" id="{55B4590F-6109-DCBC-93FB-F203B04557EA}"/>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59391" y="99367"/>
            <a:ext cx="2284165" cy="588666"/>
          </a:xfrm>
          <a:prstGeom prst="rect">
            <a:avLst/>
          </a:prstGeom>
        </p:spPr>
      </p:pic>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1"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377" rtl="0" eaLnBrk="1" latinLnBrk="0" hangingPunct="1">
        <a:lnSpc>
          <a:spcPct val="90000"/>
        </a:lnSpc>
        <a:spcBef>
          <a:spcPct val="0"/>
        </a:spcBef>
        <a:buNone/>
        <a:defRPr sz="3200" b="1" kern="1200" cap="all" baseline="0">
          <a:solidFill>
            <a:srgbClr val="8D182B"/>
          </a:solidFill>
          <a:effectLst>
            <a:outerShdw blurRad="38100" dist="25400" dir="18900000" algn="bl" rotWithShape="0">
              <a:schemeClr val="bg1">
                <a:alpha val="80000"/>
              </a:schemeClr>
            </a:outerShdw>
          </a:effectLst>
          <a:latin typeface="+mj-lt"/>
          <a:ea typeface="+mj-ea"/>
          <a:cs typeface="+mj-cs"/>
        </a:defRPr>
      </a:lvl1pPr>
    </p:titleStyle>
    <p:body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10"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00" y="3110753"/>
            <a:ext cx="7543800" cy="1931894"/>
          </a:xfrm>
        </p:spPr>
        <p:txBody>
          <a:bodyPr>
            <a:normAutofit fontScale="90000"/>
          </a:bodyPr>
          <a:lstStyle/>
          <a:p>
            <a:pPr algn="ctr"/>
            <a:r>
              <a:rPr lang="en-US" dirty="0"/>
              <a:t>Boost Student Success </a:t>
            </a:r>
            <a:br>
              <a:rPr lang="en-US" dirty="0"/>
            </a:br>
            <a:r>
              <a:rPr lang="en-US" dirty="0"/>
              <a:t>&amp; </a:t>
            </a:r>
            <a:br>
              <a:rPr lang="en-US" dirty="0"/>
            </a:br>
            <a:r>
              <a:rPr lang="en-US" dirty="0"/>
              <a:t>Retention with SAGE In </a:t>
            </a:r>
            <a:r>
              <a:rPr lang="en-US" dirty="0" err="1"/>
              <a:t>TracCLoud</a:t>
            </a:r>
            <a:endParaRPr lang="en-US" dirty="0"/>
          </a:p>
        </p:txBody>
      </p:sp>
      <p:sp>
        <p:nvSpPr>
          <p:cNvPr id="5" name="Subtitle 4">
            <a:extLst>
              <a:ext uri="{FF2B5EF4-FFF2-40B4-BE49-F238E27FC236}">
                <a16:creationId xmlns:a16="http://schemas.microsoft.com/office/drawing/2014/main" id="{8C7039AC-3158-43CD-BA21-07FCAD3CDAF6}"/>
              </a:ext>
            </a:extLst>
          </p:cNvPr>
          <p:cNvSpPr>
            <a:spLocks noGrp="1"/>
          </p:cNvSpPr>
          <p:nvPr>
            <p:ph type="subTitle" idx="1"/>
          </p:nvPr>
        </p:nvSpPr>
        <p:spPr/>
        <p:txBody>
          <a:bodyPr/>
          <a:lstStyle/>
          <a:p>
            <a:r>
              <a:rPr lang="en-US" dirty="0"/>
              <a:t>Iliana Visser</a:t>
            </a:r>
          </a:p>
        </p:txBody>
      </p:sp>
    </p:spTree>
    <p:extLst>
      <p:ext uri="{BB962C8B-B14F-4D97-AF65-F5344CB8AC3E}">
        <p14:creationId xmlns:p14="http://schemas.microsoft.com/office/powerpoint/2010/main" val="353226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717016"/>
            <a:ext cx="7200900" cy="977900"/>
          </a:xfrm>
        </p:spPr>
        <p:txBody>
          <a:bodyPr/>
          <a:lstStyle/>
          <a:p>
            <a:r>
              <a:rPr lang="en-US" b="1" dirty="0"/>
              <a:t>SAGE Management</a:t>
            </a:r>
          </a:p>
        </p:txBody>
      </p:sp>
      <p:pic>
        <p:nvPicPr>
          <p:cNvPr id="3" name="Picture 2">
            <a:extLst>
              <a:ext uri="{FF2B5EF4-FFF2-40B4-BE49-F238E27FC236}">
                <a16:creationId xmlns:a16="http://schemas.microsoft.com/office/drawing/2014/main" id="{8AAD41D7-974D-42E9-AC5C-B3869758466A}"/>
              </a:ext>
            </a:extLst>
          </p:cNvPr>
          <p:cNvPicPr>
            <a:picLocks noChangeAspect="1"/>
          </p:cNvPicPr>
          <p:nvPr/>
        </p:nvPicPr>
        <p:blipFill>
          <a:blip r:embed="rId2"/>
          <a:stretch>
            <a:fillRect/>
          </a:stretch>
        </p:blipFill>
        <p:spPr>
          <a:xfrm>
            <a:off x="475894" y="2204814"/>
            <a:ext cx="4689026" cy="3520868"/>
          </a:xfrm>
          <a:prstGeom prst="rect">
            <a:avLst/>
          </a:prstGeom>
        </p:spPr>
      </p:pic>
      <p:sp>
        <p:nvSpPr>
          <p:cNvPr id="4" name="Content Placeholder 2">
            <a:extLst>
              <a:ext uri="{FF2B5EF4-FFF2-40B4-BE49-F238E27FC236}">
                <a16:creationId xmlns:a16="http://schemas.microsoft.com/office/drawing/2014/main" id="{5CAC2959-1B20-45F9-B045-C553E1054821}"/>
              </a:ext>
            </a:extLst>
          </p:cNvPr>
          <p:cNvSpPr txBox="1">
            <a:spLocks/>
          </p:cNvSpPr>
          <p:nvPr/>
        </p:nvSpPr>
        <p:spPr>
          <a:xfrm>
            <a:off x="5317320" y="2204814"/>
            <a:ext cx="3007530" cy="3595485"/>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Font typeface="Arial" pitchFamily="34" charset="0"/>
              <a:buNone/>
            </a:pPr>
            <a:r>
              <a:rPr lang="en-US" dirty="0"/>
              <a:t>When creating a referral, you will have option to have it in Test Mode, allow the faculty to see a Roster Annotation, Link referrals to List or even create  a referral for a Testing Center.</a:t>
            </a:r>
          </a:p>
          <a:p>
            <a:endParaRPr lang="en-US" dirty="0"/>
          </a:p>
        </p:txBody>
      </p:sp>
    </p:spTree>
    <p:extLst>
      <p:ext uri="{BB962C8B-B14F-4D97-AF65-F5344CB8AC3E}">
        <p14:creationId xmlns:p14="http://schemas.microsoft.com/office/powerpoint/2010/main" val="1901340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546100"/>
            <a:ext cx="7200900" cy="977900"/>
          </a:xfrm>
        </p:spPr>
        <p:txBody>
          <a:bodyPr anchor="b">
            <a:normAutofit/>
          </a:bodyPr>
          <a:lstStyle/>
          <a:p>
            <a:r>
              <a:rPr lang="en-US" b="1" dirty="0"/>
              <a:t>Reasons &amp; Recommendations</a:t>
            </a:r>
          </a:p>
        </p:txBody>
      </p:sp>
      <p:sp>
        <p:nvSpPr>
          <p:cNvPr id="10" name="Content Placeholder 2">
            <a:extLst>
              <a:ext uri="{FF2B5EF4-FFF2-40B4-BE49-F238E27FC236}">
                <a16:creationId xmlns:a16="http://schemas.microsoft.com/office/drawing/2014/main" id="{A9743902-41B2-BEAB-7A7D-40CF510DEA57}"/>
              </a:ext>
            </a:extLst>
          </p:cNvPr>
          <p:cNvSpPr>
            <a:spLocks noGrp="1"/>
          </p:cNvSpPr>
          <p:nvPr>
            <p:ph sz="half" idx="1"/>
          </p:nvPr>
        </p:nvSpPr>
        <p:spPr>
          <a:xfrm>
            <a:off x="526473" y="2041236"/>
            <a:ext cx="3988377" cy="3902367"/>
          </a:xfrm>
        </p:spPr>
        <p:txBody>
          <a:bodyPr>
            <a:normAutofit/>
          </a:bodyPr>
          <a:lstStyle/>
          <a:p>
            <a:pPr marL="45719" indent="0">
              <a:buNone/>
            </a:pPr>
            <a:r>
              <a:rPr lang="en-US" dirty="0"/>
              <a:t>Reasons and Recommendations can be one of the most important aspects in creating these referrals, as these options can also dictate which emails get sent out to whom. Typically, these would be configured to allow your faculty to quickly describe where the student is struggling and what they recommend as a solution. </a:t>
            </a:r>
          </a:p>
        </p:txBody>
      </p:sp>
      <p:pic>
        <p:nvPicPr>
          <p:cNvPr id="3" name="Picture 2" descr="Graphical user interface, application&#10;&#10;Description automatically generated">
            <a:extLst>
              <a:ext uri="{FF2B5EF4-FFF2-40B4-BE49-F238E27FC236}">
                <a16:creationId xmlns:a16="http://schemas.microsoft.com/office/drawing/2014/main" id="{507CDBDA-324F-4CD0-BDCF-5932D41307DE}"/>
              </a:ext>
            </a:extLst>
          </p:cNvPr>
          <p:cNvPicPr>
            <a:picLocks noChangeAspect="1"/>
          </p:cNvPicPr>
          <p:nvPr/>
        </p:nvPicPr>
        <p:blipFill>
          <a:blip r:embed="rId2"/>
          <a:stretch>
            <a:fillRect/>
          </a:stretch>
        </p:blipFill>
        <p:spPr>
          <a:xfrm>
            <a:off x="4572000" y="2041236"/>
            <a:ext cx="4171559" cy="3201671"/>
          </a:xfrm>
          <a:prstGeom prst="rect">
            <a:avLst/>
          </a:prstGeom>
          <a:noFill/>
        </p:spPr>
      </p:pic>
    </p:spTree>
    <p:extLst>
      <p:ext uri="{BB962C8B-B14F-4D97-AF65-F5344CB8AC3E}">
        <p14:creationId xmlns:p14="http://schemas.microsoft.com/office/powerpoint/2010/main" val="695708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717016"/>
            <a:ext cx="7200900" cy="977900"/>
          </a:xfrm>
        </p:spPr>
        <p:txBody>
          <a:bodyPr/>
          <a:lstStyle/>
          <a:p>
            <a:r>
              <a:rPr lang="en-US" b="1" dirty="0"/>
              <a:t>Referral to Testing Center</a:t>
            </a:r>
          </a:p>
        </p:txBody>
      </p:sp>
      <p:pic>
        <p:nvPicPr>
          <p:cNvPr id="3" name="Picture 2">
            <a:extLst>
              <a:ext uri="{FF2B5EF4-FFF2-40B4-BE49-F238E27FC236}">
                <a16:creationId xmlns:a16="http://schemas.microsoft.com/office/drawing/2014/main" id="{F7C2E5EE-44A9-4A45-8AD6-D9388BF1BCEF}"/>
              </a:ext>
            </a:extLst>
          </p:cNvPr>
          <p:cNvPicPr>
            <a:picLocks noChangeAspect="1"/>
          </p:cNvPicPr>
          <p:nvPr/>
        </p:nvPicPr>
        <p:blipFill>
          <a:blip r:embed="rId2"/>
          <a:stretch>
            <a:fillRect/>
          </a:stretch>
        </p:blipFill>
        <p:spPr>
          <a:xfrm>
            <a:off x="770961" y="4208578"/>
            <a:ext cx="7602077" cy="1754326"/>
          </a:xfrm>
          <a:prstGeom prst="rect">
            <a:avLst/>
          </a:prstGeom>
        </p:spPr>
      </p:pic>
      <p:sp>
        <p:nvSpPr>
          <p:cNvPr id="5" name="TextBox 4">
            <a:extLst>
              <a:ext uri="{FF2B5EF4-FFF2-40B4-BE49-F238E27FC236}">
                <a16:creationId xmlns:a16="http://schemas.microsoft.com/office/drawing/2014/main" id="{9E7BED7A-7937-45B2-A1F3-119C5BD0D4D5}"/>
              </a:ext>
            </a:extLst>
          </p:cNvPr>
          <p:cNvSpPr txBox="1"/>
          <p:nvPr/>
        </p:nvSpPr>
        <p:spPr>
          <a:xfrm>
            <a:off x="971550" y="2181731"/>
            <a:ext cx="7029729" cy="1477328"/>
          </a:xfrm>
          <a:prstGeom prst="rect">
            <a:avLst/>
          </a:prstGeom>
          <a:noFill/>
        </p:spPr>
        <p:txBody>
          <a:bodyPr wrap="square">
            <a:spAutoFit/>
          </a:bodyPr>
          <a:lstStyle/>
          <a:p>
            <a:r>
              <a:rPr lang="en-US" dirty="0"/>
              <a:t>This allows you to provide faculty the ability to book appointments for students that they're creating referrals for. Typically used for Testing Centers or Lab environments, where faculty would need to book appointments on behalf of students, or assign multiple students to the same Group Availability. </a:t>
            </a:r>
          </a:p>
        </p:txBody>
      </p:sp>
    </p:spTree>
    <p:extLst>
      <p:ext uri="{BB962C8B-B14F-4D97-AF65-F5344CB8AC3E}">
        <p14:creationId xmlns:p14="http://schemas.microsoft.com/office/powerpoint/2010/main" val="2650810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717016"/>
            <a:ext cx="7200900" cy="977900"/>
          </a:xfrm>
        </p:spPr>
        <p:txBody>
          <a:bodyPr/>
          <a:lstStyle/>
          <a:p>
            <a:pPr algn="ctr"/>
            <a:r>
              <a:rPr lang="en-US" b="1" dirty="0"/>
              <a:t>Referral to Testing Center</a:t>
            </a:r>
          </a:p>
        </p:txBody>
      </p:sp>
      <p:pic>
        <p:nvPicPr>
          <p:cNvPr id="5" name="Picture 4" descr="Graphical user interface, application&#10;&#10;Description automatically generated">
            <a:extLst>
              <a:ext uri="{FF2B5EF4-FFF2-40B4-BE49-F238E27FC236}">
                <a16:creationId xmlns:a16="http://schemas.microsoft.com/office/drawing/2014/main" id="{89FC788F-DD94-4077-9E86-131A9BBFAC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5139" y="3273012"/>
            <a:ext cx="6133721" cy="2577251"/>
          </a:xfrm>
          <a:prstGeom prst="rect">
            <a:avLst/>
          </a:prstGeom>
        </p:spPr>
      </p:pic>
      <p:sp>
        <p:nvSpPr>
          <p:cNvPr id="6" name="TextBox 5">
            <a:extLst>
              <a:ext uri="{FF2B5EF4-FFF2-40B4-BE49-F238E27FC236}">
                <a16:creationId xmlns:a16="http://schemas.microsoft.com/office/drawing/2014/main" id="{F37FD9A3-1C89-4AF4-90D1-DD371650EF35}"/>
              </a:ext>
            </a:extLst>
          </p:cNvPr>
          <p:cNvSpPr txBox="1"/>
          <p:nvPr/>
        </p:nvSpPr>
        <p:spPr>
          <a:xfrm>
            <a:off x="1505139" y="1901853"/>
            <a:ext cx="6460837" cy="1200329"/>
          </a:xfrm>
          <a:prstGeom prst="rect">
            <a:avLst/>
          </a:prstGeom>
          <a:noFill/>
        </p:spPr>
        <p:txBody>
          <a:bodyPr wrap="square">
            <a:spAutoFit/>
          </a:bodyPr>
          <a:lstStyle/>
          <a:p>
            <a:r>
              <a:rPr lang="en-US" dirty="0"/>
              <a:t>From the faculty perspective, there's a Schedule icon for each student in the roster referral listing, and/or the option to select multiple students and click "Book Testing Center Appointment" to schedule a group appointment for all selected students. </a:t>
            </a:r>
          </a:p>
        </p:txBody>
      </p:sp>
    </p:spTree>
    <p:extLst>
      <p:ext uri="{BB962C8B-B14F-4D97-AF65-F5344CB8AC3E}">
        <p14:creationId xmlns:p14="http://schemas.microsoft.com/office/powerpoint/2010/main" val="748950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7327" y="717016"/>
            <a:ext cx="5651540" cy="739251"/>
          </a:xfrm>
        </p:spPr>
        <p:txBody>
          <a:bodyPr/>
          <a:lstStyle/>
          <a:p>
            <a:r>
              <a:rPr lang="en-US" b="1" dirty="0"/>
              <a:t>Automated Emails</a:t>
            </a:r>
          </a:p>
        </p:txBody>
      </p:sp>
      <p:pic>
        <p:nvPicPr>
          <p:cNvPr id="4" name="Picture 3" descr="A picture containing website&#10;&#10;Description automatically generated">
            <a:extLst>
              <a:ext uri="{FF2B5EF4-FFF2-40B4-BE49-F238E27FC236}">
                <a16:creationId xmlns:a16="http://schemas.microsoft.com/office/drawing/2014/main" id="{40253E65-10AE-4EF6-B4E1-B077188043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7327" y="3811050"/>
            <a:ext cx="6409346" cy="2241030"/>
          </a:xfrm>
          <a:prstGeom prst="rect">
            <a:avLst/>
          </a:prstGeom>
        </p:spPr>
      </p:pic>
      <p:sp>
        <p:nvSpPr>
          <p:cNvPr id="5" name="TextBox 4">
            <a:extLst>
              <a:ext uri="{FF2B5EF4-FFF2-40B4-BE49-F238E27FC236}">
                <a16:creationId xmlns:a16="http://schemas.microsoft.com/office/drawing/2014/main" id="{8CB00A43-2890-4B26-9174-C0318C11608D}"/>
              </a:ext>
            </a:extLst>
          </p:cNvPr>
          <p:cNvSpPr txBox="1"/>
          <p:nvPr/>
        </p:nvSpPr>
        <p:spPr>
          <a:xfrm>
            <a:off x="1367327" y="1779725"/>
            <a:ext cx="6409346" cy="2031325"/>
          </a:xfrm>
          <a:prstGeom prst="rect">
            <a:avLst/>
          </a:prstGeom>
          <a:noFill/>
        </p:spPr>
        <p:txBody>
          <a:bodyPr wrap="square">
            <a:spAutoFit/>
          </a:bodyPr>
          <a:lstStyle/>
          <a:p>
            <a:r>
              <a:rPr lang="en-US" dirty="0"/>
              <a:t>The Automated Emails tab allows you to create custom emails that can be sent to one or more of your Potential Email Recipients upon referral submission. Common examples might be an email that is sent to the student when a referral is created for them. Faculty or other staff might also receive different versions of the same email, or a completely different email if configured in that way. </a:t>
            </a:r>
          </a:p>
        </p:txBody>
      </p:sp>
    </p:spTree>
    <p:extLst>
      <p:ext uri="{BB962C8B-B14F-4D97-AF65-F5344CB8AC3E}">
        <p14:creationId xmlns:p14="http://schemas.microsoft.com/office/powerpoint/2010/main" val="1135243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717016"/>
            <a:ext cx="7200900" cy="977900"/>
          </a:xfrm>
        </p:spPr>
        <p:txBody>
          <a:bodyPr/>
          <a:lstStyle/>
          <a:p>
            <a:r>
              <a:rPr lang="en-US" b="1" dirty="0"/>
              <a:t>Email Tags and Logic</a:t>
            </a:r>
            <a:endParaRPr lang="en-US" dirty="0"/>
          </a:p>
        </p:txBody>
      </p:sp>
      <p:sp>
        <p:nvSpPr>
          <p:cNvPr id="4" name="TextBox 3">
            <a:extLst>
              <a:ext uri="{FF2B5EF4-FFF2-40B4-BE49-F238E27FC236}">
                <a16:creationId xmlns:a16="http://schemas.microsoft.com/office/drawing/2014/main" id="{8D23C5BA-A6B3-43DD-90F3-ECB83E7B5E2B}"/>
              </a:ext>
            </a:extLst>
          </p:cNvPr>
          <p:cNvSpPr txBox="1"/>
          <p:nvPr/>
        </p:nvSpPr>
        <p:spPr>
          <a:xfrm>
            <a:off x="498763" y="1824935"/>
            <a:ext cx="3482110" cy="4524315"/>
          </a:xfrm>
          <a:prstGeom prst="rect">
            <a:avLst/>
          </a:prstGeom>
          <a:noFill/>
        </p:spPr>
        <p:txBody>
          <a:bodyPr wrap="square">
            <a:spAutoFit/>
          </a:bodyPr>
          <a:lstStyle/>
          <a:p>
            <a:r>
              <a:rPr lang="en-US" b="1" dirty="0"/>
              <a:t> Email Tags</a:t>
            </a:r>
          </a:p>
          <a:p>
            <a:endParaRPr lang="en-US" dirty="0"/>
          </a:p>
          <a:p>
            <a:r>
              <a:rPr lang="en-US" dirty="0"/>
              <a:t>A full list of email tags is provided is a Wiki, but to give a quick example, you could format an email as such:</a:t>
            </a:r>
          </a:p>
          <a:p>
            <a:endParaRPr lang="en-US" dirty="0"/>
          </a:p>
          <a:p>
            <a:r>
              <a:rPr lang="en-US" dirty="0"/>
              <a:t>"Hello, {{</a:t>
            </a:r>
            <a:r>
              <a:rPr lang="en-US" dirty="0" err="1"/>
              <a:t>Student.First_Name</a:t>
            </a:r>
            <a:r>
              <a:rPr lang="en-US" dirty="0"/>
              <a:t>}}, this {{</a:t>
            </a:r>
            <a:r>
              <a:rPr lang="en-US" dirty="0" err="1"/>
              <a:t>ReferralType.Name</a:t>
            </a:r>
            <a:r>
              <a:rPr lang="en-US" dirty="0"/>
              <a:t>}} was submitted by {{</a:t>
            </a:r>
            <a:r>
              <a:rPr lang="en-US" dirty="0" err="1"/>
              <a:t>Faculty.FirstName</a:t>
            </a:r>
            <a:r>
              <a:rPr lang="en-US" dirty="0"/>
              <a:t>}}.“</a:t>
            </a:r>
          </a:p>
          <a:p>
            <a:endParaRPr lang="en-US" dirty="0"/>
          </a:p>
          <a:p>
            <a:r>
              <a:rPr lang="en-US" dirty="0"/>
              <a:t>Each of those tags would then be replaced by the relevant information when the email is sent. </a:t>
            </a:r>
          </a:p>
        </p:txBody>
      </p:sp>
      <p:sp>
        <p:nvSpPr>
          <p:cNvPr id="8" name="TextBox 7">
            <a:extLst>
              <a:ext uri="{FF2B5EF4-FFF2-40B4-BE49-F238E27FC236}">
                <a16:creationId xmlns:a16="http://schemas.microsoft.com/office/drawing/2014/main" id="{35B77A22-7C70-4BDB-BCD9-B419C96B71C3}"/>
              </a:ext>
            </a:extLst>
          </p:cNvPr>
          <p:cNvSpPr txBox="1"/>
          <p:nvPr/>
        </p:nvSpPr>
        <p:spPr>
          <a:xfrm>
            <a:off x="4401127" y="1824935"/>
            <a:ext cx="3902364" cy="4278094"/>
          </a:xfrm>
          <a:prstGeom prst="rect">
            <a:avLst/>
          </a:prstGeom>
          <a:noFill/>
        </p:spPr>
        <p:txBody>
          <a:bodyPr wrap="square">
            <a:spAutoFit/>
          </a:bodyPr>
          <a:lstStyle/>
          <a:p>
            <a:r>
              <a:rPr lang="en-US" sz="1600" b="1" dirty="0"/>
              <a:t> Email Logic</a:t>
            </a:r>
          </a:p>
          <a:p>
            <a:endParaRPr lang="en-US" sz="1600" dirty="0"/>
          </a:p>
          <a:p>
            <a:r>
              <a:rPr lang="en-US" sz="1600" dirty="0"/>
              <a:t>This is where Twig gets slightly more complicated, but significantly more flexible. Let's say you want to add an extra sentence to your email, but only if a particular reason was selected. In that case, you could write your email like this:</a:t>
            </a:r>
          </a:p>
          <a:p>
            <a:endParaRPr lang="en-US" sz="1600" dirty="0"/>
          </a:p>
          <a:p>
            <a:r>
              <a:rPr lang="en-US" sz="1600" dirty="0"/>
              <a:t>{% if "Poor Attendance" in Reasons %}</a:t>
            </a:r>
          </a:p>
          <a:p>
            <a:r>
              <a:rPr lang="en-US" sz="1600" dirty="0"/>
              <a:t>Online Tutoring is now available! See example.edu/remote/ for more information.</a:t>
            </a:r>
          </a:p>
          <a:p>
            <a:r>
              <a:rPr lang="en-US" sz="1600" dirty="0"/>
              <a:t>{% endif %}</a:t>
            </a:r>
          </a:p>
          <a:p>
            <a:endParaRPr lang="en-US" sz="1600" dirty="0"/>
          </a:p>
          <a:p>
            <a:r>
              <a:rPr lang="en-US" sz="1600" dirty="0"/>
              <a:t>That sentence will only be included in the email body if that Reason was selected. </a:t>
            </a:r>
          </a:p>
        </p:txBody>
      </p:sp>
    </p:spTree>
    <p:extLst>
      <p:ext uri="{BB962C8B-B14F-4D97-AF65-F5344CB8AC3E}">
        <p14:creationId xmlns:p14="http://schemas.microsoft.com/office/powerpoint/2010/main" val="207008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717016"/>
            <a:ext cx="7200900" cy="977900"/>
          </a:xfrm>
        </p:spPr>
        <p:txBody>
          <a:bodyPr/>
          <a:lstStyle/>
          <a:p>
            <a:r>
              <a:rPr lang="en-US" b="1" dirty="0"/>
              <a:t>Group Access</a:t>
            </a:r>
          </a:p>
        </p:txBody>
      </p:sp>
      <p:sp>
        <p:nvSpPr>
          <p:cNvPr id="5" name="TextBox 4">
            <a:extLst>
              <a:ext uri="{FF2B5EF4-FFF2-40B4-BE49-F238E27FC236}">
                <a16:creationId xmlns:a16="http://schemas.microsoft.com/office/drawing/2014/main" id="{991C272D-1373-48B9-9534-4F1DC210D247}"/>
              </a:ext>
            </a:extLst>
          </p:cNvPr>
          <p:cNvSpPr txBox="1"/>
          <p:nvPr/>
        </p:nvSpPr>
        <p:spPr>
          <a:xfrm>
            <a:off x="1117601" y="2073195"/>
            <a:ext cx="6054436" cy="1200329"/>
          </a:xfrm>
          <a:prstGeom prst="rect">
            <a:avLst/>
          </a:prstGeom>
          <a:noFill/>
        </p:spPr>
        <p:txBody>
          <a:bodyPr wrap="square">
            <a:spAutoFit/>
          </a:bodyPr>
          <a:lstStyle/>
          <a:p>
            <a:r>
              <a:rPr lang="en-US" dirty="0"/>
              <a:t>In order for staff members to view and/or edit referrals, they must be provided access in their permission group. This also gives you the ability to fine-tune what they can and can't do in relation to these referrals. </a:t>
            </a:r>
          </a:p>
        </p:txBody>
      </p:sp>
      <p:pic>
        <p:nvPicPr>
          <p:cNvPr id="6" name="Picture 5">
            <a:extLst>
              <a:ext uri="{FF2B5EF4-FFF2-40B4-BE49-F238E27FC236}">
                <a16:creationId xmlns:a16="http://schemas.microsoft.com/office/drawing/2014/main" id="{CEC22B06-98F9-46B9-F46C-8185718E1E11}"/>
              </a:ext>
            </a:extLst>
          </p:cNvPr>
          <p:cNvPicPr>
            <a:picLocks noChangeAspect="1"/>
          </p:cNvPicPr>
          <p:nvPr/>
        </p:nvPicPr>
        <p:blipFill>
          <a:blip r:embed="rId2"/>
          <a:stretch>
            <a:fillRect/>
          </a:stretch>
        </p:blipFill>
        <p:spPr>
          <a:xfrm>
            <a:off x="1500874" y="3651803"/>
            <a:ext cx="6142252" cy="2187130"/>
          </a:xfrm>
          <a:prstGeom prst="rect">
            <a:avLst/>
          </a:prstGeom>
          <a:ln>
            <a:solidFill>
              <a:schemeClr val="tx1"/>
            </a:solidFill>
          </a:ln>
        </p:spPr>
      </p:pic>
    </p:spTree>
    <p:extLst>
      <p:ext uri="{BB962C8B-B14F-4D97-AF65-F5344CB8AC3E}">
        <p14:creationId xmlns:p14="http://schemas.microsoft.com/office/powerpoint/2010/main" val="2776369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3ED6DF-62F2-9A19-60B1-7558FABEBD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5349BF-248A-B9A8-B586-25D590EC0A12}"/>
              </a:ext>
            </a:extLst>
          </p:cNvPr>
          <p:cNvSpPr>
            <a:spLocks noGrp="1"/>
          </p:cNvSpPr>
          <p:nvPr>
            <p:ph type="title"/>
          </p:nvPr>
        </p:nvSpPr>
        <p:spPr>
          <a:xfrm>
            <a:off x="971550" y="717016"/>
            <a:ext cx="7200900" cy="977900"/>
          </a:xfrm>
        </p:spPr>
        <p:txBody>
          <a:bodyPr/>
          <a:lstStyle/>
          <a:p>
            <a:r>
              <a:rPr lang="en-US" b="1" dirty="0"/>
              <a:t>SAGE Listing</a:t>
            </a:r>
          </a:p>
        </p:txBody>
      </p:sp>
      <p:sp>
        <p:nvSpPr>
          <p:cNvPr id="5" name="TextBox 4">
            <a:extLst>
              <a:ext uri="{FF2B5EF4-FFF2-40B4-BE49-F238E27FC236}">
                <a16:creationId xmlns:a16="http://schemas.microsoft.com/office/drawing/2014/main" id="{383F300A-572E-233A-8FE8-09DD52DDA477}"/>
              </a:ext>
            </a:extLst>
          </p:cNvPr>
          <p:cNvSpPr txBox="1"/>
          <p:nvPr/>
        </p:nvSpPr>
        <p:spPr>
          <a:xfrm>
            <a:off x="1117601" y="2073195"/>
            <a:ext cx="6054436" cy="1200329"/>
          </a:xfrm>
          <a:prstGeom prst="rect">
            <a:avLst/>
          </a:prstGeom>
          <a:noFill/>
        </p:spPr>
        <p:txBody>
          <a:bodyPr wrap="square">
            <a:spAutoFit/>
          </a:bodyPr>
          <a:lstStyle/>
          <a:p>
            <a:r>
              <a:rPr lang="en-US" dirty="0"/>
              <a:t>If a permission group allows it, it's also possible to utilize the Referrals Listing to quickly access all referrals in your TracCloud instance. This can be accessed by going to </a:t>
            </a:r>
            <a:r>
              <a:rPr lang="en-US" i="1" dirty="0"/>
              <a:t>Other &gt; Listings &gt; Referrals</a:t>
            </a:r>
            <a:r>
              <a:rPr lang="en-US" dirty="0"/>
              <a:t>. </a:t>
            </a:r>
          </a:p>
        </p:txBody>
      </p:sp>
      <p:pic>
        <p:nvPicPr>
          <p:cNvPr id="6" name="Picture 5">
            <a:extLst>
              <a:ext uri="{FF2B5EF4-FFF2-40B4-BE49-F238E27FC236}">
                <a16:creationId xmlns:a16="http://schemas.microsoft.com/office/drawing/2014/main" id="{5B30097F-D528-D9A4-9ACC-C43476C77CF4}"/>
              </a:ext>
            </a:extLst>
          </p:cNvPr>
          <p:cNvPicPr>
            <a:picLocks noChangeAspect="1"/>
          </p:cNvPicPr>
          <p:nvPr/>
        </p:nvPicPr>
        <p:blipFill>
          <a:blip r:embed="rId2"/>
          <a:stretch>
            <a:fillRect/>
          </a:stretch>
        </p:blipFill>
        <p:spPr>
          <a:xfrm>
            <a:off x="749816" y="3889990"/>
            <a:ext cx="7644367" cy="1605904"/>
          </a:xfrm>
          <a:prstGeom prst="rect">
            <a:avLst/>
          </a:prstGeom>
          <a:ln>
            <a:solidFill>
              <a:schemeClr val="tx1"/>
            </a:solidFill>
          </a:ln>
        </p:spPr>
      </p:pic>
    </p:spTree>
    <p:extLst>
      <p:ext uri="{BB962C8B-B14F-4D97-AF65-F5344CB8AC3E}">
        <p14:creationId xmlns:p14="http://schemas.microsoft.com/office/powerpoint/2010/main" val="3614436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004" y="857159"/>
            <a:ext cx="7200900" cy="463641"/>
          </a:xfrm>
        </p:spPr>
        <p:txBody>
          <a:bodyPr>
            <a:normAutofit fontScale="90000"/>
          </a:bodyPr>
          <a:lstStyle/>
          <a:p>
            <a:pPr algn="ctr"/>
            <a:r>
              <a:rPr lang="en-US" b="1" dirty="0"/>
              <a:t>Reports</a:t>
            </a:r>
          </a:p>
        </p:txBody>
      </p:sp>
      <p:sp>
        <p:nvSpPr>
          <p:cNvPr id="5" name="TextBox 4">
            <a:extLst>
              <a:ext uri="{FF2B5EF4-FFF2-40B4-BE49-F238E27FC236}">
                <a16:creationId xmlns:a16="http://schemas.microsoft.com/office/drawing/2014/main" id="{6BA1FE38-A45A-449E-ADDF-12859D30429A}"/>
              </a:ext>
            </a:extLst>
          </p:cNvPr>
          <p:cNvSpPr txBox="1"/>
          <p:nvPr/>
        </p:nvSpPr>
        <p:spPr>
          <a:xfrm>
            <a:off x="892174" y="1447267"/>
            <a:ext cx="7359649" cy="923330"/>
          </a:xfrm>
          <a:prstGeom prst="rect">
            <a:avLst/>
          </a:prstGeom>
          <a:noFill/>
        </p:spPr>
        <p:txBody>
          <a:bodyPr wrap="square">
            <a:spAutoFit/>
          </a:bodyPr>
          <a:lstStyle/>
          <a:p>
            <a:r>
              <a:rPr lang="en-US" dirty="0"/>
              <a:t>There are three SAGE-specific reports available in TracCloud, each providing a different way to view your referral data. These reports can be found in the Navigation Bar, under Reports &gt; SAGE. </a:t>
            </a:r>
          </a:p>
        </p:txBody>
      </p:sp>
      <p:pic>
        <p:nvPicPr>
          <p:cNvPr id="6" name="Picture 5">
            <a:extLst>
              <a:ext uri="{FF2B5EF4-FFF2-40B4-BE49-F238E27FC236}">
                <a16:creationId xmlns:a16="http://schemas.microsoft.com/office/drawing/2014/main" id="{E9F65048-CAF3-A576-E673-4FA92EEB97E3}"/>
              </a:ext>
            </a:extLst>
          </p:cNvPr>
          <p:cNvPicPr>
            <a:picLocks noChangeAspect="1"/>
          </p:cNvPicPr>
          <p:nvPr/>
        </p:nvPicPr>
        <p:blipFill>
          <a:blip r:embed="rId2"/>
          <a:stretch>
            <a:fillRect/>
          </a:stretch>
        </p:blipFill>
        <p:spPr>
          <a:xfrm>
            <a:off x="1459740" y="2591374"/>
            <a:ext cx="6224520" cy="3409467"/>
          </a:xfrm>
          <a:prstGeom prst="rect">
            <a:avLst/>
          </a:prstGeom>
          <a:ln>
            <a:solidFill>
              <a:schemeClr val="tx1"/>
            </a:solidFill>
          </a:ln>
        </p:spPr>
      </p:pic>
    </p:spTree>
    <p:extLst>
      <p:ext uri="{BB962C8B-B14F-4D97-AF65-F5344CB8AC3E}">
        <p14:creationId xmlns:p14="http://schemas.microsoft.com/office/powerpoint/2010/main" val="2762691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850900"/>
            <a:ext cx="3113340" cy="977900"/>
          </a:xfrm>
        </p:spPr>
        <p:txBody>
          <a:bodyPr/>
          <a:lstStyle/>
          <a:p>
            <a:r>
              <a:rPr lang="en-US" dirty="0"/>
              <a:t>What is SAGE?</a:t>
            </a:r>
          </a:p>
        </p:txBody>
      </p:sp>
      <p:sp>
        <p:nvSpPr>
          <p:cNvPr id="3" name="Content Placeholder 2"/>
          <p:cNvSpPr>
            <a:spLocks noGrp="1"/>
          </p:cNvSpPr>
          <p:nvPr>
            <p:ph idx="1"/>
          </p:nvPr>
        </p:nvSpPr>
        <p:spPr>
          <a:xfrm>
            <a:off x="715176" y="1888027"/>
            <a:ext cx="3459620" cy="4119073"/>
          </a:xfrm>
        </p:spPr>
        <p:txBody>
          <a:bodyPr>
            <a:normAutofit fontScale="92500" lnSpcReduction="10000"/>
          </a:bodyPr>
          <a:lstStyle/>
          <a:p>
            <a:pPr marL="45719" indent="0">
              <a:buNone/>
            </a:pPr>
            <a:r>
              <a:rPr lang="en-US" dirty="0"/>
              <a:t>SAGE (Student Alert and Group Events) is an additional module available for the Trac System. SAGE allows your faculty members to submit referrals, progress reports, or evaluations for the students enrolled in their courses. Based on the choices made while creating the referral, an automated email could be sent out to the student's assigned advisor, a professor, or otherwise, that way you and your staff can be as proactive as possible in helping your students. </a:t>
            </a:r>
          </a:p>
        </p:txBody>
      </p:sp>
      <p:sp>
        <p:nvSpPr>
          <p:cNvPr id="4" name="Title 1">
            <a:extLst>
              <a:ext uri="{FF2B5EF4-FFF2-40B4-BE49-F238E27FC236}">
                <a16:creationId xmlns:a16="http://schemas.microsoft.com/office/drawing/2014/main" id="{9B9BA19B-728D-45D1-88D8-65F41E6187E3}"/>
              </a:ext>
            </a:extLst>
          </p:cNvPr>
          <p:cNvSpPr txBox="1">
            <a:spLocks/>
          </p:cNvSpPr>
          <p:nvPr/>
        </p:nvSpPr>
        <p:spPr>
          <a:xfrm>
            <a:off x="4431171" y="910128"/>
            <a:ext cx="4165897" cy="918672"/>
          </a:xfrm>
          <a:prstGeom prst="rect">
            <a:avLst/>
          </a:prstGeom>
        </p:spPr>
        <p:txBody>
          <a:bodyPr vert="horz" lIns="91440" tIns="45720" rIns="91440" bIns="45720" rtlCol="0" anchor="b">
            <a:normAutofit/>
          </a:bodyPr>
          <a:lstStyle>
            <a:lvl1pPr algn="l" defTabSz="914377" rtl="0" eaLnBrk="1" latinLnBrk="0" hangingPunct="1">
              <a:lnSpc>
                <a:spcPct val="90000"/>
              </a:lnSpc>
              <a:spcBef>
                <a:spcPct val="0"/>
              </a:spcBef>
              <a:buNone/>
              <a:defRPr sz="3200" b="1" kern="1200" cap="all" baseline="0">
                <a:solidFill>
                  <a:srgbClr val="8D182B"/>
                </a:solidFill>
                <a:effectLst>
                  <a:outerShdw blurRad="38100" dist="25400" dir="18900000" algn="bl" rotWithShape="0">
                    <a:schemeClr val="bg1">
                      <a:alpha val="80000"/>
                    </a:schemeClr>
                  </a:outerShdw>
                </a:effectLst>
                <a:latin typeface="+mj-lt"/>
                <a:ea typeface="+mj-ea"/>
                <a:cs typeface="+mj-cs"/>
              </a:defRPr>
            </a:lvl1pPr>
          </a:lstStyle>
          <a:p>
            <a:r>
              <a:rPr lang="en-US" dirty="0"/>
              <a:t>What is Required?</a:t>
            </a:r>
          </a:p>
        </p:txBody>
      </p:sp>
      <p:sp>
        <p:nvSpPr>
          <p:cNvPr id="5" name="Content Placeholder 2">
            <a:extLst>
              <a:ext uri="{FF2B5EF4-FFF2-40B4-BE49-F238E27FC236}">
                <a16:creationId xmlns:a16="http://schemas.microsoft.com/office/drawing/2014/main" id="{E67855AF-F393-4BC1-B987-3863DDDDAB12}"/>
              </a:ext>
            </a:extLst>
          </p:cNvPr>
          <p:cNvSpPr txBox="1">
            <a:spLocks/>
          </p:cNvSpPr>
          <p:nvPr/>
        </p:nvSpPr>
        <p:spPr>
          <a:xfrm>
            <a:off x="4431172" y="1828799"/>
            <a:ext cx="3823828" cy="4119073"/>
          </a:xfrm>
          <a:prstGeom prst="rect">
            <a:avLst/>
          </a:prstGeom>
        </p:spPr>
        <p:txBody>
          <a:bodyPr vert="horz" lIns="91440" tIns="45720" rIns="91440" bIns="45720" rtlCol="0">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2"/>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2"/>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2"/>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2"/>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2"/>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r>
              <a:rPr lang="en-US" dirty="0"/>
              <a:t>Purchasing SAGE</a:t>
            </a:r>
          </a:p>
          <a:p>
            <a:r>
              <a:rPr lang="en-US" dirty="0"/>
              <a:t>Student and Course Import (Including Faculty Info)</a:t>
            </a:r>
          </a:p>
          <a:p>
            <a:r>
              <a:rPr lang="en-US" dirty="0"/>
              <a:t>Emails (Mail Server)</a:t>
            </a:r>
          </a:p>
          <a:p>
            <a:r>
              <a:rPr lang="en-US" dirty="0"/>
              <a:t>Faculty access to Trac(SSO)</a:t>
            </a:r>
          </a:p>
          <a:p>
            <a:endParaRPr lang="en-US" dirty="0"/>
          </a:p>
        </p:txBody>
      </p:sp>
    </p:spTree>
    <p:extLst>
      <p:ext uri="{BB962C8B-B14F-4D97-AF65-F5344CB8AC3E}">
        <p14:creationId xmlns:p14="http://schemas.microsoft.com/office/powerpoint/2010/main" val="142462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850900"/>
            <a:ext cx="7200900" cy="699994"/>
          </a:xfrm>
        </p:spPr>
        <p:txBody>
          <a:bodyPr/>
          <a:lstStyle/>
          <a:p>
            <a:r>
              <a:rPr lang="en-US" dirty="0"/>
              <a:t>What's New with SAGE?</a:t>
            </a:r>
          </a:p>
        </p:txBody>
      </p:sp>
      <p:sp>
        <p:nvSpPr>
          <p:cNvPr id="4" name="Content Placeholder 2">
            <a:extLst>
              <a:ext uri="{FF2B5EF4-FFF2-40B4-BE49-F238E27FC236}">
                <a16:creationId xmlns:a16="http://schemas.microsoft.com/office/drawing/2014/main" id="{D71A45E6-0912-392F-DFDE-AE8428290554}"/>
              </a:ext>
            </a:extLst>
          </p:cNvPr>
          <p:cNvSpPr txBox="1">
            <a:spLocks/>
          </p:cNvSpPr>
          <p:nvPr/>
        </p:nvSpPr>
        <p:spPr>
          <a:xfrm>
            <a:off x="738079" y="1830278"/>
            <a:ext cx="7894933" cy="4275667"/>
          </a:xfrm>
          <a:prstGeom prst="rect">
            <a:avLst/>
          </a:prstGeom>
        </p:spPr>
        <p:txBody>
          <a:bodyPr vert="horz" lIns="91440" tIns="45720" rIns="91440" bIns="45720" rtlCol="0">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2"/>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2"/>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2"/>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2"/>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2"/>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r>
              <a:rPr lang="en-US" dirty="0"/>
              <a:t>Sending texts in addition to emails</a:t>
            </a:r>
          </a:p>
          <a:p>
            <a:endParaRPr lang="en-US" dirty="0"/>
          </a:p>
          <a:p>
            <a:endParaRPr lang="en-US" dirty="0"/>
          </a:p>
          <a:p>
            <a:pPr marL="45719" indent="0">
              <a:buNone/>
            </a:pPr>
            <a:endParaRPr lang="en-US" dirty="0"/>
          </a:p>
          <a:p>
            <a:endParaRPr lang="en-US" dirty="0"/>
          </a:p>
          <a:p>
            <a:r>
              <a:rPr lang="en-US" dirty="0"/>
              <a:t>Processed notes shown on referrals listing</a:t>
            </a:r>
          </a:p>
          <a:p>
            <a:endParaRPr lang="en-US" dirty="0"/>
          </a:p>
        </p:txBody>
      </p:sp>
      <p:pic>
        <p:nvPicPr>
          <p:cNvPr id="7" name="Picture 6">
            <a:extLst>
              <a:ext uri="{FF2B5EF4-FFF2-40B4-BE49-F238E27FC236}">
                <a16:creationId xmlns:a16="http://schemas.microsoft.com/office/drawing/2014/main" id="{F3C8F90A-5A6E-06BC-C707-1269053D87C9}"/>
              </a:ext>
            </a:extLst>
          </p:cNvPr>
          <p:cNvPicPr>
            <a:picLocks noChangeAspect="1"/>
          </p:cNvPicPr>
          <p:nvPr/>
        </p:nvPicPr>
        <p:blipFill>
          <a:blip r:embed="rId3"/>
          <a:stretch>
            <a:fillRect/>
          </a:stretch>
        </p:blipFill>
        <p:spPr>
          <a:xfrm>
            <a:off x="1148636" y="4839967"/>
            <a:ext cx="7073818" cy="1265978"/>
          </a:xfrm>
          <a:prstGeom prst="rect">
            <a:avLst/>
          </a:prstGeom>
          <a:ln>
            <a:solidFill>
              <a:schemeClr val="tx1"/>
            </a:solidFill>
          </a:ln>
        </p:spPr>
      </p:pic>
      <p:pic>
        <p:nvPicPr>
          <p:cNvPr id="9" name="Picture 8">
            <a:extLst>
              <a:ext uri="{FF2B5EF4-FFF2-40B4-BE49-F238E27FC236}">
                <a16:creationId xmlns:a16="http://schemas.microsoft.com/office/drawing/2014/main" id="{F1E175BF-D0AD-43CF-9F74-B9EE2BF7C285}"/>
              </a:ext>
            </a:extLst>
          </p:cNvPr>
          <p:cNvPicPr>
            <a:picLocks noChangeAspect="1"/>
          </p:cNvPicPr>
          <p:nvPr/>
        </p:nvPicPr>
        <p:blipFill>
          <a:blip r:embed="rId4"/>
          <a:stretch>
            <a:fillRect/>
          </a:stretch>
        </p:blipFill>
        <p:spPr>
          <a:xfrm>
            <a:off x="2059013" y="2214054"/>
            <a:ext cx="5025974" cy="2012402"/>
          </a:xfrm>
          <a:prstGeom prst="rect">
            <a:avLst/>
          </a:prstGeom>
          <a:ln>
            <a:solidFill>
              <a:schemeClr val="tx1"/>
            </a:solidFill>
          </a:ln>
        </p:spPr>
      </p:pic>
    </p:spTree>
    <p:extLst>
      <p:ext uri="{BB962C8B-B14F-4D97-AF65-F5344CB8AC3E}">
        <p14:creationId xmlns:p14="http://schemas.microsoft.com/office/powerpoint/2010/main" val="3421555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589660"/>
            <a:ext cx="7200900" cy="1032618"/>
          </a:xfrm>
        </p:spPr>
        <p:txBody>
          <a:bodyPr>
            <a:normAutofit/>
          </a:bodyPr>
          <a:lstStyle/>
          <a:p>
            <a:pPr algn="ctr"/>
            <a:r>
              <a:rPr lang="en-US" dirty="0"/>
              <a:t>SAGE Process </a:t>
            </a:r>
            <a:br>
              <a:rPr lang="en-US" dirty="0"/>
            </a:br>
            <a:r>
              <a:rPr lang="en-US" dirty="0"/>
              <a:t>Example 1</a:t>
            </a:r>
          </a:p>
        </p:txBody>
      </p:sp>
      <p:graphicFrame>
        <p:nvGraphicFramePr>
          <p:cNvPr id="7" name="Content Placeholder 8">
            <a:extLst>
              <a:ext uri="{FF2B5EF4-FFF2-40B4-BE49-F238E27FC236}">
                <a16:creationId xmlns:a16="http://schemas.microsoft.com/office/drawing/2014/main" id="{C7D38ACA-FD0A-492B-BD89-1237D3E44018}"/>
              </a:ext>
            </a:extLst>
          </p:cNvPr>
          <p:cNvGraphicFramePr>
            <a:graphicFrameLocks/>
          </p:cNvGraphicFramePr>
          <p:nvPr>
            <p:extLst>
              <p:ext uri="{D42A27DB-BD31-4B8C-83A1-F6EECF244321}">
                <p14:modId xmlns:p14="http://schemas.microsoft.com/office/powerpoint/2010/main" val="2336062015"/>
              </p:ext>
            </p:extLst>
          </p:nvPr>
        </p:nvGraphicFramePr>
        <p:xfrm>
          <a:off x="3371138" y="1803162"/>
          <a:ext cx="5523480" cy="4119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ontent Placeholder 2">
            <a:extLst>
              <a:ext uri="{FF2B5EF4-FFF2-40B4-BE49-F238E27FC236}">
                <a16:creationId xmlns:a16="http://schemas.microsoft.com/office/drawing/2014/main" id="{1BE74745-CA17-4125-907C-ADE9B482FB75}"/>
              </a:ext>
            </a:extLst>
          </p:cNvPr>
          <p:cNvSpPr txBox="1">
            <a:spLocks/>
          </p:cNvSpPr>
          <p:nvPr/>
        </p:nvSpPr>
        <p:spPr>
          <a:xfrm>
            <a:off x="397557" y="2486825"/>
            <a:ext cx="3113340" cy="4119073"/>
          </a:xfrm>
          <a:prstGeom prst="rect">
            <a:avLst/>
          </a:prstGeom>
        </p:spPr>
        <p:txBody>
          <a:bodyPr vert="horz" lIns="91440" tIns="45720" rIns="91440" bIns="45720" rtlCol="0">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2"/>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2"/>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2"/>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2"/>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2"/>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r>
              <a:rPr lang="en-US" b="1" dirty="0">
                <a:solidFill>
                  <a:schemeClr val="accent1"/>
                </a:solidFill>
              </a:rPr>
              <a:t>Creation, a referral is submitted, emails are sent out.</a:t>
            </a:r>
          </a:p>
          <a:p>
            <a:pPr marL="45719" indent="0">
              <a:buNone/>
            </a:pPr>
            <a:endParaRPr lang="en-US" b="1" dirty="0">
              <a:solidFill>
                <a:schemeClr val="accent1"/>
              </a:solidFill>
            </a:endParaRPr>
          </a:p>
          <a:p>
            <a:pPr marL="45719" indent="0">
              <a:buNone/>
            </a:pPr>
            <a:r>
              <a:rPr lang="en-US" b="1" dirty="0">
                <a:solidFill>
                  <a:schemeClr val="tx2">
                    <a:lumMod val="75000"/>
                    <a:lumOff val="25000"/>
                  </a:schemeClr>
                </a:solidFill>
              </a:rPr>
              <a:t>Resolution, a final email is sent out to wrap everything up.</a:t>
            </a:r>
          </a:p>
        </p:txBody>
      </p:sp>
    </p:spTree>
    <p:extLst>
      <p:ext uri="{BB962C8B-B14F-4D97-AF65-F5344CB8AC3E}">
        <p14:creationId xmlns:p14="http://schemas.microsoft.com/office/powerpoint/2010/main" val="579920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470019"/>
            <a:ext cx="7200900" cy="972797"/>
          </a:xfrm>
        </p:spPr>
        <p:txBody>
          <a:bodyPr>
            <a:normAutofit/>
          </a:bodyPr>
          <a:lstStyle/>
          <a:p>
            <a:pPr algn="ctr"/>
            <a:r>
              <a:rPr lang="en-US" dirty="0"/>
              <a:t>SAGE Process </a:t>
            </a:r>
            <a:br>
              <a:rPr lang="en-US" dirty="0"/>
            </a:br>
            <a:r>
              <a:rPr lang="en-US" dirty="0"/>
              <a:t>Example 2</a:t>
            </a:r>
          </a:p>
        </p:txBody>
      </p:sp>
      <p:graphicFrame>
        <p:nvGraphicFramePr>
          <p:cNvPr id="7" name="Content Placeholder 8">
            <a:extLst>
              <a:ext uri="{FF2B5EF4-FFF2-40B4-BE49-F238E27FC236}">
                <a16:creationId xmlns:a16="http://schemas.microsoft.com/office/drawing/2014/main" id="{C7D38ACA-FD0A-492B-BD89-1237D3E44018}"/>
              </a:ext>
            </a:extLst>
          </p:cNvPr>
          <p:cNvGraphicFramePr>
            <a:graphicFrameLocks/>
          </p:cNvGraphicFramePr>
          <p:nvPr>
            <p:extLst>
              <p:ext uri="{D42A27DB-BD31-4B8C-83A1-F6EECF244321}">
                <p14:modId xmlns:p14="http://schemas.microsoft.com/office/powerpoint/2010/main" val="4150561652"/>
              </p:ext>
            </p:extLst>
          </p:nvPr>
        </p:nvGraphicFramePr>
        <p:xfrm>
          <a:off x="3673267" y="1810285"/>
          <a:ext cx="5375305" cy="38956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ontent Placeholder 2">
            <a:extLst>
              <a:ext uri="{FF2B5EF4-FFF2-40B4-BE49-F238E27FC236}">
                <a16:creationId xmlns:a16="http://schemas.microsoft.com/office/drawing/2014/main" id="{1BE74745-CA17-4125-907C-ADE9B482FB75}"/>
              </a:ext>
            </a:extLst>
          </p:cNvPr>
          <p:cNvSpPr txBox="1">
            <a:spLocks/>
          </p:cNvSpPr>
          <p:nvPr/>
        </p:nvSpPr>
        <p:spPr>
          <a:xfrm>
            <a:off x="824848" y="1808862"/>
            <a:ext cx="3113340" cy="4119073"/>
          </a:xfrm>
          <a:prstGeom prst="rect">
            <a:avLst/>
          </a:prstGeom>
        </p:spPr>
        <p:txBody>
          <a:bodyPr vert="horz" lIns="91440" tIns="45720" rIns="91440" bIns="45720" rtlCol="0">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2"/>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2"/>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2"/>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2"/>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2"/>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r>
              <a:rPr lang="en-US" b="1" dirty="0">
                <a:solidFill>
                  <a:schemeClr val="accent1"/>
                </a:solidFill>
              </a:rPr>
              <a:t>Creation, a referral is submitted, emails are sent out.</a:t>
            </a:r>
          </a:p>
          <a:p>
            <a:pPr marL="45719" indent="0">
              <a:buNone/>
            </a:pPr>
            <a:endParaRPr lang="en-US" b="1" dirty="0">
              <a:solidFill>
                <a:schemeClr val="accent1"/>
              </a:solidFill>
            </a:endParaRPr>
          </a:p>
          <a:p>
            <a:pPr marL="45719" indent="0">
              <a:buNone/>
            </a:pPr>
            <a:r>
              <a:rPr lang="en-US" b="1" dirty="0">
                <a:solidFill>
                  <a:schemeClr val="accent6"/>
                </a:solidFill>
              </a:rPr>
              <a:t>Follow-up, more information is given, new emails are sent out.</a:t>
            </a:r>
          </a:p>
          <a:p>
            <a:pPr marL="45719" indent="0">
              <a:buNone/>
            </a:pPr>
            <a:endParaRPr lang="en-US" b="1" dirty="0">
              <a:solidFill>
                <a:schemeClr val="accent6"/>
              </a:solidFill>
            </a:endParaRPr>
          </a:p>
          <a:p>
            <a:pPr marL="45719" indent="0">
              <a:buNone/>
            </a:pPr>
            <a:r>
              <a:rPr lang="en-US" b="1" dirty="0">
                <a:solidFill>
                  <a:schemeClr val="tx1"/>
                </a:solidFill>
              </a:rPr>
              <a:t>Processed, a final email is sent out to wrap everything up.</a:t>
            </a:r>
          </a:p>
        </p:txBody>
      </p:sp>
    </p:spTree>
    <p:extLst>
      <p:ext uri="{BB962C8B-B14F-4D97-AF65-F5344CB8AC3E}">
        <p14:creationId xmlns:p14="http://schemas.microsoft.com/office/powerpoint/2010/main" val="860688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6601" y="845202"/>
            <a:ext cx="7770798" cy="977900"/>
          </a:xfrm>
        </p:spPr>
        <p:txBody>
          <a:bodyPr/>
          <a:lstStyle/>
          <a:p>
            <a:r>
              <a:rPr lang="en-US" b="1" dirty="0">
                <a:solidFill>
                  <a:schemeClr val="accent1"/>
                </a:solidFill>
              </a:rPr>
              <a:t>Creation </a:t>
            </a:r>
            <a:br>
              <a:rPr lang="en-US" b="1" dirty="0">
                <a:solidFill>
                  <a:schemeClr val="accent1"/>
                </a:solidFill>
              </a:rPr>
            </a:br>
            <a:r>
              <a:rPr lang="en-US" b="1" dirty="0"/>
              <a:t>Faculty View / Roster Annotations</a:t>
            </a:r>
          </a:p>
        </p:txBody>
      </p:sp>
      <p:sp>
        <p:nvSpPr>
          <p:cNvPr id="3" name="Content Placeholder 2"/>
          <p:cNvSpPr>
            <a:spLocks noGrp="1"/>
          </p:cNvSpPr>
          <p:nvPr>
            <p:ph sz="half" idx="1"/>
          </p:nvPr>
        </p:nvSpPr>
        <p:spPr>
          <a:xfrm>
            <a:off x="392769" y="2187336"/>
            <a:ext cx="3543300" cy="3750149"/>
          </a:xfrm>
        </p:spPr>
        <p:txBody>
          <a:bodyPr>
            <a:normAutofit/>
          </a:bodyPr>
          <a:lstStyle/>
          <a:p>
            <a:pPr marL="45719" indent="0">
              <a:buNone/>
            </a:pPr>
            <a:r>
              <a:rPr lang="en-US" dirty="0"/>
              <a:t>Faculty Members are typically the primary user-type submitting referrals, they have a streamlined view of the referral submission process. Within the faculty dashboard, you'll find their class rosters along with the referrals that have been designated as Roster Annotations. This allows faculty to immediately access important referrals for each of their rosters. </a:t>
            </a:r>
          </a:p>
        </p:txBody>
      </p:sp>
      <p:pic>
        <p:nvPicPr>
          <p:cNvPr id="7" name="Picture 6">
            <a:extLst>
              <a:ext uri="{FF2B5EF4-FFF2-40B4-BE49-F238E27FC236}">
                <a16:creationId xmlns:a16="http://schemas.microsoft.com/office/drawing/2014/main" id="{35C01512-99B9-510B-7413-C3685EE351DF}"/>
              </a:ext>
            </a:extLst>
          </p:cNvPr>
          <p:cNvPicPr>
            <a:picLocks noChangeAspect="1"/>
          </p:cNvPicPr>
          <p:nvPr/>
        </p:nvPicPr>
        <p:blipFill>
          <a:blip r:embed="rId2"/>
          <a:stretch>
            <a:fillRect/>
          </a:stretch>
        </p:blipFill>
        <p:spPr>
          <a:xfrm>
            <a:off x="3936069" y="2355634"/>
            <a:ext cx="5054453" cy="3413552"/>
          </a:xfrm>
          <a:prstGeom prst="rect">
            <a:avLst/>
          </a:prstGeom>
          <a:ln>
            <a:solidFill>
              <a:schemeClr val="tx1"/>
            </a:solidFill>
          </a:ln>
        </p:spPr>
      </p:pic>
    </p:spTree>
    <p:extLst>
      <p:ext uri="{BB962C8B-B14F-4D97-AF65-F5344CB8AC3E}">
        <p14:creationId xmlns:p14="http://schemas.microsoft.com/office/powerpoint/2010/main" val="1181435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709653"/>
            <a:ext cx="7200900" cy="977900"/>
          </a:xfrm>
        </p:spPr>
        <p:txBody>
          <a:bodyPr/>
          <a:lstStyle/>
          <a:p>
            <a:r>
              <a:rPr lang="en-US" b="1" dirty="0">
                <a:solidFill>
                  <a:schemeClr val="accent1"/>
                </a:solidFill>
              </a:rPr>
              <a:t>Creation </a:t>
            </a:r>
            <a:br>
              <a:rPr lang="en-US" b="1" dirty="0">
                <a:solidFill>
                  <a:schemeClr val="accent1"/>
                </a:solidFill>
              </a:rPr>
            </a:br>
            <a:r>
              <a:rPr lang="en-US" b="1" dirty="0"/>
              <a:t>Individual Student Referrals</a:t>
            </a:r>
          </a:p>
        </p:txBody>
      </p:sp>
      <p:sp>
        <p:nvSpPr>
          <p:cNvPr id="3" name="Content Placeholder 2"/>
          <p:cNvSpPr>
            <a:spLocks noGrp="1"/>
          </p:cNvSpPr>
          <p:nvPr>
            <p:ph sz="half" idx="1"/>
          </p:nvPr>
        </p:nvSpPr>
        <p:spPr>
          <a:xfrm>
            <a:off x="971549" y="1825629"/>
            <a:ext cx="6882035" cy="1603372"/>
          </a:xfrm>
        </p:spPr>
        <p:txBody>
          <a:bodyPr>
            <a:normAutofit lnSpcReduction="10000"/>
          </a:bodyPr>
          <a:lstStyle/>
          <a:p>
            <a:pPr marL="45719" indent="0">
              <a:buNone/>
            </a:pPr>
            <a:r>
              <a:rPr lang="en-US" dirty="0"/>
              <a:t>Referrals can also be submitted individually from students' profiles. As non-faculty users don't have access to the class roster view, this will be their primary tool for submitting referrals, but faculty can of course use this method as well. New referrals can be created through the </a:t>
            </a:r>
            <a:r>
              <a:rPr lang="en-US" b="1" dirty="0"/>
              <a:t>Actions</a:t>
            </a:r>
            <a:r>
              <a:rPr lang="en-US" dirty="0"/>
              <a:t> button, past referrals can be viewed on the student time line. </a:t>
            </a:r>
          </a:p>
        </p:txBody>
      </p:sp>
      <p:pic>
        <p:nvPicPr>
          <p:cNvPr id="5" name="Picture 4">
            <a:extLst>
              <a:ext uri="{FF2B5EF4-FFF2-40B4-BE49-F238E27FC236}">
                <a16:creationId xmlns:a16="http://schemas.microsoft.com/office/drawing/2014/main" id="{24423CEF-C9A5-4B38-49A0-6BC4099CB84F}"/>
              </a:ext>
            </a:extLst>
          </p:cNvPr>
          <p:cNvPicPr>
            <a:picLocks noChangeAspect="1"/>
          </p:cNvPicPr>
          <p:nvPr/>
        </p:nvPicPr>
        <p:blipFill>
          <a:blip r:embed="rId2"/>
          <a:stretch>
            <a:fillRect/>
          </a:stretch>
        </p:blipFill>
        <p:spPr>
          <a:xfrm>
            <a:off x="372035" y="3790020"/>
            <a:ext cx="8399929" cy="2506955"/>
          </a:xfrm>
          <a:prstGeom prst="rect">
            <a:avLst/>
          </a:prstGeom>
          <a:ln>
            <a:solidFill>
              <a:schemeClr val="tx1"/>
            </a:solidFill>
          </a:ln>
        </p:spPr>
      </p:pic>
    </p:spTree>
    <p:extLst>
      <p:ext uri="{BB962C8B-B14F-4D97-AF65-F5344CB8AC3E}">
        <p14:creationId xmlns:p14="http://schemas.microsoft.com/office/powerpoint/2010/main" val="2557302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6563" y="840683"/>
            <a:ext cx="7200900" cy="977900"/>
          </a:xfrm>
        </p:spPr>
        <p:txBody>
          <a:bodyPr anchor="b">
            <a:normAutofit/>
          </a:bodyPr>
          <a:lstStyle/>
          <a:p>
            <a:r>
              <a:rPr lang="en-US" b="1" dirty="0"/>
              <a:t>Follow-up</a:t>
            </a:r>
            <a:br>
              <a:rPr lang="en-US" b="1" dirty="0"/>
            </a:br>
            <a:r>
              <a:rPr lang="en-US" b="1" dirty="0"/>
              <a:t> next Step for Staff</a:t>
            </a:r>
          </a:p>
        </p:txBody>
      </p:sp>
      <p:sp>
        <p:nvSpPr>
          <p:cNvPr id="13" name="Content Placeholder 3">
            <a:extLst>
              <a:ext uri="{FF2B5EF4-FFF2-40B4-BE49-F238E27FC236}">
                <a16:creationId xmlns:a16="http://schemas.microsoft.com/office/drawing/2014/main" id="{1760DD15-391E-FB8B-E0A3-8FDD1066E034}"/>
              </a:ext>
            </a:extLst>
          </p:cNvPr>
          <p:cNvSpPr>
            <a:spLocks noGrp="1"/>
          </p:cNvSpPr>
          <p:nvPr>
            <p:ph sz="half" idx="2"/>
          </p:nvPr>
        </p:nvSpPr>
        <p:spPr>
          <a:xfrm>
            <a:off x="1090373" y="1995054"/>
            <a:ext cx="6963254" cy="2027385"/>
          </a:xfrm>
        </p:spPr>
        <p:txBody>
          <a:bodyPr>
            <a:normAutofit/>
          </a:bodyPr>
          <a:lstStyle/>
          <a:p>
            <a:r>
              <a:rPr lang="en-US" dirty="0"/>
              <a:t>In some instance, you may need to have a staff follow up with the student. This can be a simple check in with the student or for the staff to get more information </a:t>
            </a:r>
          </a:p>
          <a:p>
            <a:r>
              <a:rPr lang="en-US" dirty="0"/>
              <a:t>The follow-up email lets relevant users know how this referral is going, what has been done, and what we are doing to help this student.</a:t>
            </a:r>
          </a:p>
        </p:txBody>
      </p:sp>
      <p:pic>
        <p:nvPicPr>
          <p:cNvPr id="4" name="Picture 3">
            <a:extLst>
              <a:ext uri="{FF2B5EF4-FFF2-40B4-BE49-F238E27FC236}">
                <a16:creationId xmlns:a16="http://schemas.microsoft.com/office/drawing/2014/main" id="{F9F0E396-BBA6-DEDA-DA29-65BA0837ED7B}"/>
              </a:ext>
            </a:extLst>
          </p:cNvPr>
          <p:cNvPicPr>
            <a:picLocks noChangeAspect="1"/>
          </p:cNvPicPr>
          <p:nvPr/>
        </p:nvPicPr>
        <p:blipFill>
          <a:blip r:embed="rId2"/>
          <a:stretch>
            <a:fillRect/>
          </a:stretch>
        </p:blipFill>
        <p:spPr>
          <a:xfrm>
            <a:off x="926563" y="4375382"/>
            <a:ext cx="7290873" cy="1999271"/>
          </a:xfrm>
          <a:prstGeom prst="rect">
            <a:avLst/>
          </a:prstGeom>
          <a:ln>
            <a:solidFill>
              <a:schemeClr val="tx1"/>
            </a:solidFill>
          </a:ln>
        </p:spPr>
      </p:pic>
    </p:spTree>
    <p:extLst>
      <p:ext uri="{BB962C8B-B14F-4D97-AF65-F5344CB8AC3E}">
        <p14:creationId xmlns:p14="http://schemas.microsoft.com/office/powerpoint/2010/main" val="114670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767691"/>
            <a:ext cx="7200900" cy="977900"/>
          </a:xfrm>
        </p:spPr>
        <p:txBody>
          <a:bodyPr/>
          <a:lstStyle/>
          <a:p>
            <a:r>
              <a:rPr lang="en-US" b="1" dirty="0">
                <a:solidFill>
                  <a:schemeClr val="tx1"/>
                </a:solidFill>
              </a:rPr>
              <a:t>Processed </a:t>
            </a:r>
            <a:br>
              <a:rPr lang="en-US" b="1" dirty="0">
                <a:solidFill>
                  <a:schemeClr val="tx1"/>
                </a:solidFill>
              </a:rPr>
            </a:br>
            <a:r>
              <a:rPr lang="en-US" dirty="0"/>
              <a:t>Final Step for the Staff</a:t>
            </a:r>
          </a:p>
        </p:txBody>
      </p:sp>
      <p:sp>
        <p:nvSpPr>
          <p:cNvPr id="3" name="Content Placeholder 2">
            <a:extLst>
              <a:ext uri="{FF2B5EF4-FFF2-40B4-BE49-F238E27FC236}">
                <a16:creationId xmlns:a16="http://schemas.microsoft.com/office/drawing/2014/main" id="{408DE57E-4F1D-4667-8022-22E85A944FE0}"/>
              </a:ext>
            </a:extLst>
          </p:cNvPr>
          <p:cNvSpPr>
            <a:spLocks noGrp="1"/>
          </p:cNvSpPr>
          <p:nvPr>
            <p:ph idx="1"/>
          </p:nvPr>
        </p:nvSpPr>
        <p:spPr>
          <a:xfrm>
            <a:off x="971549" y="1828800"/>
            <a:ext cx="3304615" cy="4114800"/>
          </a:xfrm>
        </p:spPr>
        <p:txBody>
          <a:bodyPr>
            <a:normAutofit/>
          </a:bodyPr>
          <a:lstStyle/>
          <a:p>
            <a:pPr marL="45719" indent="0">
              <a:buNone/>
            </a:pPr>
            <a:r>
              <a:rPr lang="en-US" dirty="0"/>
              <a:t>After a referral is marked as processed, we will see the following screen summarizing basic information about this referral and providing a location to write additional notes about how this situation was resolved. Once saved, the final "Processed" email will be sent out. </a:t>
            </a:r>
          </a:p>
          <a:p>
            <a:endParaRPr lang="en-US" dirty="0"/>
          </a:p>
        </p:txBody>
      </p:sp>
      <p:pic>
        <p:nvPicPr>
          <p:cNvPr id="5" name="Picture 4">
            <a:extLst>
              <a:ext uri="{FF2B5EF4-FFF2-40B4-BE49-F238E27FC236}">
                <a16:creationId xmlns:a16="http://schemas.microsoft.com/office/drawing/2014/main" id="{E855625C-17FD-C398-6913-74782C043FAB}"/>
              </a:ext>
            </a:extLst>
          </p:cNvPr>
          <p:cNvPicPr>
            <a:picLocks noChangeAspect="1"/>
          </p:cNvPicPr>
          <p:nvPr/>
        </p:nvPicPr>
        <p:blipFill>
          <a:blip r:embed="rId2"/>
          <a:stretch>
            <a:fillRect/>
          </a:stretch>
        </p:blipFill>
        <p:spPr>
          <a:xfrm>
            <a:off x="4572000" y="1745591"/>
            <a:ext cx="4020861" cy="4557344"/>
          </a:xfrm>
          <a:prstGeom prst="rect">
            <a:avLst/>
          </a:prstGeom>
          <a:ln>
            <a:solidFill>
              <a:schemeClr val="tx1"/>
            </a:solidFill>
          </a:ln>
        </p:spPr>
      </p:pic>
    </p:spTree>
    <p:extLst>
      <p:ext uri="{BB962C8B-B14F-4D97-AF65-F5344CB8AC3E}">
        <p14:creationId xmlns:p14="http://schemas.microsoft.com/office/powerpoint/2010/main" val="1940049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Line Business 16x9">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red line presentation (widescreen).potx" id="{8018D45A-0B59-4186-B046-1FF8092889B6}" vid="{86C2525B-C90B-4FD6-8D61-5E85FA833A06}"/>
    </a:ext>
  </a:extLst>
</a:theme>
</file>

<file path=ppt/theme/theme2.xml><?xml version="1.0" encoding="utf-8"?>
<a:theme xmlns:a="http://schemas.openxmlformats.org/drawingml/2006/main" name="Office Them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red line presentation (widescreen)</Template>
  <TotalTime>6706</TotalTime>
  <Words>1092</Words>
  <Application>Microsoft Office PowerPoint</Application>
  <PresentationFormat>On-screen Show (4:3)</PresentationFormat>
  <Paragraphs>78</Paragraphs>
  <Slides>18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Cambria</vt:lpstr>
      <vt:lpstr>Red Line Business 16x9</vt:lpstr>
      <vt:lpstr>Boost Student Success  &amp;  Retention with SAGE In TracCLoud</vt:lpstr>
      <vt:lpstr>What is SAGE?</vt:lpstr>
      <vt:lpstr>What's New with SAGE?</vt:lpstr>
      <vt:lpstr>SAGE Process  Example 1</vt:lpstr>
      <vt:lpstr>SAGE Process  Example 2</vt:lpstr>
      <vt:lpstr>Creation  Faculty View / Roster Annotations</vt:lpstr>
      <vt:lpstr>Creation  Individual Student Referrals</vt:lpstr>
      <vt:lpstr>Follow-up  next Step for Staff</vt:lpstr>
      <vt:lpstr>Processed  Final Step for the Staff</vt:lpstr>
      <vt:lpstr>SAGE Management</vt:lpstr>
      <vt:lpstr>Reasons &amp; Recommendations</vt:lpstr>
      <vt:lpstr>Referral to Testing Center</vt:lpstr>
      <vt:lpstr>Referral to Testing Center</vt:lpstr>
      <vt:lpstr>Automated Emails</vt:lpstr>
      <vt:lpstr>Email Tags and Logic</vt:lpstr>
      <vt:lpstr>Group Access</vt:lpstr>
      <vt:lpstr>SAGE Listing</vt:lpstr>
      <vt:lpstr>Reports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iliana visser</dc:creator>
  <cp:lastModifiedBy>Iliana Visser</cp:lastModifiedBy>
  <cp:revision>25</cp:revision>
  <dcterms:created xsi:type="dcterms:W3CDTF">2021-11-08T16:00:51Z</dcterms:created>
  <dcterms:modified xsi:type="dcterms:W3CDTF">2025-03-17T18:02:20Z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