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267" r:id="rId3"/>
    <p:sldId id="278" r:id="rId4"/>
    <p:sldId id="279" r:id="rId5"/>
    <p:sldId id="280" r:id="rId6"/>
    <p:sldId id="281" r:id="rId7"/>
    <p:sldId id="284" r:id="rId8"/>
    <p:sldId id="283" r:id="rId9"/>
    <p:sldId id="286" r:id="rId10"/>
    <p:sldId id="282" r:id="rId11"/>
    <p:sldId id="285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215"/>
    <a:srgbClr val="8D1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20" d="100"/>
          <a:sy n="120" d="100"/>
        </p:scale>
        <p:origin x="1326" y="54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EC44B-2118-CC75-3F48-1A0899808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0E668-81E3-320F-59AB-209C9EBF9E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2025 Annual TracCloud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BFF40-A143-3806-DE78-1E1B184867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59724-5F19-F47E-17D8-D8D21406A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8B60F-267B-AFA5-AF4E-D04F30E72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2025 Annual TracCloud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D2970-86ED-C62A-75F1-95542766E71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057400"/>
            <a:ext cx="7543800" cy="2743200"/>
          </a:xfrm>
        </p:spPr>
        <p:txBody>
          <a:bodyPr anchor="ctr"/>
          <a:lstStyle/>
          <a:p>
            <a:pPr algn="ctr"/>
            <a:r>
              <a:rPr lang="en-US" sz="7200" dirty="0">
                <a:solidFill>
                  <a:srgbClr val="610215"/>
                </a:solidFill>
              </a:rPr>
              <a:t>Through the Student’s Lens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7502" y="4617720"/>
            <a:ext cx="2368992" cy="365760"/>
          </a:xfrm>
        </p:spPr>
        <p:txBody>
          <a:bodyPr anchor="ctr">
            <a:normAutofit/>
          </a:bodyPr>
          <a:lstStyle/>
          <a:p>
            <a:pPr algn="ctr"/>
            <a:r>
              <a:rPr lang="en-US" sz="1600" dirty="0">
                <a:solidFill>
                  <a:srgbClr val="610215"/>
                </a:solidFill>
              </a:rPr>
              <a:t>Erick Martinez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B1A9550-B485-FC8E-CB3B-7506A21852C2}"/>
              </a:ext>
            </a:extLst>
          </p:cNvPr>
          <p:cNvSpPr txBox="1">
            <a:spLocks/>
          </p:cNvSpPr>
          <p:nvPr/>
        </p:nvSpPr>
        <p:spPr>
          <a:xfrm>
            <a:off x="3041434" y="4210216"/>
            <a:ext cx="3061129" cy="441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sz="2000" b="1" kern="1200" cap="all" baseline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rgbClr val="610215"/>
                </a:solidFill>
              </a:rPr>
              <a:t>Navigating </a:t>
            </a:r>
            <a:r>
              <a:rPr lang="en-US" sz="1800" dirty="0" err="1">
                <a:solidFill>
                  <a:srgbClr val="610215"/>
                </a:solidFill>
              </a:rPr>
              <a:t>TracCloud</a:t>
            </a:r>
            <a:endParaRPr lang="en-US" sz="1800" dirty="0">
              <a:solidFill>
                <a:srgbClr val="6102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D6EA3-1EE4-112E-C0D0-C4DB34D45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145" y="914400"/>
            <a:ext cx="2741709" cy="720918"/>
          </a:xfrm>
        </p:spPr>
        <p:txBody>
          <a:bodyPr anchor="ctr"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C52DE-4902-0829-7B20-3D1DCB922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75" y="1828800"/>
            <a:ext cx="4420925" cy="4114800"/>
          </a:xfrm>
        </p:spPr>
        <p:txBody>
          <a:bodyPr/>
          <a:lstStyle/>
          <a:p>
            <a:r>
              <a:rPr lang="en-US" dirty="0"/>
              <a:t>Allow students to reserve </a:t>
            </a:r>
            <a:r>
              <a:rPr lang="en-US"/>
              <a:t>resources from </a:t>
            </a:r>
            <a:r>
              <a:rPr lang="en-US" dirty="0"/>
              <a:t>their Student dashboard</a:t>
            </a:r>
          </a:p>
          <a:p>
            <a:r>
              <a:rPr lang="en-US" dirty="0"/>
              <a:t>Students can review Resources they have reserved and the Resources they have checked out from their Dashboard.</a:t>
            </a:r>
          </a:p>
          <a:p>
            <a:r>
              <a:rPr lang="en-US" dirty="0"/>
              <a:t>Configure the limit for reservations</a:t>
            </a:r>
          </a:p>
          <a:p>
            <a:r>
              <a:rPr lang="en-US" dirty="0"/>
              <a:t>Block Students assigned to a List from being able to reserve items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FF0C1-98A6-D45A-ED56-1FFACB34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828800"/>
            <a:ext cx="3507562" cy="353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8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B242-A979-0714-5A7D-FDD9855E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1" y="747533"/>
            <a:ext cx="4085480" cy="977900"/>
          </a:xfrm>
        </p:spPr>
        <p:txBody>
          <a:bodyPr anchor="ctr"/>
          <a:lstStyle/>
          <a:p>
            <a:pPr algn="ctr"/>
            <a:r>
              <a:rPr lang="en-US" dirty="0"/>
              <a:t>Success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D655F-5B83-E02B-7CCE-55CA573AC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86" y="1860605"/>
            <a:ext cx="3959750" cy="2536466"/>
          </a:xfrm>
        </p:spPr>
        <p:txBody>
          <a:bodyPr/>
          <a:lstStyle/>
          <a:p>
            <a:r>
              <a:rPr lang="en-US" dirty="0"/>
              <a:t>Students who assigned a Success Plan can be shown details on their dashboard</a:t>
            </a:r>
          </a:p>
          <a:p>
            <a:r>
              <a:rPr lang="en-US" dirty="0"/>
              <a:t>Information and formatting can be customized using Twig and HTML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FB9C2-C754-16D6-8652-A2D9E4260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13001"/>
            <a:ext cx="4085480" cy="2986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2421F8-FB32-DDDB-2E91-6F889032464F}"/>
              </a:ext>
            </a:extLst>
          </p:cNvPr>
          <p:cNvSpPr txBox="1"/>
          <p:nvPr/>
        </p:nvSpPr>
        <p:spPr>
          <a:xfrm>
            <a:off x="1545784" y="5001371"/>
            <a:ext cx="538303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Requires the Success Plans Feature</a:t>
            </a:r>
          </a:p>
        </p:txBody>
      </p:sp>
    </p:spTree>
    <p:extLst>
      <p:ext uri="{BB962C8B-B14F-4D97-AF65-F5344CB8AC3E}">
        <p14:creationId xmlns:p14="http://schemas.microsoft.com/office/powerpoint/2010/main" val="4801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001" y="914399"/>
            <a:ext cx="4936269" cy="545990"/>
          </a:xfrm>
        </p:spPr>
        <p:txBody>
          <a:bodyPr anchor="ctr"/>
          <a:lstStyle/>
          <a:p>
            <a:pPr algn="ctr"/>
            <a:r>
              <a:rPr lang="en-US" dirty="0"/>
              <a:t>Surveys/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1" y="1828800"/>
            <a:ext cx="2538405" cy="54599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Surveys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227677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Students can access pending surveys from their </a:t>
            </a:r>
            <a:r>
              <a:rPr lang="en-US" dirty="0" err="1">
                <a:solidFill>
                  <a:schemeClr val="tx2"/>
                </a:solidFill>
              </a:rPr>
              <a:t>TracCloud</a:t>
            </a:r>
            <a:r>
              <a:rPr lang="en-US" dirty="0">
                <a:solidFill>
                  <a:schemeClr val="tx2"/>
                </a:solidFill>
              </a:rPr>
              <a:t> dashboard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605" y="1828800"/>
            <a:ext cx="2538404" cy="54599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Documents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227677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Allow Students to view and upload documents from their Dashboard</a:t>
            </a:r>
          </a:p>
          <a:p>
            <a:r>
              <a:rPr lang="en-US" dirty="0">
                <a:solidFill>
                  <a:schemeClr val="tx2"/>
                </a:solidFill>
              </a:rPr>
              <a:t>Student must have access to viewing documents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3F178E-8510-E585-E11B-BFE11F6DC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766" y="4942589"/>
            <a:ext cx="3255782" cy="1303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DABC4E-1B56-D754-9B5A-55F72990C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02" y="4942589"/>
            <a:ext cx="3203381" cy="13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8550" y="850900"/>
            <a:ext cx="4506899" cy="977900"/>
          </a:xfrm>
        </p:spPr>
        <p:txBody>
          <a:bodyPr anchor="ctr"/>
          <a:lstStyle/>
          <a:p>
            <a:pPr algn="ctr"/>
            <a:r>
              <a:rPr lang="en-US" dirty="0"/>
              <a:t>New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91" y="1828800"/>
            <a:ext cx="4242509" cy="4178300"/>
          </a:xfrm>
        </p:spPr>
        <p:txBody>
          <a:bodyPr anchor="ctr"/>
          <a:lstStyle/>
          <a:p>
            <a:r>
              <a:rPr lang="en-US" dirty="0"/>
              <a:t>Asynchronous appointment automatic message.</a:t>
            </a:r>
          </a:p>
          <a:p>
            <a:r>
              <a:rPr lang="en-US" dirty="0"/>
              <a:t>Search Appointment Link</a:t>
            </a:r>
          </a:p>
          <a:p>
            <a:r>
              <a:rPr lang="en-US" dirty="0"/>
              <a:t>Resource Reservations</a:t>
            </a:r>
          </a:p>
          <a:p>
            <a:r>
              <a:rPr lang="en-US" dirty="0"/>
              <a:t>Day of week and time or day for Announcements</a:t>
            </a:r>
          </a:p>
          <a:p>
            <a:r>
              <a:rPr lang="en-US" dirty="0"/>
              <a:t>Prospect Request feature for Prospective Students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18F71-5A3F-1B95-218B-9B4A4C24C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390" y="1828800"/>
            <a:ext cx="3978118" cy="10949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08795F-C64E-906D-EB5D-762FD0FC5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390" y="3174302"/>
            <a:ext cx="3978118" cy="30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3856-8725-B6DC-4E61-A6DAFDDE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423" y="850900"/>
            <a:ext cx="5445153" cy="977900"/>
          </a:xfrm>
        </p:spPr>
        <p:txBody>
          <a:bodyPr anchor="ctr"/>
          <a:lstStyle/>
          <a:p>
            <a:pPr algn="ctr"/>
            <a:r>
              <a:rPr lang="en-US" dirty="0"/>
              <a:t>Student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09A90-340B-DBB1-76DA-4566DB8AA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828799"/>
            <a:ext cx="4293704" cy="4178301"/>
          </a:xfrm>
        </p:spPr>
        <p:txBody>
          <a:bodyPr anchor="ctr"/>
          <a:lstStyle/>
          <a:p>
            <a:r>
              <a:rPr lang="en-US" dirty="0"/>
              <a:t>Confirm Bio</a:t>
            </a:r>
          </a:p>
          <a:p>
            <a:r>
              <a:rPr lang="en-US" dirty="0"/>
              <a:t>Announcements</a:t>
            </a:r>
          </a:p>
          <a:p>
            <a:r>
              <a:rPr lang="en-US" dirty="0"/>
              <a:t>Welcome Message</a:t>
            </a:r>
          </a:p>
          <a:p>
            <a:r>
              <a:rPr lang="en-US" dirty="0"/>
              <a:t>Upcoming Appointments</a:t>
            </a:r>
          </a:p>
          <a:p>
            <a:r>
              <a:rPr lang="en-US" dirty="0"/>
              <a:t>Availability Search Widgets &amp; Asynchronous communications</a:t>
            </a:r>
          </a:p>
          <a:p>
            <a:r>
              <a:rPr lang="en-US" dirty="0"/>
              <a:t>Past Visits</a:t>
            </a:r>
          </a:p>
          <a:p>
            <a:r>
              <a:rPr lang="en-US" dirty="0"/>
              <a:t>Reserve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36972-1C55-96A4-9AF3-F32E2CA09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828798"/>
            <a:ext cx="4484536" cy="358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68278-7929-87B1-8B1C-47FE919F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034" y="802548"/>
            <a:ext cx="5317932" cy="763859"/>
          </a:xfrm>
        </p:spPr>
        <p:txBody>
          <a:bodyPr anchor="ctr"/>
          <a:lstStyle/>
          <a:p>
            <a:pPr algn="ctr"/>
            <a:r>
              <a:rPr lang="en-US" dirty="0"/>
              <a:t>Student confirm bio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FF4B5-3ACD-D37B-EC40-975CAB796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" y="1566407"/>
            <a:ext cx="8658970" cy="43771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Allows students to manage their own information, what they’re allowed to view and edit is at your discretion.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Helps ensure that Student records contain the most current information, even if the information doesn’t match the data in your import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have the option to edit their bio at their convenience using a widget on their dashboard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0AC2C-CC0C-944B-A07C-D34FDF22A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95" y="4005480"/>
            <a:ext cx="5844209" cy="221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467D-7B88-CADE-75AA-AC844D0AC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865" y="850900"/>
            <a:ext cx="4936269" cy="977900"/>
          </a:xfrm>
        </p:spPr>
        <p:txBody>
          <a:bodyPr anchor="ctr"/>
          <a:lstStyle/>
          <a:p>
            <a:pPr algn="ctr"/>
            <a:r>
              <a:rPr lang="en-US" dirty="0"/>
              <a:t>Welcome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D38E2-AC74-8BA3-39B0-A1785A1A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595" y="1828800"/>
            <a:ext cx="3689405" cy="3419061"/>
          </a:xfrm>
        </p:spPr>
        <p:txBody>
          <a:bodyPr anchor="ctr"/>
          <a:lstStyle/>
          <a:p>
            <a:r>
              <a:rPr lang="en-US" dirty="0"/>
              <a:t>Provide students with a customized message on their </a:t>
            </a:r>
            <a:r>
              <a:rPr lang="en-US" dirty="0" err="1"/>
              <a:t>TracCloud</a:t>
            </a:r>
            <a:r>
              <a:rPr lang="en-US" dirty="0"/>
              <a:t> Dashboard</a:t>
            </a:r>
          </a:p>
          <a:p>
            <a:r>
              <a:rPr lang="en-US" dirty="0"/>
              <a:t>Twig &amp; HTML supported messages</a:t>
            </a:r>
          </a:p>
          <a:p>
            <a:r>
              <a:rPr lang="en-US" dirty="0"/>
              <a:t>Allows you to embed images, vides, or redirect students to another web page.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109EE5-B211-13B4-EB5A-38DE21ED8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1828800"/>
            <a:ext cx="3351845" cy="42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8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3FC96-DEEF-6819-E563-01C203E4E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815" y="914400"/>
            <a:ext cx="5246370" cy="768626"/>
          </a:xfrm>
        </p:spPr>
        <p:txBody>
          <a:bodyPr anchor="ctr"/>
          <a:lstStyle/>
          <a:p>
            <a:pPr algn="ctr"/>
            <a:r>
              <a:rPr lang="en-US" dirty="0"/>
              <a:t>Availability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5ABB2-9F5E-B7B3-CEC7-50FDC80E4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128" y="1828800"/>
            <a:ext cx="4102872" cy="4114800"/>
          </a:xfrm>
        </p:spPr>
        <p:txBody>
          <a:bodyPr/>
          <a:lstStyle/>
          <a:p>
            <a:r>
              <a:rPr lang="en-US" dirty="0"/>
              <a:t>Search Availability Widget &amp; Search Appointment Link</a:t>
            </a:r>
          </a:p>
          <a:p>
            <a:r>
              <a:rPr lang="en-US" dirty="0"/>
              <a:t>What information is provided to students when they search for an availability?</a:t>
            </a:r>
          </a:p>
          <a:p>
            <a:r>
              <a:rPr lang="en-US" dirty="0"/>
              <a:t>Search Availability Badges</a:t>
            </a:r>
          </a:p>
          <a:p>
            <a:r>
              <a:rPr lang="en-US" dirty="0"/>
              <a:t>Appointment details are provided on the Appointment Display widget on the Student Dashboard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A19853-1508-15C3-8D2B-B6145FEA3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8799"/>
            <a:ext cx="3966329" cy="4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7FE3B-81B7-1E4D-3225-9BF1A129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1573" y="914400"/>
            <a:ext cx="4840853" cy="609600"/>
          </a:xfrm>
        </p:spPr>
        <p:txBody>
          <a:bodyPr anchor="ctr"/>
          <a:lstStyle/>
          <a:p>
            <a:pPr algn="ctr"/>
            <a:r>
              <a:rPr lang="en-US" dirty="0"/>
              <a:t>Appointment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C296-C53D-05B3-46A9-DCA36F140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6162" y="1678725"/>
            <a:ext cx="5931673" cy="2286000"/>
          </a:xfrm>
        </p:spPr>
        <p:txBody>
          <a:bodyPr anchor="ctr"/>
          <a:lstStyle/>
          <a:p>
            <a:r>
              <a:rPr lang="en-US" dirty="0"/>
              <a:t>Students can view upcoming appointments from their </a:t>
            </a:r>
            <a:r>
              <a:rPr lang="en-US" dirty="0" err="1"/>
              <a:t>TracCloud</a:t>
            </a:r>
            <a:r>
              <a:rPr lang="en-US" dirty="0"/>
              <a:t> dashboard.</a:t>
            </a:r>
          </a:p>
          <a:p>
            <a:r>
              <a:rPr lang="en-US" dirty="0"/>
              <a:t>Customize the format and content of the appointments and their details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27A1D1-689C-B35D-7027-F7860D2B4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402" y="4119451"/>
            <a:ext cx="5837195" cy="20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2E29-4A3A-0556-B70E-961DDCFF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710" y="803081"/>
            <a:ext cx="6518579" cy="705016"/>
          </a:xfrm>
        </p:spPr>
        <p:txBody>
          <a:bodyPr anchor="ctr"/>
          <a:lstStyle/>
          <a:p>
            <a:pPr algn="ctr"/>
            <a:r>
              <a:rPr lang="en-US" dirty="0"/>
              <a:t>Asynchronous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DCD19-AC0C-56C4-F01C-850340600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68" y="1508097"/>
            <a:ext cx="4452731" cy="4137329"/>
          </a:xfrm>
        </p:spPr>
        <p:txBody>
          <a:bodyPr anchor="ctr"/>
          <a:lstStyle/>
          <a:p>
            <a:r>
              <a:rPr lang="en-US" dirty="0"/>
              <a:t>Asynchronous Communications Widget </a:t>
            </a:r>
          </a:p>
          <a:p>
            <a:r>
              <a:rPr lang="en-US" dirty="0"/>
              <a:t>“Messages” displays the ongoing text chat between the student and consultant, including a log of document uploads and deletions.</a:t>
            </a:r>
          </a:p>
          <a:p>
            <a:r>
              <a:rPr lang="en-US" dirty="0"/>
              <a:t>Student can receive a notification when Consultants send a new message.</a:t>
            </a:r>
          </a:p>
          <a:p>
            <a:r>
              <a:rPr lang="en-US" dirty="0"/>
              <a:t>Who concludes the Asynchronous Appointment?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5798D4-7674-F2D4-C5EA-74C3E3931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2018498"/>
            <a:ext cx="4452731" cy="311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72BB9-2C86-0131-2572-1E23C301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460" y="914400"/>
            <a:ext cx="3171080" cy="609600"/>
          </a:xfrm>
        </p:spPr>
        <p:txBody>
          <a:bodyPr anchor="ctr"/>
          <a:lstStyle/>
          <a:p>
            <a:pPr algn="ctr"/>
            <a:r>
              <a:rPr lang="en-US" dirty="0"/>
              <a:t>Center Visits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ED0DC-6A01-DCE3-D300-E584F5053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588" y="1828800"/>
            <a:ext cx="4341412" cy="4114800"/>
          </a:xfrm>
        </p:spPr>
        <p:txBody>
          <a:bodyPr/>
          <a:lstStyle/>
          <a:p>
            <a:r>
              <a:rPr lang="en-US" dirty="0"/>
              <a:t>Provide Students with details regarding previous Visits directly on their dashboard</a:t>
            </a:r>
          </a:p>
          <a:p>
            <a:r>
              <a:rPr lang="en-US" dirty="0"/>
              <a:t>Filtering options provided to find Visits based on selected criteria</a:t>
            </a:r>
          </a:p>
          <a:p>
            <a:r>
              <a:rPr lang="en-US" dirty="0"/>
              <a:t>Provides the option for students to print out their Visit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95C00-F194-7562-9484-AD63FF4B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28800"/>
            <a:ext cx="4206124" cy="32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2528</TotalTime>
  <Words>398</Words>
  <Application>Microsoft Office PowerPoint</Application>
  <PresentationFormat>On-screen Show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Cambria</vt:lpstr>
      <vt:lpstr>Red Line Business 16x9</vt:lpstr>
      <vt:lpstr>Through the Student’s Lens </vt:lpstr>
      <vt:lpstr>New features</vt:lpstr>
      <vt:lpstr>Student Dashboard</vt:lpstr>
      <vt:lpstr>Student confirm bio</vt:lpstr>
      <vt:lpstr>Welcome message</vt:lpstr>
      <vt:lpstr>Availability Search</vt:lpstr>
      <vt:lpstr>Appointment Display</vt:lpstr>
      <vt:lpstr>Asynchronous Appointments</vt:lpstr>
      <vt:lpstr>Center Visits</vt:lpstr>
      <vt:lpstr>Resources</vt:lpstr>
      <vt:lpstr>Success plans</vt:lpstr>
      <vt:lpstr>Surveys/ documents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Erick S. Martinez</cp:lastModifiedBy>
  <cp:revision>29</cp:revision>
  <dcterms:created xsi:type="dcterms:W3CDTF">2021-11-08T16:00:51Z</dcterms:created>
  <dcterms:modified xsi:type="dcterms:W3CDTF">2025-03-20T16:00:02Z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