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67" r:id="rId3"/>
    <p:sldId id="279" r:id="rId4"/>
    <p:sldId id="287" r:id="rId5"/>
    <p:sldId id="282" r:id="rId6"/>
    <p:sldId id="281" r:id="rId7"/>
    <p:sldId id="286" r:id="rId8"/>
    <p:sldId id="278" r:id="rId9"/>
    <p:sldId id="288" r:id="rId10"/>
    <p:sldId id="289" r:id="rId11"/>
    <p:sldId id="290" r:id="rId12"/>
    <p:sldId id="280" r:id="rId13"/>
    <p:sldId id="291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82B"/>
    <a:srgbClr val="61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1315" y="53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EC44B-2118-CC75-3F48-1A089980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0E668-81E3-320F-59AB-209C9EBF9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2025 Annual TracCloud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FF40-A143-3806-DE78-1E1B184867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9724-5F19-F47E-17D8-D8D21406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8B60F-267B-AFA5-AF4E-D04F30E72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2025 Annual TracCloud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2970-86ED-C62A-75F1-95542766E7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thecrimson.com/article/2014/10/24/libraries-introduce-self-checkout/" TargetMode="External"/><Relationship Id="rId7" Type="http://schemas.openxmlformats.org/officeDocument/2006/relationships/hyperlink" Target="https://www.makeuseof.com/tag/best-cheap-table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motionarray.com/stock-photos/stack-of-books-736491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www.southernsavers.com/texas-instruments-graphing-calculator-deal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appsec.org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C89DB7-6F70-62DA-BC8B-1FF7B71AB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9848" y="1244457"/>
            <a:ext cx="3752850" cy="250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95974-CD6E-5F01-BA8D-9A8D19023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3418" y="3922940"/>
            <a:ext cx="2326552" cy="1553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98544-2292-BF57-1E47-BD7F45825A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714" t="3671" r="10354" b="3722"/>
          <a:stretch/>
        </p:blipFill>
        <p:spPr>
          <a:xfrm>
            <a:off x="336749" y="3952205"/>
            <a:ext cx="2441358" cy="1508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6DC32-2522-8A87-25F3-3206D3196F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047" b="6718"/>
          <a:stretch/>
        </p:blipFill>
        <p:spPr>
          <a:xfrm>
            <a:off x="5663715" y="3854709"/>
            <a:ext cx="2941980" cy="1592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8343D0-2EDE-B89E-C403-1D76C7926ADB}"/>
              </a:ext>
            </a:extLst>
          </p:cNvPr>
          <p:cNvSpPr txBox="1"/>
          <p:nvPr/>
        </p:nvSpPr>
        <p:spPr>
          <a:xfrm>
            <a:off x="3532114" y="6020941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Sasha Contreras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108B62-3A17-F50A-EF47-E632A55C78E7}"/>
              </a:ext>
            </a:extLst>
          </p:cNvPr>
          <p:cNvSpPr/>
          <p:nvPr/>
        </p:nvSpPr>
        <p:spPr>
          <a:xfrm>
            <a:off x="2529848" y="1230533"/>
            <a:ext cx="3752850" cy="25019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050FA-AB11-3DDC-E2FA-F5271DAFE750}"/>
              </a:ext>
            </a:extLst>
          </p:cNvPr>
          <p:cNvSpPr/>
          <p:nvPr/>
        </p:nvSpPr>
        <p:spPr>
          <a:xfrm>
            <a:off x="336749" y="3952204"/>
            <a:ext cx="2441358" cy="150863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1F36AA62-B3CB-156C-DA5D-CF8E8E41EB5C}"/>
              </a:ext>
            </a:extLst>
          </p:cNvPr>
          <p:cNvSpPr/>
          <p:nvPr/>
        </p:nvSpPr>
        <p:spPr>
          <a:xfrm>
            <a:off x="3083418" y="3938150"/>
            <a:ext cx="2326552" cy="1540449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FA449-B1A3-033C-A433-0BD464AF179A}"/>
              </a:ext>
            </a:extLst>
          </p:cNvPr>
          <p:cNvSpPr/>
          <p:nvPr/>
        </p:nvSpPr>
        <p:spPr>
          <a:xfrm>
            <a:off x="5663715" y="3868633"/>
            <a:ext cx="2941980" cy="15922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610C11-46CE-0BBA-176D-0C3194417ABB}"/>
              </a:ext>
            </a:extLst>
          </p:cNvPr>
          <p:cNvSpPr/>
          <p:nvPr/>
        </p:nvSpPr>
        <p:spPr>
          <a:xfrm>
            <a:off x="0" y="5395158"/>
            <a:ext cx="92106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6102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create, set up, and manage a lending library.</a:t>
            </a:r>
            <a:endParaRPr lang="en-US" sz="2800" dirty="0">
              <a:ln w="0"/>
              <a:solidFill>
                <a:srgbClr val="61021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FC6FF-81CB-27E3-AB69-52D210445243}"/>
              </a:ext>
            </a:extLst>
          </p:cNvPr>
          <p:cNvSpPr txBox="1"/>
          <p:nvPr/>
        </p:nvSpPr>
        <p:spPr>
          <a:xfrm>
            <a:off x="1242874" y="810467"/>
            <a:ext cx="71110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Unlocking the Power of Resource Management in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TracCloud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8935A-9306-351B-E7BD-A9BCACA8F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E98C6D-FCAA-2EB7-533F-B2450DC2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35" y="1764546"/>
            <a:ext cx="2603109" cy="34798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AF898A-8B65-8636-60E8-F5309BE0C3A3}"/>
              </a:ext>
            </a:extLst>
          </p:cNvPr>
          <p:cNvSpPr txBox="1"/>
          <p:nvPr/>
        </p:nvSpPr>
        <p:spPr>
          <a:xfrm>
            <a:off x="2711286" y="626655"/>
            <a:ext cx="414671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Checking Out Resources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81456-A229-FFC2-06C1-CDB59C44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2" y="2510172"/>
            <a:ext cx="2603403" cy="34798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435C7-FB8F-B8AF-CF67-5E4377D26ACC}"/>
              </a:ext>
            </a:extLst>
          </p:cNvPr>
          <p:cNvSpPr txBox="1"/>
          <p:nvPr/>
        </p:nvSpPr>
        <p:spPr>
          <a:xfrm>
            <a:off x="3995278" y="1157249"/>
            <a:ext cx="157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(continued)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B0C04-D8A0-A381-5464-AE0D32D5B6E1}"/>
              </a:ext>
            </a:extLst>
          </p:cNvPr>
          <p:cNvSpPr txBox="1"/>
          <p:nvPr/>
        </p:nvSpPr>
        <p:spPr>
          <a:xfrm>
            <a:off x="213018" y="1621775"/>
            <a:ext cx="4233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is where you select a resource (searching by Barcode, Title, or Keywords).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2EB64-02EA-92B1-9855-CB31B9C6E23D}"/>
              </a:ext>
            </a:extLst>
          </p:cNvPr>
          <p:cNvSpPr txBox="1"/>
          <p:nvPr/>
        </p:nvSpPr>
        <p:spPr>
          <a:xfrm>
            <a:off x="4286773" y="5482321"/>
            <a:ext cx="4781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allows the user to select the student or staff member that item is being checked out for.</a:t>
            </a:r>
          </a:p>
        </p:txBody>
      </p:sp>
    </p:spTree>
    <p:extLst>
      <p:ext uri="{BB962C8B-B14F-4D97-AF65-F5344CB8AC3E}">
        <p14:creationId xmlns:p14="http://schemas.microsoft.com/office/powerpoint/2010/main" val="42223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71434-1FE9-BEA6-20F0-985CA8BC4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E9DCC-8E16-D279-5351-F684910FABAB}"/>
              </a:ext>
            </a:extLst>
          </p:cNvPr>
          <p:cNvSpPr txBox="1"/>
          <p:nvPr/>
        </p:nvSpPr>
        <p:spPr>
          <a:xfrm>
            <a:off x="698418" y="934721"/>
            <a:ext cx="414671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Checking Out Resources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CA51A-B23A-BAB1-7B34-819DB3759C80}"/>
              </a:ext>
            </a:extLst>
          </p:cNvPr>
          <p:cNvSpPr txBox="1"/>
          <p:nvPr/>
        </p:nvSpPr>
        <p:spPr>
          <a:xfrm>
            <a:off x="1982410" y="1302949"/>
            <a:ext cx="157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(continued)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91972-C6B0-6A0B-25A7-DBD8AE29D485}"/>
              </a:ext>
            </a:extLst>
          </p:cNvPr>
          <p:cNvSpPr txBox="1"/>
          <p:nvPr/>
        </p:nvSpPr>
        <p:spPr>
          <a:xfrm>
            <a:off x="563716" y="2431639"/>
            <a:ext cx="44161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item being checked out requires collateral to be collected, a textbox field will appear. Once collateral is gathered, the item can be fully checked out.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75696-0682-8CFE-425D-A0D7C6FB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720" y="171963"/>
            <a:ext cx="3186208" cy="740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BAFEB-5F48-71FB-BA91-0985275C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63" y="1423136"/>
            <a:ext cx="2544521" cy="6330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11DC4-E91A-3B23-4827-415796DBC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39" y="2731248"/>
            <a:ext cx="2080767" cy="927909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40D47DAB-FF32-41EF-5369-8D7917936900}"/>
              </a:ext>
            </a:extLst>
          </p:cNvPr>
          <p:cNvSpPr/>
          <p:nvPr/>
        </p:nvSpPr>
        <p:spPr>
          <a:xfrm>
            <a:off x="7316097" y="1010605"/>
            <a:ext cx="266700" cy="270044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1F20A07-E00A-52B9-06CD-BC217FF631BD}"/>
              </a:ext>
            </a:extLst>
          </p:cNvPr>
          <p:cNvSpPr/>
          <p:nvPr/>
        </p:nvSpPr>
        <p:spPr>
          <a:xfrm>
            <a:off x="7334473" y="2296617"/>
            <a:ext cx="266700" cy="270044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25CEFB-4FEF-D28E-E926-92D20C19C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025" y="4445818"/>
            <a:ext cx="2038080" cy="1834272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8CBA60AD-2D8D-BC71-84AF-96CB0383580F}"/>
              </a:ext>
            </a:extLst>
          </p:cNvPr>
          <p:cNvSpPr/>
          <p:nvPr/>
        </p:nvSpPr>
        <p:spPr>
          <a:xfrm>
            <a:off x="7316097" y="3998673"/>
            <a:ext cx="266700" cy="270044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82F1FB-0938-27D6-9D7E-7026729AB6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6" y="2430471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70" y="1442229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70" y="5546464"/>
            <a:ext cx="322028" cy="322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D51651-0C9B-3E2E-2204-FFD7E809604E}"/>
              </a:ext>
            </a:extLst>
          </p:cNvPr>
          <p:cNvSpPr txBox="1"/>
          <p:nvPr/>
        </p:nvSpPr>
        <p:spPr>
          <a:xfrm>
            <a:off x="2634449" y="542283"/>
            <a:ext cx="4572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 Reservations 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AF5408-C5D7-E443-93E5-7BB5BF1179FE}"/>
              </a:ext>
            </a:extLst>
          </p:cNvPr>
          <p:cNvSpPr txBox="1"/>
          <p:nvPr/>
        </p:nvSpPr>
        <p:spPr>
          <a:xfrm>
            <a:off x="1531398" y="1364147"/>
            <a:ext cx="6254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now reserve resources from their dashboard!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76B7F-5AE2-498F-5EE4-E3BF5714E95F}"/>
              </a:ext>
            </a:extLst>
          </p:cNvPr>
          <p:cNvSpPr txBox="1"/>
          <p:nvPr/>
        </p:nvSpPr>
        <p:spPr>
          <a:xfrm>
            <a:off x="1519298" y="5493853"/>
            <a:ext cx="7612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global preference can be enabled by going to 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Preferences &gt; System Preferences &gt; Resource Management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972D72-1308-F1AF-7B80-314A00C5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09" y="1887367"/>
            <a:ext cx="4740051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232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74DF1-723F-CE3B-DFC7-44A0B6DA0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13DF5A-5CBD-D72F-CE28-4158D16C2A87}"/>
              </a:ext>
            </a:extLst>
          </p:cNvPr>
          <p:cNvSpPr txBox="1"/>
          <p:nvPr/>
        </p:nvSpPr>
        <p:spPr>
          <a:xfrm>
            <a:off x="2501284" y="631060"/>
            <a:ext cx="4572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 Checkout Email(s) 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944D2-A798-9FE3-7D4F-93E71ADE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3236550"/>
            <a:ext cx="5972946" cy="23025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4C99A7-5A59-EAF8-696A-0E073BE46045}"/>
              </a:ext>
            </a:extLst>
          </p:cNvPr>
          <p:cNvSpPr txBox="1"/>
          <p:nvPr/>
        </p:nvSpPr>
        <p:spPr>
          <a:xfrm>
            <a:off x="927391" y="5587823"/>
            <a:ext cx="761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Profile &gt;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Prefs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Emails &gt; Resource Checkout Email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FA04B-8851-3F4B-599B-BDC2F77B9B05}"/>
              </a:ext>
            </a:extLst>
          </p:cNvPr>
          <p:cNvSpPr txBox="1"/>
          <p:nvPr/>
        </p:nvSpPr>
        <p:spPr>
          <a:xfrm>
            <a:off x="1190825" y="1454514"/>
            <a:ext cx="7612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emails can be configured with details for the item that was checked out as well as the return time.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email are Resource Confirm, Resource Overdue, Resource Pickup Reminder (for reserved items), Resource Return, and Resource Return Confirmation.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766D7-2A51-48AE-3021-8FB206F9D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7" y="1454514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5ABF0-8265-5DD9-602D-3F2C8737F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8797" y="2331677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14" y="3797194"/>
            <a:ext cx="3174962" cy="152129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report shows the students and staff who have checked out a particular resource, the checkout date and time, as well as total hours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" y="3680446"/>
            <a:ext cx="322028" cy="322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5B39F5-EAFC-EA46-7D2F-D051D56D08EE}"/>
              </a:ext>
            </a:extLst>
          </p:cNvPr>
          <p:cNvSpPr txBox="1"/>
          <p:nvPr/>
        </p:nvSpPr>
        <p:spPr>
          <a:xfrm>
            <a:off x="338214" y="5019741"/>
            <a:ext cx="2841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8D1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 have the option for CSV export (Raw data) or with grouping totals.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190D6-90A1-C5CE-EC1E-A99931515E23}"/>
              </a:ext>
            </a:extLst>
          </p:cNvPr>
          <p:cNvSpPr txBox="1"/>
          <p:nvPr/>
        </p:nvSpPr>
        <p:spPr>
          <a:xfrm>
            <a:off x="3078332" y="568917"/>
            <a:ext cx="4572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 Reports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577729-1129-BA28-A9BC-1EEC4D0C6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7" y="1445564"/>
            <a:ext cx="4328919" cy="1936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021308-D4EE-F234-1124-4CCF3E673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057" y="1241862"/>
            <a:ext cx="3123659" cy="24385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2049D0-C191-294C-D987-2F3E101D7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048" y="3914357"/>
            <a:ext cx="5663952" cy="2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02F002-BFB1-90F4-CFA1-4F98CC6AABBD}"/>
              </a:ext>
            </a:extLst>
          </p:cNvPr>
          <p:cNvSpPr txBox="1"/>
          <p:nvPr/>
        </p:nvSpPr>
        <p:spPr>
          <a:xfrm>
            <a:off x="2978459" y="579036"/>
            <a:ext cx="4572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Resource?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776CC-03C9-939B-B4C5-54998E761BB3}"/>
              </a:ext>
            </a:extLst>
          </p:cNvPr>
          <p:cNvSpPr txBox="1"/>
          <p:nvPr/>
        </p:nvSpPr>
        <p:spPr>
          <a:xfrm>
            <a:off x="1422460" y="1443185"/>
            <a:ext cx="6907807" cy="4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9" marR="0" lvl="0" indent="0" algn="l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8522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 that are utilized in many different ways.  They can be common items such as books, laptops and calculators. To more complex items as projectors, microscope 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marR="0" lvl="0" indent="0" algn="l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8522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marR="0" lvl="0" indent="0" algn="l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8522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Both students and staff can check out and reserve items.</a:t>
            </a:r>
          </a:p>
          <a:p>
            <a:pPr marL="45719" marR="0" lvl="0" indent="0" algn="l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85229"/>
              </a:buClr>
              <a:buSzTx/>
              <a:buFont typeface="Arial" pitchFamily="34" charset="0"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TracCloud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records items in the center, items that are checked out, and who reserved them. This feature also documents when they are returned and allows different reporting options to be accessed.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19" marR="0" lvl="0" indent="0" algn="l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85229"/>
              </a:buClr>
              <a:buSzTx/>
              <a:buFont typeface="Arial" pitchFamily="34" charset="0"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679F1C-0A4B-447D-9F07-6F78228D2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39" y="1443185"/>
            <a:ext cx="322028" cy="32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20EC7D-A4F6-7E63-4FB2-F94CC625A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17" y="3155209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0E58E-FB09-D15F-7BB7-27BB6F367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39" y="4390137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EA76-8C69-45D2-CEBE-2C0AF157AD54}"/>
              </a:ext>
            </a:extLst>
          </p:cNvPr>
          <p:cNvSpPr txBox="1"/>
          <p:nvPr/>
        </p:nvSpPr>
        <p:spPr>
          <a:xfrm>
            <a:off x="105950" y="896767"/>
            <a:ext cx="347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BarCode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unique identifier for this item, think of it like an ID.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6F6DB-D9BA-2A7E-7C6A-8E6386B054C6}"/>
              </a:ext>
            </a:extLst>
          </p:cNvPr>
          <p:cNvSpPr txBox="1"/>
          <p:nvPr/>
        </p:nvSpPr>
        <p:spPr>
          <a:xfrm>
            <a:off x="87335" y="1372368"/>
            <a:ext cx="2418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name of this resource.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A5FCA-BEE2-8C03-1EF5-872AB9360EBD}"/>
              </a:ext>
            </a:extLst>
          </p:cNvPr>
          <p:cNvSpPr txBox="1"/>
          <p:nvPr/>
        </p:nvSpPr>
        <p:spPr>
          <a:xfrm>
            <a:off x="101504" y="1692445"/>
            <a:ext cx="2986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linked Profile for this resource.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9B6E4-9536-2E29-C413-16FEAB4B10E8}"/>
              </a:ext>
            </a:extLst>
          </p:cNvPr>
          <p:cNvSpPr txBox="1"/>
          <p:nvPr/>
        </p:nvSpPr>
        <p:spPr>
          <a:xfrm>
            <a:off x="101504" y="2080765"/>
            <a:ext cx="3226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 Out To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 which student currently has this item checked out (if applicable).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F9DE1-9916-9F2F-78D0-1D4FFE3E9C5D}"/>
              </a:ext>
            </a:extLst>
          </p:cNvPr>
          <p:cNvSpPr txBox="1"/>
          <p:nvPr/>
        </p:nvSpPr>
        <p:spPr>
          <a:xfrm>
            <a:off x="101504" y="2616453"/>
            <a:ext cx="2940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represents an item to be collected when this resource is checked out.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7C1C9-3B4B-FD5C-4DA7-80A5597A9A19}"/>
              </a:ext>
            </a:extLst>
          </p:cNvPr>
          <p:cNvSpPr txBox="1"/>
          <p:nvPr/>
        </p:nvSpPr>
        <p:spPr>
          <a:xfrm>
            <a:off x="101504" y="3134337"/>
            <a:ext cx="364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 Logic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enables collateral functionality if checked.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6BFEC-A6A1-09B5-E78C-FC4B55860890}"/>
              </a:ext>
            </a:extLst>
          </p:cNvPr>
          <p:cNvSpPr txBox="1"/>
          <p:nvPr/>
        </p:nvSpPr>
        <p:spPr>
          <a:xfrm>
            <a:off x="101504" y="3654426"/>
            <a:ext cx="2940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 For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 who currently has this resource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6B51A-1C41-EB40-B873-190E25174088}"/>
              </a:ext>
            </a:extLst>
          </p:cNvPr>
          <p:cNvSpPr txBox="1"/>
          <p:nvPr/>
        </p:nvSpPr>
        <p:spPr>
          <a:xfrm>
            <a:off x="87335" y="4243011"/>
            <a:ext cx="317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Available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that this resource doesn't need to be individually checked out or reserved (example, towels for fitness center).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F874AA-E786-777B-622E-A331C7B75386}"/>
              </a:ext>
            </a:extLst>
          </p:cNvPr>
          <p:cNvSpPr txBox="1"/>
          <p:nvPr/>
        </p:nvSpPr>
        <p:spPr>
          <a:xfrm>
            <a:off x="101505" y="5006189"/>
            <a:ext cx="3170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 Date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Date Out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Date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display the exact times of reservations, checkouts, and when the resource is due to be returned.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99412D-DE3E-2F52-7E31-18CC37C2997B}"/>
              </a:ext>
            </a:extLst>
          </p:cNvPr>
          <p:cNvSpPr txBox="1"/>
          <p:nvPr/>
        </p:nvSpPr>
        <p:spPr>
          <a:xfrm>
            <a:off x="80521" y="5844450"/>
            <a:ext cx="3198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Type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allows you to categorize this resource into a type for reporting purposes.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2D698-28A4-3348-DCA1-2E0D7F3ED1DD}"/>
              </a:ext>
            </a:extLst>
          </p:cNvPr>
          <p:cNvSpPr txBox="1"/>
          <p:nvPr/>
        </p:nvSpPr>
        <p:spPr>
          <a:xfrm>
            <a:off x="3279032" y="398169"/>
            <a:ext cx="4572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Resource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D61DD5-B2B5-65BB-4FFA-3E29F8892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782" y="1166156"/>
            <a:ext cx="4948182" cy="49765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45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82D39-1142-1295-CCE8-5FD0730C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98C42C9-EDC4-1F2C-6CEC-52474356C2C3}"/>
              </a:ext>
            </a:extLst>
          </p:cNvPr>
          <p:cNvSpPr txBox="1"/>
          <p:nvPr/>
        </p:nvSpPr>
        <p:spPr>
          <a:xfrm>
            <a:off x="155536" y="2565159"/>
            <a:ext cx="3306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 internal description of this particular resource.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E46B4-5D5E-C1F8-9825-3AF27451F9B2}"/>
              </a:ext>
            </a:extLst>
          </p:cNvPr>
          <p:cNvSpPr txBox="1"/>
          <p:nvPr/>
        </p:nvSpPr>
        <p:spPr>
          <a:xfrm>
            <a:off x="155536" y="3245313"/>
            <a:ext cx="3281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related words for this resource to be searched by.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0013C-9AEB-5F54-5B3A-6D0676295442}"/>
              </a:ext>
            </a:extLst>
          </p:cNvPr>
          <p:cNvSpPr txBox="1"/>
          <p:nvPr/>
        </p:nvSpPr>
        <p:spPr>
          <a:xfrm>
            <a:off x="155536" y="1897036"/>
            <a:ext cx="3039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Renewals Allowed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determines how many times a checkout can be renewed.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C8C6F-5FDA-B20C-7A56-5A3A07CD7E62}"/>
              </a:ext>
            </a:extLst>
          </p:cNvPr>
          <p:cNvSpPr txBox="1"/>
          <p:nvPr/>
        </p:nvSpPr>
        <p:spPr>
          <a:xfrm>
            <a:off x="3279032" y="398169"/>
            <a:ext cx="4572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Resource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1CA749-6ABC-B1F2-F33D-8E501DEF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82" y="1342554"/>
            <a:ext cx="4948182" cy="4976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E54FD-1A1F-0CFB-0FEB-6B06EFA2F03A}"/>
              </a:ext>
            </a:extLst>
          </p:cNvPr>
          <p:cNvSpPr txBox="1"/>
          <p:nvPr/>
        </p:nvSpPr>
        <p:spPr>
          <a:xfrm>
            <a:off x="155536" y="3901405"/>
            <a:ext cx="3306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Pickup Instructions 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provide extra detailed instructions to students and staff getting a confirmation email.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414E-24F6-9F32-B918-FDDB3559AD8D}"/>
              </a:ext>
            </a:extLst>
          </p:cNvPr>
          <p:cNvSpPr txBox="1"/>
          <p:nvPr/>
        </p:nvSpPr>
        <p:spPr>
          <a:xfrm>
            <a:off x="163338" y="4742163"/>
            <a:ext cx="3587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Instructions 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entered and displayed in resource return email.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75287-DAF3-1BF0-8871-BFFDB9A6B171}"/>
              </a:ext>
            </a:extLst>
          </p:cNvPr>
          <p:cNvSpPr txBox="1"/>
          <p:nvPr/>
        </p:nvSpPr>
        <p:spPr>
          <a:xfrm>
            <a:off x="4164512" y="850939"/>
            <a:ext cx="157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(continued)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A9EC1-D74F-8067-04CF-4BCBD664E62C}"/>
              </a:ext>
            </a:extLst>
          </p:cNvPr>
          <p:cNvSpPr txBox="1"/>
          <p:nvPr/>
        </p:nvSpPr>
        <p:spPr>
          <a:xfrm>
            <a:off x="155536" y="1228913"/>
            <a:ext cx="2589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Checkout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determines how long an item can be checked out. </a:t>
            </a:r>
          </a:p>
        </p:txBody>
      </p:sp>
    </p:spTree>
    <p:extLst>
      <p:ext uri="{BB962C8B-B14F-4D97-AF65-F5344CB8AC3E}">
        <p14:creationId xmlns:p14="http://schemas.microsoft.com/office/powerpoint/2010/main" val="15865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44" y="1601681"/>
            <a:ext cx="322028" cy="322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E3488-1388-3B14-D616-996F37791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26" y="2663720"/>
            <a:ext cx="6407261" cy="189123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779D6-AE80-7C79-6847-31F9C232B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6"/>
          <a:stretch/>
        </p:blipFill>
        <p:spPr>
          <a:xfrm>
            <a:off x="2159217" y="4740886"/>
            <a:ext cx="5323680" cy="150850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F9B4F-0087-69E3-0025-502DFC035060}"/>
              </a:ext>
            </a:extLst>
          </p:cNvPr>
          <p:cNvSpPr txBox="1"/>
          <p:nvPr/>
        </p:nvSpPr>
        <p:spPr>
          <a:xfrm>
            <a:off x="3258640" y="847809"/>
            <a:ext cx="262672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 Types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9DB19-753C-6543-0AF7-604C914A7D42}"/>
              </a:ext>
            </a:extLst>
          </p:cNvPr>
          <p:cNvSpPr txBox="1"/>
          <p:nvPr/>
        </p:nvSpPr>
        <p:spPr>
          <a:xfrm>
            <a:off x="1425395" y="1601681"/>
            <a:ext cx="6791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can be grouped together for reporting purposes. If needed, lists can block certain students from accessing certain resources.</a:t>
            </a:r>
          </a:p>
        </p:txBody>
      </p:sp>
    </p:spTree>
    <p:extLst>
      <p:ext uri="{BB962C8B-B14F-4D97-AF65-F5344CB8AC3E}">
        <p14:creationId xmlns:p14="http://schemas.microsoft.com/office/powerpoint/2010/main" val="395321864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270" y="2373176"/>
            <a:ext cx="6962361" cy="4114800"/>
          </a:xfrm>
        </p:spPr>
        <p:txBody>
          <a:bodyPr/>
          <a:lstStyle/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log resources in and out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users in this group the ability to record resource usage.</a:t>
            </a:r>
          </a:p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view what resource the student has logged out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users in this group the ability to view a student's currently logged out item.</a:t>
            </a: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2653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9" y="2385536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0A0A7-B686-8A91-D143-32BC32F58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188258"/>
            <a:ext cx="322028" cy="322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CFE6C-5CAA-AEE6-AD49-9A0490DB89C9}"/>
              </a:ext>
            </a:extLst>
          </p:cNvPr>
          <p:cNvSpPr txBox="1"/>
          <p:nvPr/>
        </p:nvSpPr>
        <p:spPr>
          <a:xfrm>
            <a:off x="1245872" y="1820849"/>
            <a:ext cx="710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Groups &gt; [Select Group] &gt; Log In/Out.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2364F3-1997-113E-B9E4-99AF6646E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10" y="4242335"/>
            <a:ext cx="6224377" cy="1991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EA9475-5B95-352F-7AFE-CBC66DCE65D0}"/>
              </a:ext>
            </a:extLst>
          </p:cNvPr>
          <p:cNvSpPr txBox="1"/>
          <p:nvPr/>
        </p:nvSpPr>
        <p:spPr>
          <a:xfrm>
            <a:off x="3040418" y="865251"/>
            <a:ext cx="3063163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Group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89" y="1671543"/>
            <a:ext cx="6962361" cy="2296450"/>
          </a:xfrm>
        </p:spPr>
        <p:txBody>
          <a:bodyPr/>
          <a:lstStyle/>
          <a:p>
            <a:pPr marL="45719" indent="0">
              <a:buNone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Groups &gt; [Select Group] &gt; Admin/Modules.</a:t>
            </a:r>
          </a:p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manage resources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the ability to modify resource records.</a:t>
            </a:r>
          </a:p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Access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access to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&gt; Listings &gt; Resources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 of resources.</a:t>
            </a:r>
          </a:p>
          <a:p>
            <a:pPr marL="45719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2653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645686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0A0A7-B686-8A91-D143-32BC32F58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406915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2A07B-875B-FB46-2ED2-C8EE5138E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70" y="4084632"/>
            <a:ext cx="6164058" cy="22036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C21E86-69DD-C122-F6B9-01F36F3E4E27}"/>
              </a:ext>
            </a:extLst>
          </p:cNvPr>
          <p:cNvSpPr txBox="1"/>
          <p:nvPr/>
        </p:nvSpPr>
        <p:spPr>
          <a:xfrm>
            <a:off x="2994808" y="806360"/>
            <a:ext cx="3154383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Group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425B08-7BAE-412B-027A-DA3D5CF8E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60" y1="44444" x2="27660" y2="44444"/>
                        <a14:foregroundMark x1="34043" y1="52778" x2="34043" y2="52778"/>
                        <a14:foregroundMark x1="34043" y1="52778" x2="34043" y2="52778"/>
                        <a14:backgroundMark x1="78723" y1="25000" x2="78723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83" y="2352148"/>
            <a:ext cx="568200" cy="435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A10CCB-5399-493D-AF28-FF74251B6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86" y="3064157"/>
            <a:ext cx="433594" cy="483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354EA-6CA9-1443-1C5E-53D395345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22" y="3907133"/>
            <a:ext cx="423127" cy="435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8246F-937A-4FE0-65C6-40A459620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83" y="4667072"/>
            <a:ext cx="543672" cy="5048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0BA1A-E010-FB40-535C-356C449B7B2A}"/>
              </a:ext>
            </a:extLst>
          </p:cNvPr>
          <p:cNvSpPr txBox="1"/>
          <p:nvPr/>
        </p:nvSpPr>
        <p:spPr>
          <a:xfrm>
            <a:off x="949283" y="2327316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37C0C-D2B8-168C-ACE5-006512F54366}"/>
              </a:ext>
            </a:extLst>
          </p:cNvPr>
          <p:cNvSpPr txBox="1"/>
          <p:nvPr/>
        </p:nvSpPr>
        <p:spPr>
          <a:xfrm>
            <a:off x="901584" y="3100998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A33D8-3AEF-DB0A-1EE5-73477A037D39}"/>
              </a:ext>
            </a:extLst>
          </p:cNvPr>
          <p:cNvSpPr txBox="1"/>
          <p:nvPr/>
        </p:nvSpPr>
        <p:spPr>
          <a:xfrm>
            <a:off x="869631" y="4720457"/>
            <a:ext cx="171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 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31328-5F4F-A008-252C-073E19C0E195}"/>
              </a:ext>
            </a:extLst>
          </p:cNvPr>
          <p:cNvSpPr txBox="1"/>
          <p:nvPr/>
        </p:nvSpPr>
        <p:spPr>
          <a:xfrm>
            <a:off x="881980" y="3874681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A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CD1415-A778-A926-FA2F-E7E9AB04D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9278" y="2134337"/>
            <a:ext cx="6060608" cy="334991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61219-DCAC-4904-07B4-3AA8D0062C2E}"/>
              </a:ext>
            </a:extLst>
          </p:cNvPr>
          <p:cNvSpPr txBox="1"/>
          <p:nvPr/>
        </p:nvSpPr>
        <p:spPr>
          <a:xfrm>
            <a:off x="3291097" y="880161"/>
            <a:ext cx="256180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 Icons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5C7D7D-D674-4B10-C6BF-31B591F51217}"/>
              </a:ext>
            </a:extLst>
          </p:cNvPr>
          <p:cNvSpPr txBox="1"/>
          <p:nvPr/>
        </p:nvSpPr>
        <p:spPr>
          <a:xfrm>
            <a:off x="256992" y="1116698"/>
            <a:ext cx="414671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Checking Out Resources</a:t>
            </a:r>
            <a:endParaRPr lang="en-US" sz="2800" b="1" dirty="0">
              <a:solidFill>
                <a:srgbClr val="6102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4436-966A-9B33-A934-061B2D28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2" y="2943414"/>
            <a:ext cx="3554896" cy="146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22D867-1D59-C3C4-B6B7-8D6C081EADCC}"/>
              </a:ext>
            </a:extLst>
          </p:cNvPr>
          <p:cNvSpPr txBox="1"/>
          <p:nvPr/>
        </p:nvSpPr>
        <p:spPr>
          <a:xfrm>
            <a:off x="256992" y="204795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will have its own special log listing that staff will be able to access.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644D-8CA1-E35C-6929-025A0360F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96" y="1314450"/>
            <a:ext cx="2997812" cy="47208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EA9B06-8402-006C-480B-11677C86F6AD}"/>
              </a:ext>
            </a:extLst>
          </p:cNvPr>
          <p:cNvSpPr txBox="1"/>
          <p:nvPr/>
        </p:nvSpPr>
        <p:spPr>
          <a:xfrm>
            <a:off x="256992" y="4655495"/>
            <a:ext cx="5800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“Log Resource” is selected, a screen with two text entry areas will be available. </a:t>
            </a:r>
          </a:p>
        </p:txBody>
      </p:sp>
    </p:spTree>
    <p:extLst>
      <p:ext uri="{BB962C8B-B14F-4D97-AF65-F5344CB8AC3E}">
        <p14:creationId xmlns:p14="http://schemas.microsoft.com/office/powerpoint/2010/main" val="3647334412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1882</TotalTime>
  <Words>751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Sasha Contreras</cp:lastModifiedBy>
  <cp:revision>49</cp:revision>
  <dcterms:created xsi:type="dcterms:W3CDTF">2021-11-08T16:00:51Z</dcterms:created>
  <dcterms:modified xsi:type="dcterms:W3CDTF">2025-03-05T18:25:49Z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