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6" r:id="rId5"/>
    <p:sldId id="267" r:id="rId6"/>
    <p:sldId id="268" r:id="rId7"/>
    <p:sldId id="260" r:id="rId8"/>
    <p:sldId id="261" r:id="rId9"/>
    <p:sldId id="263" r:id="rId10"/>
    <p:sldId id="269" r:id="rId11"/>
    <p:sldId id="265" r:id="rId12"/>
  </p:sldIdLst>
  <p:sldSz cx="18288000" cy="10287000"/>
  <p:notesSz cx="6858000" cy="9144000"/>
  <p:embeddedFontLst>
    <p:embeddedFont>
      <p:font typeface="Arimo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dreamstime.com/illustration/punch-clock.html" TargetMode="External"/><Relationship Id="rId13" Type="http://schemas.openxmlformats.org/officeDocument/2006/relationships/image" Target="../media/image8.jpeg"/><Relationship Id="rId3" Type="http://schemas.openxmlformats.org/officeDocument/2006/relationships/image" Target="../media/image2.svg"/><Relationship Id="rId7" Type="http://schemas.openxmlformats.org/officeDocument/2006/relationships/image" Target="../media/image5.jpeg"/><Relationship Id="rId12" Type="http://schemas.openxmlformats.org/officeDocument/2006/relationships/hyperlink" Target="https://pixabay.com/illustrations/calendar-agenda-schedule-plan-2017-2075066/"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templatemonster.com/illustrations/office-staff-silhouette-vector-art-illustration-439812.html" TargetMode="External"/><Relationship Id="rId11" Type="http://schemas.openxmlformats.org/officeDocument/2006/relationships/image" Target="../media/image7.png"/><Relationship Id="rId5" Type="http://schemas.openxmlformats.org/officeDocument/2006/relationships/image" Target="../media/image4.jpg"/><Relationship Id="rId10" Type="http://schemas.openxmlformats.org/officeDocument/2006/relationships/hyperlink" Target="https://freepngimg.com/png/9345-analysis-png-hd" TargetMode="External"/><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hyperlink" Target="https://www.rawpixel.com/image/456066/free-illustration-image-businesswoman-gear-avata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hyperlink" Target="https://clipart-library.com/thank-you-for-attending-clipart.html"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3.png"/><Relationship Id="rId4" Type="http://schemas.openxmlformats.org/officeDocument/2006/relationships/hyperlink" Target="mailto:helpdesk@go-redrock.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ecampusontario.pressbooks.pub/educatorpatchbook/" TargetMode="External"/><Relationship Id="rId5" Type="http://schemas.openxmlformats.org/officeDocument/2006/relationships/image" Target="../media/image1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publicdomainpictures.net/view-image.php?image=238047&amp;picture=problema-rezolvata" TargetMode="Externa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childpsy2024sp.commons.gc.cuny.edu/course-information/"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hyperlink" Target="https://www.uab.edu/students/academics/student-success" TargetMode="Externa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grpSp>
        <p:nvGrpSpPr>
          <p:cNvPr id="2" name="Group 2"/>
          <p:cNvGrpSpPr/>
          <p:nvPr/>
        </p:nvGrpSpPr>
        <p:grpSpPr>
          <a:xfrm>
            <a:off x="0" y="9462840"/>
            <a:ext cx="18288000" cy="845387"/>
            <a:chOff x="0" y="0"/>
            <a:chExt cx="4816593" cy="222653"/>
          </a:xfrm>
        </p:grpSpPr>
        <p:sp>
          <p:nvSpPr>
            <p:cNvPr id="3" name="Freeform 3"/>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sp>
        <p:sp>
          <p:nvSpPr>
            <p:cNvPr id="4" name="TextBox 4"/>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a:off x="11308831" y="-4970"/>
            <a:ext cx="6982301" cy="10313197"/>
          </a:xfrm>
          <a:custGeom>
            <a:avLst/>
            <a:gdLst/>
            <a:ahLst/>
            <a:cxnLst/>
            <a:rect l="l" t="t" r="r" b="b"/>
            <a:pathLst>
              <a:path w="6982301" h="10287000">
                <a:moveTo>
                  <a:pt x="6982301" y="0"/>
                </a:moveTo>
                <a:lnTo>
                  <a:pt x="0" y="0"/>
                </a:lnTo>
                <a:lnTo>
                  <a:pt x="0" y="10287000"/>
                </a:lnTo>
                <a:lnTo>
                  <a:pt x="6982301" y="10287000"/>
                </a:lnTo>
                <a:lnTo>
                  <a:pt x="6982301"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781717" y="7551732"/>
            <a:ext cx="7146368" cy="1003385"/>
            <a:chOff x="0" y="0"/>
            <a:chExt cx="2894485" cy="406400"/>
          </a:xfrm>
        </p:grpSpPr>
        <p:sp>
          <p:nvSpPr>
            <p:cNvPr id="7" name="Freeform 7"/>
            <p:cNvSpPr/>
            <p:nvPr/>
          </p:nvSpPr>
          <p:spPr>
            <a:xfrm>
              <a:off x="0" y="0"/>
              <a:ext cx="2894485" cy="406400"/>
            </a:xfrm>
            <a:custGeom>
              <a:avLst/>
              <a:gdLst/>
              <a:ahLst/>
              <a:cxnLst/>
              <a:rect l="l" t="t" r="r" b="b"/>
              <a:pathLst>
                <a:path w="2894485" h="406400">
                  <a:moveTo>
                    <a:pt x="2691285" y="0"/>
                  </a:moveTo>
                  <a:lnTo>
                    <a:pt x="0" y="0"/>
                  </a:lnTo>
                  <a:lnTo>
                    <a:pt x="0" y="406400"/>
                  </a:lnTo>
                  <a:lnTo>
                    <a:pt x="2691285" y="406400"/>
                  </a:lnTo>
                  <a:lnTo>
                    <a:pt x="2894485" y="203200"/>
                  </a:lnTo>
                  <a:lnTo>
                    <a:pt x="2691285" y="0"/>
                  </a:lnTo>
                  <a:close/>
                </a:path>
              </a:pathLst>
            </a:custGeom>
            <a:solidFill>
              <a:srgbClr val="000000"/>
            </a:solidFill>
          </p:spPr>
        </p:sp>
        <p:sp>
          <p:nvSpPr>
            <p:cNvPr id="8" name="TextBox 8"/>
            <p:cNvSpPr txBox="1"/>
            <p:nvPr/>
          </p:nvSpPr>
          <p:spPr>
            <a:xfrm>
              <a:off x="0" y="-38100"/>
              <a:ext cx="2780185"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543050" y="8743950"/>
            <a:ext cx="3086100" cy="308610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16" name="TextBox 16"/>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sp>
        <p:nvSpPr>
          <p:cNvPr id="21" name="TextBox 21"/>
          <p:cNvSpPr txBox="1"/>
          <p:nvPr/>
        </p:nvSpPr>
        <p:spPr>
          <a:xfrm>
            <a:off x="2015046" y="7608056"/>
            <a:ext cx="6132463" cy="718723"/>
          </a:xfrm>
          <a:prstGeom prst="rect">
            <a:avLst/>
          </a:prstGeom>
        </p:spPr>
        <p:txBody>
          <a:bodyPr lIns="0" tIns="0" rIns="0" bIns="0" rtlCol="0" anchor="t">
            <a:spAutoFit/>
          </a:bodyPr>
          <a:lstStyle/>
          <a:p>
            <a:pPr algn="l">
              <a:lnSpc>
                <a:spcPts val="6148"/>
              </a:lnSpc>
              <a:spcBef>
                <a:spcPct val="0"/>
              </a:spcBef>
            </a:pPr>
            <a:r>
              <a:rPr lang="en-US" sz="4391" dirty="0">
                <a:solidFill>
                  <a:srgbClr val="FEFAFA"/>
                </a:solidFill>
                <a:latin typeface="Times New Roman" panose="02020603050405020304" pitchFamily="18" charset="0"/>
                <a:ea typeface="Arimo"/>
                <a:cs typeface="Times New Roman" panose="02020603050405020304" pitchFamily="18" charset="0"/>
                <a:sym typeface="Arimo"/>
              </a:rPr>
              <a:t>Sasha Contreras</a:t>
            </a:r>
          </a:p>
        </p:txBody>
      </p:sp>
      <p:sp>
        <p:nvSpPr>
          <p:cNvPr id="22" name="TextBox 22"/>
          <p:cNvSpPr txBox="1"/>
          <p:nvPr/>
        </p:nvSpPr>
        <p:spPr>
          <a:xfrm>
            <a:off x="2657035" y="9510256"/>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Times New Roman" panose="02020603050405020304" pitchFamily="18" charset="0"/>
              <a:ea typeface="Arimo Bold"/>
              <a:cs typeface="Times New Roman" panose="02020603050405020304" pitchFamily="18" charset="0"/>
              <a:sym typeface="Arimo Bold"/>
            </a:endParaRPr>
          </a:p>
        </p:txBody>
      </p:sp>
      <p:sp>
        <p:nvSpPr>
          <p:cNvPr id="26" name="TextBox 25">
            <a:extLst>
              <a:ext uri="{FF2B5EF4-FFF2-40B4-BE49-F238E27FC236}">
                <a16:creationId xmlns:a16="http://schemas.microsoft.com/office/drawing/2014/main" id="{48385BCC-0966-9572-03DA-A24011627B4A}"/>
              </a:ext>
            </a:extLst>
          </p:cNvPr>
          <p:cNvSpPr txBox="1"/>
          <p:nvPr/>
        </p:nvSpPr>
        <p:spPr>
          <a:xfrm>
            <a:off x="163365" y="4195102"/>
            <a:ext cx="10616564" cy="613245"/>
          </a:xfrm>
          <a:prstGeom prst="rect">
            <a:avLst/>
          </a:prstGeom>
          <a:noFill/>
        </p:spPr>
        <p:txBody>
          <a:bodyPr wrap="square">
            <a:spAutoFit/>
          </a:bodyPr>
          <a:lstStyle/>
          <a:p>
            <a:pPr marL="0" marR="0">
              <a:lnSpc>
                <a:spcPct val="115000"/>
              </a:lnSpc>
              <a:spcAft>
                <a:spcPts val="800"/>
              </a:spcAft>
              <a:buNone/>
            </a:pPr>
            <a:r>
              <a:rPr lang="en-US" sz="3200" b="1" kern="100" dirty="0">
                <a:solidFill>
                  <a:srgbClr val="660007"/>
                </a:solidFill>
                <a:effectLst/>
                <a:latin typeface="Times New Roman" panose="02020603050405020304" pitchFamily="18" charset="0"/>
                <a:ea typeface="Calibri" panose="020F0502020204030204" pitchFamily="34" charset="0"/>
                <a:cs typeface="Times New Roman" panose="02020603050405020304" pitchFamily="18" charset="0"/>
              </a:rPr>
              <a:t>Staff Management</a:t>
            </a:r>
            <a:r>
              <a:rPr lang="en-US" sz="3200" b="1" kern="100" dirty="0">
                <a:solidFill>
                  <a:srgbClr val="660007"/>
                </a:solidFill>
                <a:latin typeface="Times New Roman" panose="02020603050405020304" pitchFamily="18" charset="0"/>
                <a:ea typeface="Calibri" panose="020F0502020204030204" pitchFamily="34" charset="0"/>
                <a:cs typeface="Times New Roman" panose="02020603050405020304" pitchFamily="18" charset="0"/>
              </a:rPr>
              <a:t>,</a:t>
            </a:r>
            <a:r>
              <a:rPr lang="en-US" sz="3200" b="1" kern="100" dirty="0">
                <a:solidFill>
                  <a:srgbClr val="660007"/>
                </a:solidFill>
                <a:effectLst/>
                <a:latin typeface="Times New Roman" panose="02020603050405020304" pitchFamily="18" charset="0"/>
                <a:ea typeface="Calibri" panose="020F0502020204030204" pitchFamily="34" charset="0"/>
                <a:cs typeface="Times New Roman" panose="02020603050405020304" pitchFamily="18" charset="0"/>
              </a:rPr>
              <a:t> Work Visits, Scheduling, </a:t>
            </a:r>
            <a:r>
              <a:rPr lang="en-US" sz="3200" b="1" kern="100" dirty="0">
                <a:solidFill>
                  <a:srgbClr val="660007"/>
                </a:solidFill>
                <a:latin typeface="Times New Roman" panose="02020603050405020304" pitchFamily="18" charset="0"/>
                <a:ea typeface="Calibri" panose="020F0502020204030204" pitchFamily="34" charset="0"/>
                <a:cs typeface="Times New Roman" panose="02020603050405020304" pitchFamily="18" charset="0"/>
              </a:rPr>
              <a:t>&amp;</a:t>
            </a:r>
            <a:r>
              <a:rPr lang="en-US" sz="3200" b="1" kern="100" dirty="0">
                <a:solidFill>
                  <a:srgbClr val="660007"/>
                </a:solidFill>
                <a:effectLst/>
                <a:latin typeface="Times New Roman" panose="02020603050405020304" pitchFamily="18" charset="0"/>
                <a:ea typeface="Calibri" panose="020F0502020204030204" pitchFamily="34" charset="0"/>
                <a:cs typeface="Times New Roman" panose="02020603050405020304" pitchFamily="18" charset="0"/>
              </a:rPr>
              <a:t> Reporting.</a:t>
            </a:r>
            <a:endParaRPr lang="en-US" sz="3200" kern="100" dirty="0">
              <a:solidFill>
                <a:srgbClr val="660007"/>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00537AA2-4DE4-C0AE-E2BC-3751E0223AFB}"/>
              </a:ext>
            </a:extLst>
          </p:cNvPr>
          <p:cNvSpPr txBox="1"/>
          <p:nvPr/>
        </p:nvSpPr>
        <p:spPr>
          <a:xfrm>
            <a:off x="459157" y="1671876"/>
            <a:ext cx="9861167" cy="2123658"/>
          </a:xfrm>
          <a:prstGeom prst="rect">
            <a:avLst/>
          </a:prstGeom>
          <a:noFill/>
        </p:spPr>
        <p:txBody>
          <a:bodyPr wrap="square">
            <a:spAutoFit/>
          </a:bodyPr>
          <a:lstStyle/>
          <a:p>
            <a:r>
              <a:rPr lang="en-US" sz="6600" b="1" kern="100" dirty="0">
                <a:effectLst/>
                <a:latin typeface="Times New Roman" panose="02020603050405020304" pitchFamily="18" charset="0"/>
                <a:ea typeface="Calibri" panose="020F0502020204030204" pitchFamily="34" charset="0"/>
                <a:cs typeface="Times New Roman" panose="02020603050405020304" pitchFamily="18" charset="0"/>
              </a:rPr>
              <a:t>Managing Staff Operations In </a:t>
            </a:r>
            <a:r>
              <a:rPr lang="en-US" sz="6600" b="1" kern="100" dirty="0" err="1">
                <a:effectLst/>
                <a:latin typeface="Times New Roman" panose="02020603050405020304" pitchFamily="18" charset="0"/>
                <a:ea typeface="Calibri" panose="020F0502020204030204" pitchFamily="34" charset="0"/>
                <a:cs typeface="Times New Roman" panose="02020603050405020304" pitchFamily="18" charset="0"/>
              </a:rPr>
              <a:t>TracCloud</a:t>
            </a:r>
            <a:r>
              <a:rPr lang="en-US" sz="66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6600" dirty="0"/>
          </a:p>
        </p:txBody>
      </p:sp>
      <p:pic>
        <p:nvPicPr>
          <p:cNvPr id="33" name="Picture 32">
            <a:extLst>
              <a:ext uri="{FF2B5EF4-FFF2-40B4-BE49-F238E27FC236}">
                <a16:creationId xmlns:a16="http://schemas.microsoft.com/office/drawing/2014/main" id="{02877212-B072-F4FE-E453-03BCD760E5C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335564" y="3070072"/>
            <a:ext cx="7967677" cy="4163111"/>
          </a:xfrm>
          <a:prstGeom prst="rect">
            <a:avLst/>
          </a:prstGeom>
        </p:spPr>
      </p:pic>
      <p:pic>
        <p:nvPicPr>
          <p:cNvPr id="35" name="Picture 34">
            <a:extLst>
              <a:ext uri="{FF2B5EF4-FFF2-40B4-BE49-F238E27FC236}">
                <a16:creationId xmlns:a16="http://schemas.microsoft.com/office/drawing/2014/main" id="{F804CFE5-C6A3-4AF3-3BFE-F92C96F25C61}"/>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88768" y="4665952"/>
            <a:ext cx="2073287" cy="2073287"/>
          </a:xfrm>
          <a:prstGeom prst="rect">
            <a:avLst/>
          </a:prstGeom>
        </p:spPr>
      </p:pic>
      <p:pic>
        <p:nvPicPr>
          <p:cNvPr id="39" name="Picture 38">
            <a:extLst>
              <a:ext uri="{FF2B5EF4-FFF2-40B4-BE49-F238E27FC236}">
                <a16:creationId xmlns:a16="http://schemas.microsoft.com/office/drawing/2014/main" id="{9BF6E26E-A43A-0318-D39A-B5F42E072FCD}"/>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620322" y="5144007"/>
            <a:ext cx="1335234" cy="1230467"/>
          </a:xfrm>
          <a:prstGeom prst="rect">
            <a:avLst/>
          </a:prstGeom>
        </p:spPr>
      </p:pic>
      <p:pic>
        <p:nvPicPr>
          <p:cNvPr id="42" name="Picture 41">
            <a:extLst>
              <a:ext uri="{FF2B5EF4-FFF2-40B4-BE49-F238E27FC236}">
                <a16:creationId xmlns:a16="http://schemas.microsoft.com/office/drawing/2014/main" id="{224753AE-0BD5-AE35-8C86-948C4B8517F7}"/>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244549" y="5039240"/>
            <a:ext cx="1335234" cy="1335234"/>
          </a:xfrm>
          <a:prstGeom prst="rect">
            <a:avLst/>
          </a:prstGeom>
        </p:spPr>
      </p:pic>
      <p:pic>
        <p:nvPicPr>
          <p:cNvPr id="54" name="Picture 53">
            <a:extLst>
              <a:ext uri="{FF2B5EF4-FFF2-40B4-BE49-F238E27FC236}">
                <a16:creationId xmlns:a16="http://schemas.microsoft.com/office/drawing/2014/main" id="{4631CD8F-5090-502A-7804-FAFC2BE3F626}"/>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627501" y="4948807"/>
            <a:ext cx="2073287" cy="15075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AACA2-270D-06AD-C8D6-30E52EE27D46}"/>
            </a:ext>
          </a:extLst>
        </p:cNvPr>
        <p:cNvGrpSpPr/>
        <p:nvPr/>
      </p:nvGrpSpPr>
      <p:grpSpPr>
        <a:xfrm>
          <a:off x="0" y="0"/>
          <a:ext cx="0" cy="0"/>
          <a:chOff x="0" y="0"/>
          <a:chExt cx="0" cy="0"/>
        </a:xfrm>
      </p:grpSpPr>
      <p:sp>
        <p:nvSpPr>
          <p:cNvPr id="9" name="TextBox 9">
            <a:extLst>
              <a:ext uri="{FF2B5EF4-FFF2-40B4-BE49-F238E27FC236}">
                <a16:creationId xmlns:a16="http://schemas.microsoft.com/office/drawing/2014/main" id="{47D1E340-7928-1042-12EB-E022462AB4B7}"/>
              </a:ext>
            </a:extLst>
          </p:cNvPr>
          <p:cNvSpPr txBox="1"/>
          <p:nvPr/>
        </p:nvSpPr>
        <p:spPr>
          <a:xfrm>
            <a:off x="7531633" y="313444"/>
            <a:ext cx="5079054" cy="1204306"/>
          </a:xfrm>
          <a:prstGeom prst="rect">
            <a:avLst/>
          </a:prstGeom>
        </p:spPr>
        <p:txBody>
          <a:bodyPr wrap="square" lIns="0" tIns="0" rIns="0" bIns="0" rtlCol="0" anchor="t">
            <a:spAutoFit/>
          </a:bodyPr>
          <a:lstStyle/>
          <a:p>
            <a:pPr algn="l">
              <a:lnSpc>
                <a:spcPts val="9857"/>
              </a:lnSpc>
              <a:spcBef>
                <a:spcPct val="0"/>
              </a:spcBef>
            </a:pPr>
            <a:r>
              <a:rPr lang="en-US" sz="7041" b="1" dirty="0">
                <a:solidFill>
                  <a:srgbClr val="000000"/>
                </a:solidFill>
                <a:latin typeface="Times New Roman" panose="02020603050405020304" pitchFamily="18" charset="0"/>
                <a:ea typeface="Montaser Arabic Bold"/>
                <a:cs typeface="Times New Roman" panose="02020603050405020304" pitchFamily="18" charset="0"/>
                <a:sym typeface="Montaser Arabic Bold"/>
              </a:rPr>
              <a:t>Staff Listing</a:t>
            </a:r>
          </a:p>
        </p:txBody>
      </p:sp>
      <p:grpSp>
        <p:nvGrpSpPr>
          <p:cNvPr id="14" name="Group 14">
            <a:extLst>
              <a:ext uri="{FF2B5EF4-FFF2-40B4-BE49-F238E27FC236}">
                <a16:creationId xmlns:a16="http://schemas.microsoft.com/office/drawing/2014/main" id="{E513B4F4-D7EB-5CB9-DBAF-D7E9CC024490}"/>
              </a:ext>
            </a:extLst>
          </p:cNvPr>
          <p:cNvGrpSpPr/>
          <p:nvPr/>
        </p:nvGrpSpPr>
        <p:grpSpPr>
          <a:xfrm>
            <a:off x="0" y="9462840"/>
            <a:ext cx="18288000" cy="824160"/>
            <a:chOff x="0" y="0"/>
            <a:chExt cx="4816593" cy="217063"/>
          </a:xfrm>
        </p:grpSpPr>
        <p:sp>
          <p:nvSpPr>
            <p:cNvPr id="15" name="Freeform 15">
              <a:extLst>
                <a:ext uri="{FF2B5EF4-FFF2-40B4-BE49-F238E27FC236}">
                  <a16:creationId xmlns:a16="http://schemas.microsoft.com/office/drawing/2014/main" id="{F9C3D07D-94D5-8760-1877-643B687C37A8}"/>
                </a:ext>
              </a:extLst>
            </p:cNvPr>
            <p:cNvSpPr/>
            <p:nvPr/>
          </p:nvSpPr>
          <p:spPr>
            <a:xfrm>
              <a:off x="0" y="0"/>
              <a:ext cx="4816592" cy="217063"/>
            </a:xfrm>
            <a:custGeom>
              <a:avLst/>
              <a:gdLst/>
              <a:ahLst/>
              <a:cxnLst/>
              <a:rect l="l" t="t" r="r" b="b"/>
              <a:pathLst>
                <a:path w="4816592" h="217063">
                  <a:moveTo>
                    <a:pt x="0" y="0"/>
                  </a:moveTo>
                  <a:lnTo>
                    <a:pt x="4816592" y="0"/>
                  </a:lnTo>
                  <a:lnTo>
                    <a:pt x="4816592" y="217063"/>
                  </a:lnTo>
                  <a:lnTo>
                    <a:pt x="0" y="217063"/>
                  </a:lnTo>
                  <a:close/>
                </a:path>
              </a:pathLst>
            </a:custGeom>
            <a:solidFill>
              <a:srgbClr val="000000"/>
            </a:solidFill>
          </p:spPr>
        </p:sp>
        <p:sp>
          <p:nvSpPr>
            <p:cNvPr id="16" name="TextBox 16">
              <a:extLst>
                <a:ext uri="{FF2B5EF4-FFF2-40B4-BE49-F238E27FC236}">
                  <a16:creationId xmlns:a16="http://schemas.microsoft.com/office/drawing/2014/main" id="{0AF78441-6E90-612B-7DA8-9A8B3EC06991}"/>
                </a:ext>
              </a:extLst>
            </p:cNvPr>
            <p:cNvSpPr txBox="1"/>
            <p:nvPr/>
          </p:nvSpPr>
          <p:spPr>
            <a:xfrm>
              <a:off x="0" y="-38100"/>
              <a:ext cx="4816593" cy="255163"/>
            </a:xfrm>
            <a:prstGeom prst="rect">
              <a:avLst/>
            </a:prstGeom>
          </p:spPr>
          <p:txBody>
            <a:bodyPr lIns="50800" tIns="50800" rIns="50800" bIns="50800" rtlCol="0" anchor="ctr"/>
            <a:lstStyle/>
            <a:p>
              <a:pPr algn="ctr">
                <a:lnSpc>
                  <a:spcPts val="2659"/>
                </a:lnSpc>
              </a:pPr>
              <a:endParaRPr/>
            </a:p>
          </p:txBody>
        </p:sp>
      </p:grpSp>
      <p:sp>
        <p:nvSpPr>
          <p:cNvPr id="17" name="TextBox 17">
            <a:extLst>
              <a:ext uri="{FF2B5EF4-FFF2-40B4-BE49-F238E27FC236}">
                <a16:creationId xmlns:a16="http://schemas.microsoft.com/office/drawing/2014/main" id="{6699B306-D178-D7F8-9E72-7DB58A3BEC82}"/>
              </a:ext>
            </a:extLst>
          </p:cNvPr>
          <p:cNvSpPr txBox="1"/>
          <p:nvPr/>
        </p:nvSpPr>
        <p:spPr>
          <a:xfrm>
            <a:off x="5943600" y="9462840"/>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Arimo Bold"/>
              <a:ea typeface="Arimo Bold"/>
              <a:cs typeface="Arimo Bold"/>
              <a:sym typeface="Arimo Bold"/>
            </a:endParaRPr>
          </a:p>
        </p:txBody>
      </p:sp>
      <p:sp>
        <p:nvSpPr>
          <p:cNvPr id="18" name="Freeform 18">
            <a:extLst>
              <a:ext uri="{FF2B5EF4-FFF2-40B4-BE49-F238E27FC236}">
                <a16:creationId xmlns:a16="http://schemas.microsoft.com/office/drawing/2014/main" id="{A33805E0-6606-6C87-69BF-17D3941BDDA1}"/>
              </a:ext>
            </a:extLst>
          </p:cNvPr>
          <p:cNvSpPr/>
          <p:nvPr/>
        </p:nvSpPr>
        <p:spPr>
          <a:xfrm>
            <a:off x="16664416" y="266700"/>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2"/>
            <a:stretch>
              <a:fillRect/>
            </a:stretch>
          </a:blipFill>
        </p:spPr>
      </p:sp>
      <p:sp>
        <p:nvSpPr>
          <p:cNvPr id="21" name="Rectangle 20">
            <a:extLst>
              <a:ext uri="{FF2B5EF4-FFF2-40B4-BE49-F238E27FC236}">
                <a16:creationId xmlns:a16="http://schemas.microsoft.com/office/drawing/2014/main" id="{5DD5E9F0-8281-8566-06D2-23E581A5B073}"/>
              </a:ext>
            </a:extLst>
          </p:cNvPr>
          <p:cNvSpPr/>
          <p:nvPr/>
        </p:nvSpPr>
        <p:spPr>
          <a:xfrm>
            <a:off x="-4" y="-22860"/>
            <a:ext cx="3477908" cy="10287000"/>
          </a:xfrm>
          <a:prstGeom prst="rect">
            <a:avLst/>
          </a:prstGeom>
          <a:solidFill>
            <a:srgbClr val="66000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68EE8A6-6EF3-07FD-6DF8-C20B7A829D2E}"/>
              </a:ext>
            </a:extLst>
          </p:cNvPr>
          <p:cNvPicPr>
            <a:picLocks noChangeAspect="1"/>
          </p:cNvPicPr>
          <p:nvPr/>
        </p:nvPicPr>
        <p:blipFill>
          <a:blip r:embed="rId3"/>
          <a:srcRect r="2231"/>
          <a:stretch>
            <a:fillRect/>
          </a:stretch>
        </p:blipFill>
        <p:spPr>
          <a:xfrm>
            <a:off x="5461300" y="1662411"/>
            <a:ext cx="9219720" cy="4636495"/>
          </a:xfrm>
          <a:prstGeom prst="rect">
            <a:avLst/>
          </a:prstGeom>
        </p:spPr>
      </p:pic>
      <p:pic>
        <p:nvPicPr>
          <p:cNvPr id="6" name="Picture 5">
            <a:extLst>
              <a:ext uri="{FF2B5EF4-FFF2-40B4-BE49-F238E27FC236}">
                <a16:creationId xmlns:a16="http://schemas.microsoft.com/office/drawing/2014/main" id="{A170D74E-DFF3-607B-22DB-867A8A0AC641}"/>
              </a:ext>
            </a:extLst>
          </p:cNvPr>
          <p:cNvPicPr>
            <a:picLocks noChangeAspect="1"/>
          </p:cNvPicPr>
          <p:nvPr/>
        </p:nvPicPr>
        <p:blipFill>
          <a:blip r:embed="rId4"/>
          <a:stretch>
            <a:fillRect/>
          </a:stretch>
        </p:blipFill>
        <p:spPr>
          <a:xfrm>
            <a:off x="457200" y="1448393"/>
            <a:ext cx="2293196" cy="7383476"/>
          </a:xfrm>
          <a:prstGeom prst="rect">
            <a:avLst/>
          </a:prstGeom>
        </p:spPr>
      </p:pic>
      <p:cxnSp>
        <p:nvCxnSpPr>
          <p:cNvPr id="8" name="Straight Arrow Connector 7">
            <a:extLst>
              <a:ext uri="{FF2B5EF4-FFF2-40B4-BE49-F238E27FC236}">
                <a16:creationId xmlns:a16="http://schemas.microsoft.com/office/drawing/2014/main" id="{F4E2D0FB-4ED0-9615-3216-DBE3FD872E16}"/>
              </a:ext>
            </a:extLst>
          </p:cNvPr>
          <p:cNvCxnSpPr>
            <a:cxnSpLocks/>
          </p:cNvCxnSpPr>
          <p:nvPr/>
        </p:nvCxnSpPr>
        <p:spPr>
          <a:xfrm>
            <a:off x="2750396" y="1720262"/>
            <a:ext cx="2583604" cy="299038"/>
          </a:xfrm>
          <a:prstGeom prst="straightConnector1">
            <a:avLst/>
          </a:prstGeom>
          <a:ln>
            <a:headEnd type="arrow" w="med" len="med"/>
            <a:tailEnd type="arrow" w="med" len="med"/>
          </a:ln>
        </p:spPr>
        <p:style>
          <a:lnRef idx="3">
            <a:schemeClr val="accent5"/>
          </a:lnRef>
          <a:fillRef idx="0">
            <a:schemeClr val="accent5"/>
          </a:fillRef>
          <a:effectRef idx="2">
            <a:schemeClr val="accent5"/>
          </a:effectRef>
          <a:fontRef idx="minor">
            <a:schemeClr val="tx1"/>
          </a:fontRef>
        </p:style>
      </p:cxnSp>
      <p:sp>
        <p:nvSpPr>
          <p:cNvPr id="12" name="TextBox 11">
            <a:extLst>
              <a:ext uri="{FF2B5EF4-FFF2-40B4-BE49-F238E27FC236}">
                <a16:creationId xmlns:a16="http://schemas.microsoft.com/office/drawing/2014/main" id="{AD0A2B25-25B4-4560-03A9-F93A6B6AB5A1}"/>
              </a:ext>
            </a:extLst>
          </p:cNvPr>
          <p:cNvSpPr txBox="1"/>
          <p:nvPr/>
        </p:nvSpPr>
        <p:spPr>
          <a:xfrm>
            <a:off x="4723463" y="7054929"/>
            <a:ext cx="11940953" cy="156966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Staff Listing can be used to create new staff members. This listing also allows other usages to happen such as searches, exports or sending a group email. Need to create certifications for multiple consultants? The staff listing will allow you to filter out the staff that need that documentation so you can create this at one time.</a:t>
            </a:r>
            <a:endParaRPr lang="en-US" sz="2400" dirty="0"/>
          </a:p>
        </p:txBody>
      </p:sp>
    </p:spTree>
    <p:extLst>
      <p:ext uri="{BB962C8B-B14F-4D97-AF65-F5344CB8AC3E}">
        <p14:creationId xmlns:p14="http://schemas.microsoft.com/office/powerpoint/2010/main" val="377240913"/>
      </p:ext>
    </p:extLst>
  </p:cSld>
  <p:clrMapOvr>
    <a:masterClrMapping/>
  </p:clrMapOvr>
  <p:transition spd="slow">
    <p:strips dir="rd"/>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grpSp>
        <p:nvGrpSpPr>
          <p:cNvPr id="2" name="Group 2"/>
          <p:cNvGrpSpPr/>
          <p:nvPr/>
        </p:nvGrpSpPr>
        <p:grpSpPr>
          <a:xfrm>
            <a:off x="0" y="9462840"/>
            <a:ext cx="18288000" cy="935802"/>
            <a:chOff x="0" y="0"/>
            <a:chExt cx="4816593" cy="246466"/>
          </a:xfrm>
        </p:grpSpPr>
        <p:sp>
          <p:nvSpPr>
            <p:cNvPr id="3" name="Freeform 3"/>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450798" y="9443561"/>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Times New Roman" panose="02020603050405020304" pitchFamily="18" charset="0"/>
              <a:ea typeface="Arimo Bold"/>
              <a:cs typeface="Times New Roman" panose="02020603050405020304" pitchFamily="18" charset="0"/>
              <a:sym typeface="Arimo Bold"/>
            </a:endParaRPr>
          </a:p>
        </p:txBody>
      </p:sp>
      <p:sp>
        <p:nvSpPr>
          <p:cNvPr id="6" name="Freeform 6"/>
          <p:cNvSpPr/>
          <p:nvPr/>
        </p:nvSpPr>
        <p:spPr>
          <a:xfrm flipH="1">
            <a:off x="9342578" y="-4760421"/>
            <a:ext cx="10213437" cy="15047421"/>
          </a:xfrm>
          <a:custGeom>
            <a:avLst/>
            <a:gdLst/>
            <a:ahLst/>
            <a:cxnLst/>
            <a:rect l="l" t="t" r="r" b="b"/>
            <a:pathLst>
              <a:path w="10213437" h="15047421">
                <a:moveTo>
                  <a:pt x="10213438" y="0"/>
                </a:moveTo>
                <a:lnTo>
                  <a:pt x="0" y="0"/>
                </a:lnTo>
                <a:lnTo>
                  <a:pt x="0" y="15047421"/>
                </a:lnTo>
                <a:lnTo>
                  <a:pt x="10213438" y="15047421"/>
                </a:lnTo>
                <a:lnTo>
                  <a:pt x="10213438"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5" name="Group 15"/>
          <p:cNvGrpSpPr/>
          <p:nvPr/>
        </p:nvGrpSpPr>
        <p:grpSpPr>
          <a:xfrm>
            <a:off x="-1543050" y="8743950"/>
            <a:ext cx="3086100" cy="308610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17" name="TextBox 17"/>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237851" y="1437464"/>
            <a:ext cx="16731522" cy="2167132"/>
          </a:xfrm>
          <a:prstGeom prst="rect">
            <a:avLst/>
          </a:prstGeom>
        </p:spPr>
        <p:txBody>
          <a:bodyPr wrap="square" lIns="0" tIns="0" rIns="0" bIns="0" rtlCol="0" anchor="t">
            <a:spAutoFit/>
          </a:bodyPr>
          <a:lstStyle/>
          <a:p>
            <a:pPr algn="l">
              <a:lnSpc>
                <a:spcPts val="19000"/>
              </a:lnSpc>
              <a:spcBef>
                <a:spcPct val="0"/>
              </a:spcBef>
            </a:pPr>
            <a:r>
              <a:rPr lang="en-US" sz="8800" b="1" dirty="0">
                <a:solidFill>
                  <a:srgbClr val="000000"/>
                </a:solidFill>
                <a:latin typeface="Times New Roman" panose="02020603050405020304" pitchFamily="18" charset="0"/>
                <a:ea typeface="Montaser Arabic Bold"/>
                <a:cs typeface="Times New Roman" panose="02020603050405020304" pitchFamily="18" charset="0"/>
                <a:sym typeface="Montaser Arabic Bold"/>
              </a:rPr>
              <a:t>Thank You For Attending!</a:t>
            </a:r>
          </a:p>
        </p:txBody>
      </p:sp>
      <p:sp>
        <p:nvSpPr>
          <p:cNvPr id="21" name="TextBox 21"/>
          <p:cNvSpPr txBox="1"/>
          <p:nvPr/>
        </p:nvSpPr>
        <p:spPr>
          <a:xfrm>
            <a:off x="268331" y="4530841"/>
            <a:ext cx="11725356" cy="1095621"/>
          </a:xfrm>
          <a:prstGeom prst="rect">
            <a:avLst/>
          </a:prstGeom>
        </p:spPr>
        <p:txBody>
          <a:bodyPr wrap="square" lIns="0" tIns="0" rIns="0" bIns="0" rtlCol="0" anchor="t">
            <a:spAutoFit/>
          </a:bodyPr>
          <a:lstStyle/>
          <a:p>
            <a:pPr algn="l">
              <a:lnSpc>
                <a:spcPts val="4395"/>
              </a:lnSpc>
              <a:spcBef>
                <a:spcPct val="0"/>
              </a:spcBef>
            </a:pPr>
            <a:r>
              <a:rPr lang="en-US" sz="3600" dirty="0">
                <a:solidFill>
                  <a:srgbClr val="000000"/>
                </a:solidFill>
                <a:latin typeface="Times New Roman" panose="02020603050405020304" pitchFamily="18" charset="0"/>
                <a:ea typeface="Arimo"/>
                <a:cs typeface="Times New Roman" panose="02020603050405020304" pitchFamily="18" charset="0"/>
                <a:sym typeface="Arimo"/>
              </a:rPr>
              <a:t>If you have any further questions that might be specific to your instance, please send us a ticket at </a:t>
            </a:r>
            <a:r>
              <a:rPr lang="en-US" sz="3600" dirty="0">
                <a:solidFill>
                  <a:srgbClr val="000000"/>
                </a:solidFill>
                <a:latin typeface="Times New Roman" panose="02020603050405020304" pitchFamily="18" charset="0"/>
                <a:ea typeface="Arimo"/>
                <a:cs typeface="Times New Roman" panose="02020603050405020304" pitchFamily="18" charset="0"/>
                <a:sym typeface="Arimo"/>
                <a:hlinkClick r:id="rId4"/>
              </a:rPr>
              <a:t>helpdesk@go-redrock.com</a:t>
            </a:r>
            <a:r>
              <a:rPr lang="en-US" sz="3600" dirty="0">
                <a:solidFill>
                  <a:srgbClr val="000000"/>
                </a:solidFill>
                <a:latin typeface="Times New Roman" panose="02020603050405020304" pitchFamily="18" charset="0"/>
                <a:ea typeface="Arimo"/>
                <a:cs typeface="Times New Roman" panose="02020603050405020304" pitchFamily="18" charset="0"/>
                <a:sym typeface="Arimo"/>
              </a:rPr>
              <a:t> .</a:t>
            </a:r>
          </a:p>
        </p:txBody>
      </p:sp>
      <p:sp>
        <p:nvSpPr>
          <p:cNvPr id="23" name="Freeform 23"/>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5"/>
            <a:stretch>
              <a:fillRect/>
            </a:stretch>
          </a:blipFill>
        </p:spPr>
      </p:sp>
      <p:sp>
        <p:nvSpPr>
          <p:cNvPr id="7" name="TextBox 6">
            <a:extLst>
              <a:ext uri="{FF2B5EF4-FFF2-40B4-BE49-F238E27FC236}">
                <a16:creationId xmlns:a16="http://schemas.microsoft.com/office/drawing/2014/main" id="{B44E8C1F-1241-6BF8-EA2F-D9E19E43215C}"/>
              </a:ext>
            </a:extLst>
          </p:cNvPr>
          <p:cNvSpPr txBox="1"/>
          <p:nvPr/>
        </p:nvSpPr>
        <p:spPr>
          <a:xfrm>
            <a:off x="268331" y="6075653"/>
            <a:ext cx="9918290" cy="954107"/>
          </a:xfrm>
          <a:prstGeom prst="rect">
            <a:avLst/>
          </a:prstGeom>
          <a:noFill/>
        </p:spPr>
        <p:txBody>
          <a:bodyPr wrap="square">
            <a:spAutoFit/>
          </a:bodyPr>
          <a:lstStyle/>
          <a:p>
            <a:r>
              <a:rPr lang="en-US" sz="2800" dirty="0">
                <a:latin typeface="Times New Roman" panose="02020603050405020304" pitchFamily="18" charset="0"/>
                <a:ea typeface="Tahoma" panose="020B0604030504040204" pitchFamily="34" charset="0"/>
                <a:cs typeface="Times New Roman" panose="02020603050405020304" pitchFamily="18" charset="0"/>
              </a:rPr>
              <a:t>Respectfully,</a:t>
            </a:r>
          </a:p>
          <a:p>
            <a:r>
              <a:rPr lang="en-US" sz="2800" dirty="0">
                <a:latin typeface="Times New Roman" panose="02020603050405020304" pitchFamily="18" charset="0"/>
                <a:ea typeface="Tahoma" panose="020B0604030504040204" pitchFamily="34" charset="0"/>
                <a:cs typeface="Times New Roman" panose="02020603050405020304" pitchFamily="18" charset="0"/>
              </a:rPr>
              <a:t>Sasha Contreras</a:t>
            </a:r>
            <a:endParaRPr lang="en-US" sz="2800" dirty="0"/>
          </a:p>
        </p:txBody>
      </p:sp>
      <p:pic>
        <p:nvPicPr>
          <p:cNvPr id="9" name="Picture 8">
            <a:extLst>
              <a:ext uri="{FF2B5EF4-FFF2-40B4-BE49-F238E27FC236}">
                <a16:creationId xmlns:a16="http://schemas.microsoft.com/office/drawing/2014/main" id="{64792A15-C53B-9930-18BC-66FA3CAC15DA}"/>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038953" y="6440846"/>
            <a:ext cx="2552700" cy="25527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grpSp>
        <p:nvGrpSpPr>
          <p:cNvPr id="2" name="Group 2"/>
          <p:cNvGrpSpPr/>
          <p:nvPr/>
        </p:nvGrpSpPr>
        <p:grpSpPr>
          <a:xfrm>
            <a:off x="0" y="9462840"/>
            <a:ext cx="18288000" cy="935802"/>
            <a:chOff x="0" y="0"/>
            <a:chExt cx="4816593" cy="246466"/>
          </a:xfrm>
        </p:grpSpPr>
        <p:sp>
          <p:nvSpPr>
            <p:cNvPr id="3" name="Freeform 3"/>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491590" y="9463343"/>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Arimo Bold"/>
              <a:ea typeface="Arimo Bold"/>
              <a:cs typeface="Arimo Bold"/>
              <a:sym typeface="Arimo Bold"/>
            </a:endParaRPr>
          </a:p>
        </p:txBody>
      </p:sp>
      <p:grpSp>
        <p:nvGrpSpPr>
          <p:cNvPr id="6" name="Group 6"/>
          <p:cNvGrpSpPr/>
          <p:nvPr/>
        </p:nvGrpSpPr>
        <p:grpSpPr>
          <a:xfrm>
            <a:off x="-1543050" y="8743950"/>
            <a:ext cx="3086100" cy="308610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8" name="TextBox 8"/>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flipV="1">
            <a:off x="11305699" y="0"/>
            <a:ext cx="6982301" cy="10287000"/>
          </a:xfrm>
          <a:custGeom>
            <a:avLst/>
            <a:gdLst/>
            <a:ahLst/>
            <a:cxnLst/>
            <a:rect l="l" t="t" r="r" b="b"/>
            <a:pathLst>
              <a:path w="6982301" h="10287000">
                <a:moveTo>
                  <a:pt x="6982301" y="10287000"/>
                </a:moveTo>
                <a:lnTo>
                  <a:pt x="0" y="10287000"/>
                </a:lnTo>
                <a:lnTo>
                  <a:pt x="0" y="0"/>
                </a:lnTo>
                <a:lnTo>
                  <a:pt x="6982301" y="0"/>
                </a:lnTo>
                <a:lnTo>
                  <a:pt x="6982301"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3300752" y="307152"/>
            <a:ext cx="9663303"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Times New Roman" panose="02020603050405020304" pitchFamily="18" charset="0"/>
                <a:ea typeface="Montaser Arabic Bold"/>
                <a:cs typeface="Times New Roman" panose="02020603050405020304" pitchFamily="18" charset="0"/>
                <a:sym typeface="Montaser Arabic Bold"/>
              </a:rPr>
              <a:t>User Levels</a:t>
            </a:r>
          </a:p>
        </p:txBody>
      </p:sp>
      <p:sp>
        <p:nvSpPr>
          <p:cNvPr id="14" name="TextBox 14"/>
          <p:cNvSpPr txBox="1"/>
          <p:nvPr/>
        </p:nvSpPr>
        <p:spPr>
          <a:xfrm>
            <a:off x="685800" y="1948583"/>
            <a:ext cx="10040303" cy="6647974"/>
          </a:xfrm>
          <a:prstGeom prst="rect">
            <a:avLst/>
          </a:prstGeom>
        </p:spPr>
        <p:txBody>
          <a:bodyPr wrap="square" lIns="0" tIns="0" rIns="0" bIns="0" rtlCol="0" anchor="t">
            <a:spAutoFit/>
          </a:bodyPr>
          <a:lstStyle/>
          <a:p>
            <a:r>
              <a:rPr lang="en-US" sz="2400" b="1" dirty="0">
                <a:latin typeface="Times New Roman" panose="02020603050405020304" pitchFamily="18" charset="0"/>
                <a:cs typeface="Times New Roman" panose="02020603050405020304" pitchFamily="18" charset="0"/>
              </a:rPr>
              <a:t>Staff</a:t>
            </a:r>
            <a:r>
              <a:rPr lang="en-US" sz="2400" dirty="0">
                <a:latin typeface="Times New Roman" panose="02020603050405020304" pitchFamily="18" charset="0"/>
                <a:cs typeface="Times New Roman" panose="02020603050405020304" pitchFamily="18" charset="0"/>
              </a:rPr>
              <a:t> accounts can access different parts of the system, edit visit/appointment data, and create availability/appointments, etc. However, this user level cannot access the Center Profiles or Global Settings.</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Profile Admins </a:t>
            </a:r>
            <a:r>
              <a:rPr lang="en-US" sz="2400" dirty="0">
                <a:latin typeface="Times New Roman" panose="02020603050405020304" pitchFamily="18" charset="0"/>
                <a:cs typeface="Times New Roman" panose="02020603050405020304" pitchFamily="18" charset="0"/>
              </a:rPr>
              <a:t>can have all the same permissions as a staff account, along with the ability to access and manage the List and Center Profiles. However, this user level will not have access to the Global Settings.</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Super Admin </a:t>
            </a:r>
            <a:r>
              <a:rPr lang="en-US" sz="2400" dirty="0">
                <a:latin typeface="Times New Roman" panose="02020603050405020304" pitchFamily="18" charset="0"/>
                <a:cs typeface="Times New Roman" panose="02020603050405020304" pitchFamily="18" charset="0"/>
              </a:rPr>
              <a:t>are similar to Profile Admins, but with a few minor additions and the ability to provide access to select global preferences. Access to global preferences is configured in the super admin's staff account, next to 'Linked Centers. You can choose what Global Settings they have access to.</a:t>
            </a:r>
            <a:endParaRPr lang="en-US" sz="2400" b="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SysAdmin</a:t>
            </a:r>
            <a:r>
              <a:rPr lang="en-US" sz="2400" dirty="0">
                <a:latin typeface="Times New Roman" panose="02020603050405020304" pitchFamily="18" charset="0"/>
                <a:cs typeface="Times New Roman" panose="02020603050405020304" pitchFamily="18" charset="0"/>
              </a:rPr>
              <a:t> accounts have even more permissions than staff. </a:t>
            </a:r>
            <a:r>
              <a:rPr lang="en-US" sz="2400" dirty="0" err="1">
                <a:latin typeface="Times New Roman" panose="02020603050405020304" pitchFamily="18" charset="0"/>
                <a:cs typeface="Times New Roman" panose="02020603050405020304" pitchFamily="18" charset="0"/>
              </a:rPr>
              <a:t>SysAdmins</a:t>
            </a:r>
            <a:r>
              <a:rPr lang="en-US" sz="2400" dirty="0">
                <a:latin typeface="Times New Roman" panose="02020603050405020304" pitchFamily="18" charset="0"/>
                <a:cs typeface="Times New Roman" panose="02020603050405020304" pitchFamily="18" charset="0"/>
              </a:rPr>
              <a:t> can edit Staff profiles and Group Settings, as well as have full access to delete options, lists, and more. </a:t>
            </a:r>
            <a:r>
              <a:rPr lang="en-US" sz="2400" dirty="0" err="1">
                <a:latin typeface="Times New Roman" panose="02020603050405020304" pitchFamily="18" charset="0"/>
                <a:cs typeface="Times New Roman" panose="02020603050405020304" pitchFamily="18" charset="0"/>
              </a:rPr>
              <a:t>SysAdmins</a:t>
            </a:r>
            <a:r>
              <a:rPr lang="en-US" sz="2400" dirty="0">
                <a:latin typeface="Times New Roman" panose="02020603050405020304" pitchFamily="18" charset="0"/>
                <a:cs typeface="Times New Roman" panose="02020603050405020304" pitchFamily="18" charset="0"/>
              </a:rPr>
              <a:t> will have the ability to edit and view everything in the system, including the Center Profiles and Global Settings.</a:t>
            </a:r>
          </a:p>
          <a:p>
            <a:pPr marL="45719" indent="0">
              <a:buNone/>
            </a:pPr>
            <a:endParaRPr lang="en-US" sz="2400" dirty="0">
              <a:latin typeface="Times New Roman" panose="02020603050405020304" pitchFamily="18" charset="0"/>
              <a:cs typeface="Times New Roman" panose="02020603050405020304" pitchFamily="18" charset="0"/>
            </a:endParaRPr>
          </a:p>
        </p:txBody>
      </p:sp>
      <p:sp>
        <p:nvSpPr>
          <p:cNvPr id="16" name="Freeform 16"/>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15" name="Picture 14">
            <a:extLst>
              <a:ext uri="{FF2B5EF4-FFF2-40B4-BE49-F238E27FC236}">
                <a16:creationId xmlns:a16="http://schemas.microsoft.com/office/drawing/2014/main" id="{7E2DFCA9-BC58-4A28-3E37-85C0B140ADF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193024" y="1952270"/>
            <a:ext cx="7094972" cy="5598376"/>
          </a:xfrm>
          <a:prstGeom prst="rect">
            <a:avLst/>
          </a:prstGeom>
        </p:spPr>
      </p:pic>
    </p:spTree>
  </p:cSld>
  <p:clrMapOvr>
    <a:masterClrMapping/>
  </p:clrMapOvr>
  <p:transition spd="slow">
    <p:plus/>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1045CDA-B34E-D374-60E9-3BBABBD654F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33557" y="4797681"/>
            <a:ext cx="8965194" cy="5053109"/>
          </a:xfrm>
          <a:prstGeom prst="rect">
            <a:avLst/>
          </a:prstGeom>
        </p:spPr>
      </p:pic>
      <p:sp>
        <p:nvSpPr>
          <p:cNvPr id="2" name="Freeform 2"/>
          <p:cNvSpPr/>
          <p:nvPr/>
        </p:nvSpPr>
        <p:spPr>
          <a:xfrm>
            <a:off x="-3650087" y="-2405729"/>
            <a:ext cx="8615190" cy="12692729"/>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 name="Freeform 3"/>
          <p:cNvSpPr/>
          <p:nvPr/>
        </p:nvSpPr>
        <p:spPr>
          <a:xfrm flipH="1">
            <a:off x="13322897" y="-2405729"/>
            <a:ext cx="8615190" cy="12692729"/>
          </a:xfrm>
          <a:custGeom>
            <a:avLst/>
            <a:gdLst/>
            <a:ahLst/>
            <a:cxnLst/>
            <a:rect l="l" t="t" r="r" b="b"/>
            <a:pathLst>
              <a:path w="8615190" h="12692729">
                <a:moveTo>
                  <a:pt x="8615190" y="0"/>
                </a:moveTo>
                <a:lnTo>
                  <a:pt x="0" y="0"/>
                </a:lnTo>
                <a:lnTo>
                  <a:pt x="0" y="12692729"/>
                </a:lnTo>
                <a:lnTo>
                  <a:pt x="8615190" y="12692729"/>
                </a:lnTo>
                <a:lnTo>
                  <a:pt x="861519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1"/>
          <p:cNvSpPr txBox="1"/>
          <p:nvPr/>
        </p:nvSpPr>
        <p:spPr>
          <a:xfrm>
            <a:off x="4742418" y="194594"/>
            <a:ext cx="8347472" cy="1202279"/>
          </a:xfrm>
          <a:prstGeom prst="rect">
            <a:avLst/>
          </a:prstGeom>
        </p:spPr>
        <p:txBody>
          <a:bodyPr lIns="0" tIns="0" rIns="0" bIns="0" rtlCol="0" anchor="t">
            <a:spAutoFit/>
          </a:bodyPr>
          <a:lstStyle/>
          <a:p>
            <a:pPr algn="ctr">
              <a:lnSpc>
                <a:spcPts val="9857"/>
              </a:lnSpc>
              <a:spcBef>
                <a:spcPct val="0"/>
              </a:spcBef>
            </a:pPr>
            <a:r>
              <a:rPr lang="en-US" sz="7041" b="1" dirty="0">
                <a:solidFill>
                  <a:srgbClr val="000000"/>
                </a:solidFill>
                <a:latin typeface="Times New Roman" panose="02020603050405020304" pitchFamily="18" charset="0"/>
                <a:ea typeface="Montaser Arabic Bold"/>
                <a:cs typeface="Times New Roman" panose="02020603050405020304" pitchFamily="18" charset="0"/>
                <a:sym typeface="Montaser Arabic Bold"/>
              </a:rPr>
              <a:t>Groups</a:t>
            </a:r>
          </a:p>
        </p:txBody>
      </p:sp>
      <p:sp>
        <p:nvSpPr>
          <p:cNvPr id="12" name="TextBox 12"/>
          <p:cNvSpPr txBox="1"/>
          <p:nvPr/>
        </p:nvSpPr>
        <p:spPr>
          <a:xfrm>
            <a:off x="3069699" y="1579220"/>
            <a:ext cx="12148602" cy="3877985"/>
          </a:xfrm>
          <a:prstGeom prst="rect">
            <a:avLst/>
          </a:prstGeom>
        </p:spPr>
        <p:txBody>
          <a:bodyPr lIns="0" tIns="0" rIns="0" bIns="0" rtlCol="0" anchor="t">
            <a:spAutoFit/>
          </a:bodyPr>
          <a:lstStyle/>
          <a:p>
            <a:pPr marL="45719" indent="0">
              <a:buNone/>
            </a:pPr>
            <a:r>
              <a:rPr lang="en-US" sz="2800" dirty="0">
                <a:latin typeface="Times New Roman" panose="02020603050405020304" pitchFamily="18" charset="0"/>
                <a:cs typeface="Times New Roman" panose="02020603050405020304" pitchFamily="18" charset="0"/>
              </a:rPr>
              <a:t>Permission groups determine what kind of access your staff have access to.</a:t>
            </a:r>
          </a:p>
          <a:p>
            <a:pPr marL="45719" indent="0">
              <a:buNone/>
            </a:pPr>
            <a:r>
              <a:rPr lang="en-US" sz="2800" dirty="0">
                <a:latin typeface="Times New Roman" panose="02020603050405020304" pitchFamily="18" charset="0"/>
                <a:cs typeface="Times New Roman" panose="02020603050405020304" pitchFamily="18" charset="0"/>
              </a:rPr>
              <a:t>Each group has permissions to allow access to profile, centers, visits, student data, scheduling, custom questions and more. The settings also allow you to identify if that a staff member in this group can edit and view additional information such as visit notes.</a:t>
            </a:r>
          </a:p>
          <a:p>
            <a:pPr marL="45719" indent="0">
              <a:buNone/>
            </a:pPr>
            <a:endParaRPr lang="en-US" sz="2800" dirty="0">
              <a:latin typeface="Times New Roman" panose="02020603050405020304" pitchFamily="18" charset="0"/>
              <a:cs typeface="Times New Roman" panose="02020603050405020304" pitchFamily="18" charset="0"/>
            </a:endParaRPr>
          </a:p>
          <a:p>
            <a:pPr marL="45719" indent="0">
              <a:buNone/>
            </a:pPr>
            <a:r>
              <a:rPr lang="en-US" sz="2800" dirty="0" err="1">
                <a:latin typeface="Times New Roman" panose="02020603050405020304" pitchFamily="18" charset="0"/>
                <a:cs typeface="Times New Roman" panose="02020603050405020304" pitchFamily="18" charset="0"/>
              </a:rPr>
              <a:t>TracCloud</a:t>
            </a:r>
            <a:r>
              <a:rPr lang="en-US" sz="2800" dirty="0">
                <a:latin typeface="Times New Roman" panose="02020603050405020304" pitchFamily="18" charset="0"/>
                <a:cs typeface="Times New Roman" panose="02020603050405020304" pitchFamily="18" charset="0"/>
              </a:rPr>
              <a:t> has no set limit on the number of groups you can create, allowing the flexibility to establish as many groups as needed for your institution based on roles and access.</a:t>
            </a:r>
          </a:p>
        </p:txBody>
      </p:sp>
      <p:grpSp>
        <p:nvGrpSpPr>
          <p:cNvPr id="13" name="Group 13"/>
          <p:cNvGrpSpPr/>
          <p:nvPr/>
        </p:nvGrpSpPr>
        <p:grpSpPr>
          <a:xfrm>
            <a:off x="0" y="9462840"/>
            <a:ext cx="18288000" cy="935802"/>
            <a:chOff x="0" y="0"/>
            <a:chExt cx="4816593" cy="246466"/>
          </a:xfrm>
        </p:grpSpPr>
        <p:sp>
          <p:nvSpPr>
            <p:cNvPr id="14" name="Freeform 14"/>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15" name="TextBox 15"/>
            <p:cNvSpPr txBox="1"/>
            <p:nvPr/>
          </p:nvSpPr>
          <p:spPr>
            <a:xfrm>
              <a:off x="0" y="-38100"/>
              <a:ext cx="4816593" cy="284566"/>
            </a:xfrm>
            <a:prstGeom prst="rect">
              <a:avLst/>
            </a:prstGeom>
          </p:spPr>
          <p:txBody>
            <a:bodyPr lIns="50800" tIns="50800" rIns="50800" bIns="50800" rtlCol="0" anchor="ctr"/>
            <a:lstStyle/>
            <a:p>
              <a:pPr algn="l">
                <a:lnSpc>
                  <a:spcPts val="2659"/>
                </a:lnSpc>
              </a:pPr>
              <a:endParaRPr/>
            </a:p>
          </p:txBody>
        </p:sp>
      </p:grpSp>
      <p:sp>
        <p:nvSpPr>
          <p:cNvPr id="16" name="TextBox 16"/>
          <p:cNvSpPr txBox="1"/>
          <p:nvPr/>
        </p:nvSpPr>
        <p:spPr>
          <a:xfrm>
            <a:off x="5198110" y="9463343"/>
            <a:ext cx="7891780" cy="1333330"/>
          </a:xfrm>
          <a:prstGeom prst="rect">
            <a:avLst/>
          </a:prstGeom>
        </p:spPr>
        <p:txBody>
          <a:bodyPr lIns="0" tIns="0" rIns="0" bIns="0" rtlCol="0" anchor="t">
            <a:spAutoFit/>
          </a:bodyPr>
          <a:lstStyle/>
          <a:p>
            <a:pPr algn="l">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l">
              <a:lnSpc>
                <a:spcPts val="5259"/>
              </a:lnSpc>
              <a:spcBef>
                <a:spcPct val="0"/>
              </a:spcBef>
            </a:pPr>
            <a:endParaRPr lang="en-US" sz="3756" b="1" dirty="0">
              <a:solidFill>
                <a:srgbClr val="FEFAFA"/>
              </a:solidFill>
              <a:latin typeface="Arimo Bold"/>
              <a:ea typeface="Arimo Bold"/>
              <a:cs typeface="Arimo Bold"/>
              <a:sym typeface="Arimo Bold"/>
            </a:endParaRPr>
          </a:p>
        </p:txBody>
      </p:sp>
      <p:sp>
        <p:nvSpPr>
          <p:cNvPr id="17" name="Freeform 17"/>
          <p:cNvSpPr/>
          <p:nvPr/>
        </p:nvSpPr>
        <p:spPr>
          <a:xfrm>
            <a:off x="1028700" y="137093"/>
            <a:ext cx="1166384" cy="1317283"/>
          </a:xfrm>
          <a:custGeom>
            <a:avLst/>
            <a:gdLst/>
            <a:ahLst/>
            <a:cxnLst/>
            <a:rect l="l" t="t" r="r" b="b"/>
            <a:pathLst>
              <a:path w="1166384" h="1317283">
                <a:moveTo>
                  <a:pt x="0" y="0"/>
                </a:moveTo>
                <a:lnTo>
                  <a:pt x="1166384" y="0"/>
                </a:lnTo>
                <a:lnTo>
                  <a:pt x="1166384" y="1317283"/>
                </a:lnTo>
                <a:lnTo>
                  <a:pt x="0" y="1317283"/>
                </a:lnTo>
                <a:lnTo>
                  <a:pt x="0" y="0"/>
                </a:lnTo>
                <a:close/>
              </a:path>
            </a:pathLst>
          </a:custGeom>
          <a:blipFill>
            <a:blip r:embed="rId6"/>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a:extLst>
            <a:ext uri="{FF2B5EF4-FFF2-40B4-BE49-F238E27FC236}">
              <a16:creationId xmlns:a16="http://schemas.microsoft.com/office/drawing/2014/main" id="{40CA57B6-C56B-C7EA-5436-932E55B2C236}"/>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A43CE6C6-F50C-CD65-973F-46D7E5D7007D}"/>
              </a:ext>
            </a:extLst>
          </p:cNvPr>
          <p:cNvSpPr/>
          <p:nvPr/>
        </p:nvSpPr>
        <p:spPr>
          <a:xfrm>
            <a:off x="-273549" y="-24731"/>
            <a:ext cx="7577440" cy="10382693"/>
          </a:xfrm>
          <a:prstGeom prst="rect">
            <a:avLst/>
          </a:prstGeom>
          <a:solidFill>
            <a:srgbClr val="66000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400" dirty="0">
              <a:latin typeface="Times New Roman" panose="02020603050405020304" pitchFamily="18" charset="0"/>
              <a:cs typeface="Times New Roman" panose="02020603050405020304" pitchFamily="18" charset="0"/>
            </a:endParaRPr>
          </a:p>
        </p:txBody>
      </p:sp>
      <p:grpSp>
        <p:nvGrpSpPr>
          <p:cNvPr id="2" name="Group 2">
            <a:extLst>
              <a:ext uri="{FF2B5EF4-FFF2-40B4-BE49-F238E27FC236}">
                <a16:creationId xmlns:a16="http://schemas.microsoft.com/office/drawing/2014/main" id="{A6226435-6650-5EC2-C442-5E837DBE20AE}"/>
              </a:ext>
            </a:extLst>
          </p:cNvPr>
          <p:cNvGrpSpPr/>
          <p:nvPr/>
        </p:nvGrpSpPr>
        <p:grpSpPr>
          <a:xfrm>
            <a:off x="7303891" y="9462840"/>
            <a:ext cx="10984108" cy="919853"/>
            <a:chOff x="0" y="0"/>
            <a:chExt cx="4816593" cy="242266"/>
          </a:xfrm>
        </p:grpSpPr>
        <p:sp>
          <p:nvSpPr>
            <p:cNvPr id="3" name="Freeform 3">
              <a:extLst>
                <a:ext uri="{FF2B5EF4-FFF2-40B4-BE49-F238E27FC236}">
                  <a16:creationId xmlns:a16="http://schemas.microsoft.com/office/drawing/2014/main" id="{C9493044-7FC9-A42A-4B68-82D5F1A9DE0C}"/>
                </a:ext>
              </a:extLst>
            </p:cNvPr>
            <p:cNvSpPr/>
            <p:nvPr/>
          </p:nvSpPr>
          <p:spPr>
            <a:xfrm>
              <a:off x="0" y="0"/>
              <a:ext cx="4816592" cy="242266"/>
            </a:xfrm>
            <a:custGeom>
              <a:avLst/>
              <a:gdLst/>
              <a:ahLst/>
              <a:cxnLst/>
              <a:rect l="l" t="t" r="r" b="b"/>
              <a:pathLst>
                <a:path w="4816592" h="242266">
                  <a:moveTo>
                    <a:pt x="0" y="0"/>
                  </a:moveTo>
                  <a:lnTo>
                    <a:pt x="4816592" y="0"/>
                  </a:lnTo>
                  <a:lnTo>
                    <a:pt x="4816592" y="242266"/>
                  </a:lnTo>
                  <a:lnTo>
                    <a:pt x="0" y="242266"/>
                  </a:lnTo>
                  <a:close/>
                </a:path>
              </a:pathLst>
            </a:custGeom>
            <a:solidFill>
              <a:srgbClr val="000000"/>
            </a:solidFill>
          </p:spPr>
        </p:sp>
        <p:sp>
          <p:nvSpPr>
            <p:cNvPr id="4" name="TextBox 4">
              <a:extLst>
                <a:ext uri="{FF2B5EF4-FFF2-40B4-BE49-F238E27FC236}">
                  <a16:creationId xmlns:a16="http://schemas.microsoft.com/office/drawing/2014/main" id="{683E3DF4-E47E-DD06-A489-9710E43C32DB}"/>
                </a:ext>
              </a:extLst>
            </p:cNvPr>
            <p:cNvSpPr txBox="1"/>
            <p:nvPr/>
          </p:nvSpPr>
          <p:spPr>
            <a:xfrm>
              <a:off x="0" y="-38100"/>
              <a:ext cx="4816593" cy="2803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188EDFA2-F0CD-B52E-A62A-4E13CA88C8FA}"/>
              </a:ext>
            </a:extLst>
          </p:cNvPr>
          <p:cNvSpPr txBox="1"/>
          <p:nvPr/>
        </p:nvSpPr>
        <p:spPr>
          <a:xfrm>
            <a:off x="9175955" y="9527276"/>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Times New Roman" panose="02020603050405020304" pitchFamily="18" charset="0"/>
              <a:ea typeface="Arimo Bold"/>
              <a:cs typeface="Times New Roman" panose="02020603050405020304" pitchFamily="18" charset="0"/>
              <a:sym typeface="Arimo Bold"/>
            </a:endParaRPr>
          </a:p>
        </p:txBody>
      </p:sp>
      <p:sp>
        <p:nvSpPr>
          <p:cNvPr id="12" name="TextBox 12">
            <a:extLst>
              <a:ext uri="{FF2B5EF4-FFF2-40B4-BE49-F238E27FC236}">
                <a16:creationId xmlns:a16="http://schemas.microsoft.com/office/drawing/2014/main" id="{1E263924-6264-B228-10BB-FBC2DB651783}"/>
              </a:ext>
            </a:extLst>
          </p:cNvPr>
          <p:cNvSpPr txBox="1"/>
          <p:nvPr/>
        </p:nvSpPr>
        <p:spPr>
          <a:xfrm>
            <a:off x="8107859" y="93059"/>
            <a:ext cx="9376172" cy="1150571"/>
          </a:xfrm>
          <a:prstGeom prst="rect">
            <a:avLst/>
          </a:prstGeom>
        </p:spPr>
        <p:txBody>
          <a:bodyPr wrap="square" lIns="0" tIns="0" rIns="0" bIns="0" rtlCol="0" anchor="t">
            <a:spAutoFit/>
          </a:bodyPr>
          <a:lstStyle/>
          <a:p>
            <a:pPr algn="l">
              <a:lnSpc>
                <a:spcPts val="9857"/>
              </a:lnSpc>
              <a:spcBef>
                <a:spcPct val="0"/>
              </a:spcBef>
            </a:pPr>
            <a:r>
              <a:rPr lang="en-US" sz="6600" b="1" dirty="0">
                <a:solidFill>
                  <a:srgbClr val="000000"/>
                </a:solidFill>
                <a:latin typeface="Times New Roman" panose="02020603050405020304" pitchFamily="18" charset="0"/>
                <a:ea typeface="Montaser Arabic Bold"/>
                <a:cs typeface="Times New Roman" panose="02020603050405020304" pitchFamily="18" charset="0"/>
                <a:sym typeface="Montaser Arabic Bold"/>
              </a:rPr>
              <a:t>Creating Staff Record(s)</a:t>
            </a:r>
          </a:p>
        </p:txBody>
      </p:sp>
      <p:sp>
        <p:nvSpPr>
          <p:cNvPr id="17" name="Freeform 17">
            <a:extLst>
              <a:ext uri="{FF2B5EF4-FFF2-40B4-BE49-F238E27FC236}">
                <a16:creationId xmlns:a16="http://schemas.microsoft.com/office/drawing/2014/main" id="{4F36AA5E-4588-DD74-948E-8B0AF811EEE2}"/>
              </a:ext>
            </a:extLst>
          </p:cNvPr>
          <p:cNvSpPr/>
          <p:nvPr/>
        </p:nvSpPr>
        <p:spPr>
          <a:xfrm>
            <a:off x="16953615" y="164767"/>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2"/>
            <a:stretch>
              <a:fillRect/>
            </a:stretch>
          </a:blipFill>
        </p:spPr>
      </p:sp>
      <p:pic>
        <p:nvPicPr>
          <p:cNvPr id="24" name="Picture 23">
            <a:extLst>
              <a:ext uri="{FF2B5EF4-FFF2-40B4-BE49-F238E27FC236}">
                <a16:creationId xmlns:a16="http://schemas.microsoft.com/office/drawing/2014/main" id="{9CD67731-C8A8-49D4-9532-9BD7B24B3908}"/>
              </a:ext>
            </a:extLst>
          </p:cNvPr>
          <p:cNvPicPr>
            <a:picLocks noChangeAspect="1"/>
          </p:cNvPicPr>
          <p:nvPr/>
        </p:nvPicPr>
        <p:blipFill>
          <a:blip r:embed="rId3"/>
          <a:stretch>
            <a:fillRect/>
          </a:stretch>
        </p:blipFill>
        <p:spPr>
          <a:xfrm>
            <a:off x="8850055" y="1361184"/>
            <a:ext cx="7891780" cy="8077862"/>
          </a:xfrm>
          <a:prstGeom prst="rect">
            <a:avLst/>
          </a:prstGeom>
        </p:spPr>
      </p:pic>
      <p:sp>
        <p:nvSpPr>
          <p:cNvPr id="26" name="TextBox 25">
            <a:extLst>
              <a:ext uri="{FF2B5EF4-FFF2-40B4-BE49-F238E27FC236}">
                <a16:creationId xmlns:a16="http://schemas.microsoft.com/office/drawing/2014/main" id="{6BADD08E-5506-DD56-C716-A35AE422CE9A}"/>
              </a:ext>
            </a:extLst>
          </p:cNvPr>
          <p:cNvSpPr txBox="1"/>
          <p:nvPr/>
        </p:nvSpPr>
        <p:spPr>
          <a:xfrm>
            <a:off x="-163806" y="301636"/>
            <a:ext cx="7577440" cy="707886"/>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First Name, Last Name: </a:t>
            </a:r>
            <a:r>
              <a:rPr lang="en-US" sz="2000" dirty="0">
                <a:solidFill>
                  <a:schemeClr val="bg1"/>
                </a:solidFill>
                <a:latin typeface="Times New Roman" panose="02020603050405020304" pitchFamily="18" charset="0"/>
                <a:cs typeface="Times New Roman" panose="02020603050405020304" pitchFamily="18" charset="0"/>
              </a:rPr>
              <a:t>The name that will display on reports &amp; schedule. </a:t>
            </a:r>
          </a:p>
        </p:txBody>
      </p:sp>
      <p:sp>
        <p:nvSpPr>
          <p:cNvPr id="28" name="TextBox 27">
            <a:extLst>
              <a:ext uri="{FF2B5EF4-FFF2-40B4-BE49-F238E27FC236}">
                <a16:creationId xmlns:a16="http://schemas.microsoft.com/office/drawing/2014/main" id="{D6DB1BA0-61C8-C9E7-A8A9-103B82F1075C}"/>
              </a:ext>
            </a:extLst>
          </p:cNvPr>
          <p:cNvSpPr txBox="1"/>
          <p:nvPr/>
        </p:nvSpPr>
        <p:spPr>
          <a:xfrm>
            <a:off x="-163806" y="1337958"/>
            <a:ext cx="7135890" cy="1323439"/>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Username: </a:t>
            </a:r>
            <a:r>
              <a:rPr lang="en-US" sz="2000" dirty="0">
                <a:solidFill>
                  <a:schemeClr val="bg1"/>
                </a:solidFill>
                <a:latin typeface="Times New Roman" panose="02020603050405020304" pitchFamily="18" charset="0"/>
                <a:cs typeface="Times New Roman" panose="02020603050405020304" pitchFamily="18" charset="0"/>
              </a:rPr>
              <a:t>This is what will use to login. If SSO is to be used please coordinate with your IT and/or Redrock Software to determine what your username format should be (e.g., ID number, email address, </a:t>
            </a:r>
            <a:r>
              <a:rPr lang="en-US" sz="2000" dirty="0" err="1">
                <a:solidFill>
                  <a:schemeClr val="bg1"/>
                </a:solidFill>
                <a:latin typeface="Times New Roman" panose="02020603050405020304" pitchFamily="18" charset="0"/>
                <a:cs typeface="Times New Roman" panose="02020603050405020304" pitchFamily="18" charset="0"/>
              </a:rPr>
              <a:t>etc</a:t>
            </a:r>
            <a:r>
              <a:rPr lang="en-US" sz="2000" dirty="0">
                <a:solidFill>
                  <a:schemeClr val="bg1"/>
                </a:solidFill>
                <a:latin typeface="Times New Roman" panose="02020603050405020304" pitchFamily="18" charset="0"/>
                <a:cs typeface="Times New Roman" panose="02020603050405020304" pitchFamily="18" charset="0"/>
              </a:rPr>
              <a:t>).</a:t>
            </a:r>
            <a:r>
              <a:rPr lang="en-US" sz="2000" b="1" dirty="0">
                <a:solidFill>
                  <a:schemeClr val="bg1"/>
                </a:solidFill>
                <a:latin typeface="Times New Roman" panose="02020603050405020304" pitchFamily="18" charset="0"/>
                <a:cs typeface="Times New Roman" panose="02020603050405020304" pitchFamily="18" charset="0"/>
              </a:rPr>
              <a:t> </a:t>
            </a:r>
          </a:p>
        </p:txBody>
      </p:sp>
      <p:sp>
        <p:nvSpPr>
          <p:cNvPr id="30" name="TextBox 29">
            <a:extLst>
              <a:ext uri="{FF2B5EF4-FFF2-40B4-BE49-F238E27FC236}">
                <a16:creationId xmlns:a16="http://schemas.microsoft.com/office/drawing/2014/main" id="{D0D07276-3A6C-C2BD-8961-232206AEBBBF}"/>
              </a:ext>
            </a:extLst>
          </p:cNvPr>
          <p:cNvSpPr txBox="1"/>
          <p:nvPr/>
        </p:nvSpPr>
        <p:spPr>
          <a:xfrm>
            <a:off x="-156431" y="6040207"/>
            <a:ext cx="6641854" cy="707886"/>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Other ID: </a:t>
            </a:r>
            <a:r>
              <a:rPr lang="en-US" sz="2000" dirty="0">
                <a:solidFill>
                  <a:schemeClr val="bg1"/>
                </a:solidFill>
                <a:latin typeface="Times New Roman" panose="02020603050405020304" pitchFamily="18" charset="0"/>
                <a:cs typeface="Times New Roman" panose="02020603050405020304" pitchFamily="18" charset="0"/>
              </a:rPr>
              <a:t>A</a:t>
            </a:r>
            <a:r>
              <a:rPr lang="en-US" sz="2000" b="1"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alternate ID of this staff member that can be used for searches. (Example: Employee ID).</a:t>
            </a:r>
          </a:p>
        </p:txBody>
      </p:sp>
      <p:sp>
        <p:nvSpPr>
          <p:cNvPr id="7" name="TextBox 6">
            <a:extLst>
              <a:ext uri="{FF2B5EF4-FFF2-40B4-BE49-F238E27FC236}">
                <a16:creationId xmlns:a16="http://schemas.microsoft.com/office/drawing/2014/main" id="{4D73C08C-A518-0999-D340-C0FF71DDA686}"/>
              </a:ext>
            </a:extLst>
          </p:cNvPr>
          <p:cNvSpPr txBox="1"/>
          <p:nvPr/>
        </p:nvSpPr>
        <p:spPr>
          <a:xfrm>
            <a:off x="-181012" y="7027867"/>
            <a:ext cx="7135890" cy="707886"/>
          </a:xfrm>
          <a:prstGeom prst="rect">
            <a:avLst/>
          </a:prstGeom>
          <a:noFill/>
        </p:spPr>
        <p:txBody>
          <a:bodyPr wrap="square">
            <a:spAutoFit/>
          </a:bodyPr>
          <a:lstStyle/>
          <a:p>
            <a:pPr>
              <a:buNone/>
            </a:pPr>
            <a:r>
              <a:rPr lang="en-US" sz="2000" b="1" dirty="0">
                <a:solidFill>
                  <a:schemeClr val="bg1"/>
                </a:solidFill>
                <a:latin typeface="Times New Roman" panose="02020603050405020304" pitchFamily="18" charset="0"/>
                <a:cs typeface="Times New Roman" panose="02020603050405020304" pitchFamily="18" charset="0"/>
              </a:rPr>
              <a:t>Fund: </a:t>
            </a:r>
            <a:r>
              <a:rPr lang="en-US" sz="2000" dirty="0">
                <a:solidFill>
                  <a:schemeClr val="bg1"/>
                </a:solidFill>
                <a:latin typeface="Times New Roman" panose="02020603050405020304" pitchFamily="18" charset="0"/>
                <a:cs typeface="Times New Roman" panose="02020603050405020304" pitchFamily="18" charset="0"/>
              </a:rPr>
              <a:t>This is used as the consultant's assigned fund, used for payroll.</a:t>
            </a:r>
          </a:p>
        </p:txBody>
      </p:sp>
      <p:sp>
        <p:nvSpPr>
          <p:cNvPr id="9" name="TextBox 8">
            <a:extLst>
              <a:ext uri="{FF2B5EF4-FFF2-40B4-BE49-F238E27FC236}">
                <a16:creationId xmlns:a16="http://schemas.microsoft.com/office/drawing/2014/main" id="{8FF8B2BE-F23A-635F-B38D-46B76A88CD38}"/>
              </a:ext>
            </a:extLst>
          </p:cNvPr>
          <p:cNvSpPr txBox="1"/>
          <p:nvPr/>
        </p:nvSpPr>
        <p:spPr>
          <a:xfrm>
            <a:off x="-105551" y="8085500"/>
            <a:ext cx="7460930" cy="707886"/>
          </a:xfrm>
          <a:prstGeom prst="rect">
            <a:avLst/>
          </a:prstGeom>
          <a:noFill/>
        </p:spPr>
        <p:txBody>
          <a:bodyPr wrap="square">
            <a:spAutoFit/>
          </a:bodyPr>
          <a:lstStyle/>
          <a:p>
            <a:pPr>
              <a:buNone/>
            </a:pPr>
            <a:r>
              <a:rPr lang="en-US" sz="2000" b="1" dirty="0">
                <a:solidFill>
                  <a:schemeClr val="bg1"/>
                </a:solidFill>
                <a:latin typeface="Times New Roman" panose="02020603050405020304" pitchFamily="18" charset="0"/>
                <a:cs typeface="Times New Roman" panose="02020603050405020304" pitchFamily="18" charset="0"/>
              </a:rPr>
              <a:t>Pay Code: </a:t>
            </a:r>
            <a:r>
              <a:rPr lang="en-US" sz="2000" dirty="0">
                <a:solidFill>
                  <a:schemeClr val="bg1"/>
                </a:solidFill>
                <a:latin typeface="Times New Roman" panose="02020603050405020304" pitchFamily="18" charset="0"/>
                <a:cs typeface="Times New Roman" panose="02020603050405020304" pitchFamily="18" charset="0"/>
              </a:rPr>
              <a:t>This consultant’s pay code will determine their pay rate when running payroll report.</a:t>
            </a:r>
          </a:p>
        </p:txBody>
      </p:sp>
      <p:sp>
        <p:nvSpPr>
          <p:cNvPr id="11" name="TextBox 10">
            <a:extLst>
              <a:ext uri="{FF2B5EF4-FFF2-40B4-BE49-F238E27FC236}">
                <a16:creationId xmlns:a16="http://schemas.microsoft.com/office/drawing/2014/main" id="{19D94C99-A3E1-5424-C71F-9B8EFE41BE94}"/>
              </a:ext>
            </a:extLst>
          </p:cNvPr>
          <p:cNvSpPr txBox="1"/>
          <p:nvPr/>
        </p:nvSpPr>
        <p:spPr>
          <a:xfrm>
            <a:off x="-163806" y="2935367"/>
            <a:ext cx="6775130" cy="1015663"/>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Alias: </a:t>
            </a:r>
            <a:r>
              <a:rPr lang="en-US" sz="2000" dirty="0">
                <a:solidFill>
                  <a:schemeClr val="bg1"/>
                </a:solidFill>
                <a:latin typeface="Times New Roman" panose="02020603050405020304" pitchFamily="18" charset="0"/>
                <a:cs typeface="Times New Roman" panose="02020603050405020304" pitchFamily="18" charset="0"/>
              </a:rPr>
              <a:t>An alternate name that will appear when searching for appointments.</a:t>
            </a:r>
            <a:br>
              <a:rPr lang="en-US" sz="2000" dirty="0">
                <a:solidFill>
                  <a:schemeClr val="bg1"/>
                </a:solidFill>
                <a:latin typeface="Times New Roman" panose="02020603050405020304" pitchFamily="18" charset="0"/>
                <a:cs typeface="Times New Roman" panose="02020603050405020304" pitchFamily="18" charset="0"/>
              </a:rPr>
            </a:b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96BB358-366E-3F41-157C-EB1B71CB24B2}"/>
              </a:ext>
            </a:extLst>
          </p:cNvPr>
          <p:cNvSpPr txBox="1"/>
          <p:nvPr/>
        </p:nvSpPr>
        <p:spPr>
          <a:xfrm>
            <a:off x="-181012" y="3861002"/>
            <a:ext cx="7460930" cy="1938992"/>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Online Link:  </a:t>
            </a:r>
            <a:r>
              <a:rPr lang="en-US" sz="2000" dirty="0">
                <a:solidFill>
                  <a:schemeClr val="bg1"/>
                </a:solidFill>
                <a:latin typeface="Times New Roman" panose="02020603050405020304" pitchFamily="18" charset="0"/>
                <a:cs typeface="Times New Roman" panose="02020603050405020304" pitchFamily="18" charset="0"/>
              </a:rPr>
              <a:t>If appointments are held by online platforms (Zoom, Webex, </a:t>
            </a:r>
            <a:r>
              <a:rPr lang="en-US" sz="2000" dirty="0" err="1">
                <a:solidFill>
                  <a:schemeClr val="bg1"/>
                </a:solidFill>
                <a:latin typeface="Times New Roman" panose="02020603050405020304" pitchFamily="18" charset="0"/>
                <a:cs typeface="Times New Roman" panose="02020603050405020304" pitchFamily="18" charset="0"/>
              </a:rPr>
              <a:t>etc</a:t>
            </a:r>
            <a:r>
              <a:rPr lang="en-US" sz="2000" dirty="0">
                <a:solidFill>
                  <a:schemeClr val="bg1"/>
                </a:solidFill>
                <a:latin typeface="Times New Roman" panose="02020603050405020304" pitchFamily="18" charset="0"/>
                <a:cs typeface="Times New Roman" panose="02020603050405020304" pitchFamily="18" charset="0"/>
              </a:rPr>
              <a:t>), each of your consultants can have a unique invite link defined in their profile. When a URL is placed here, and their availability is set the online meeting type, the URL will be able to redirect the student to the meeting </a:t>
            </a:r>
            <a:r>
              <a:rPr lang="en-US" sz="2000" dirty="0" err="1">
                <a:solidFill>
                  <a:schemeClr val="bg1"/>
                </a:solidFill>
                <a:latin typeface="Times New Roman" panose="02020603050405020304" pitchFamily="18" charset="0"/>
                <a:cs typeface="Times New Roman" panose="02020603050405020304" pitchFamily="18" charset="0"/>
              </a:rPr>
              <a:t>platfrom</a:t>
            </a:r>
            <a:r>
              <a:rPr lang="en-US" sz="2000" dirty="0">
                <a:solidFill>
                  <a:schemeClr val="bg1"/>
                </a:solidFill>
                <a:latin typeface="Times New Roman" panose="02020603050405020304" pitchFamily="18" charset="0"/>
                <a:cs typeface="Times New Roman" panose="02020603050405020304" pitchFamily="18" charset="0"/>
              </a:rPr>
              <a:t> the session is being held on.</a:t>
            </a:r>
          </a:p>
        </p:txBody>
      </p:sp>
      <p:sp>
        <p:nvSpPr>
          <p:cNvPr id="16" name="TextBox 15">
            <a:extLst>
              <a:ext uri="{FF2B5EF4-FFF2-40B4-BE49-F238E27FC236}">
                <a16:creationId xmlns:a16="http://schemas.microsoft.com/office/drawing/2014/main" id="{31D5578B-9D79-2085-3220-8F476470E21E}"/>
              </a:ext>
            </a:extLst>
          </p:cNvPr>
          <p:cNvSpPr txBox="1"/>
          <p:nvPr/>
        </p:nvSpPr>
        <p:spPr>
          <a:xfrm>
            <a:off x="-105551" y="9084071"/>
            <a:ext cx="7460930" cy="1015663"/>
          </a:xfrm>
          <a:prstGeom prst="rect">
            <a:avLst/>
          </a:prstGeom>
          <a:noFill/>
        </p:spPr>
        <p:txBody>
          <a:bodyPr wrap="square">
            <a:spAutoFit/>
          </a:bodyPr>
          <a:lstStyle/>
          <a:p>
            <a:pPr>
              <a:buNone/>
            </a:pPr>
            <a:r>
              <a:rPr lang="en-US" sz="2000" b="1" dirty="0">
                <a:solidFill>
                  <a:schemeClr val="bg1"/>
                </a:solidFill>
                <a:latin typeface="Times New Roman" panose="02020603050405020304" pitchFamily="18" charset="0"/>
                <a:cs typeface="Times New Roman" panose="02020603050405020304" pitchFamily="18" charset="0"/>
              </a:rPr>
              <a:t>Max Hours: </a:t>
            </a:r>
            <a:r>
              <a:rPr lang="en-US" sz="2000" dirty="0">
                <a:solidFill>
                  <a:schemeClr val="bg1"/>
                </a:solidFill>
                <a:latin typeface="Times New Roman" panose="02020603050405020304" pitchFamily="18" charset="0"/>
                <a:cs typeface="Times New Roman" panose="02020603050405020304" pitchFamily="18" charset="0"/>
              </a:rPr>
              <a:t>Can be used to limit the number of hours this staff member can be booked in a certain range of days, even if they have open availabilities on their calendar.</a:t>
            </a:r>
          </a:p>
        </p:txBody>
      </p:sp>
    </p:spTree>
    <p:extLst>
      <p:ext uri="{BB962C8B-B14F-4D97-AF65-F5344CB8AC3E}">
        <p14:creationId xmlns:p14="http://schemas.microsoft.com/office/powerpoint/2010/main" val="444451694"/>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a:extLst>
            <a:ext uri="{FF2B5EF4-FFF2-40B4-BE49-F238E27FC236}">
              <a16:creationId xmlns:a16="http://schemas.microsoft.com/office/drawing/2014/main" id="{6791909C-B58F-81F6-C8E1-064A3782804E}"/>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BB03F36E-F8F1-BBE1-E320-8B915CFA5B75}"/>
              </a:ext>
            </a:extLst>
          </p:cNvPr>
          <p:cNvSpPr/>
          <p:nvPr/>
        </p:nvSpPr>
        <p:spPr>
          <a:xfrm>
            <a:off x="-273549" y="-24731"/>
            <a:ext cx="7577440" cy="10382693"/>
          </a:xfrm>
          <a:prstGeom prst="rect">
            <a:avLst/>
          </a:prstGeom>
          <a:solidFill>
            <a:srgbClr val="66000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400" dirty="0">
              <a:latin typeface="Times New Roman" panose="02020603050405020304" pitchFamily="18" charset="0"/>
              <a:cs typeface="Times New Roman" panose="02020603050405020304" pitchFamily="18" charset="0"/>
            </a:endParaRPr>
          </a:p>
        </p:txBody>
      </p:sp>
      <p:grpSp>
        <p:nvGrpSpPr>
          <p:cNvPr id="2" name="Group 2">
            <a:extLst>
              <a:ext uri="{FF2B5EF4-FFF2-40B4-BE49-F238E27FC236}">
                <a16:creationId xmlns:a16="http://schemas.microsoft.com/office/drawing/2014/main" id="{B00B8F3D-CA10-7507-1E96-331E5BA297C4}"/>
              </a:ext>
            </a:extLst>
          </p:cNvPr>
          <p:cNvGrpSpPr/>
          <p:nvPr/>
        </p:nvGrpSpPr>
        <p:grpSpPr>
          <a:xfrm>
            <a:off x="7303891" y="9462840"/>
            <a:ext cx="10984108" cy="919853"/>
            <a:chOff x="0" y="0"/>
            <a:chExt cx="4816593" cy="242266"/>
          </a:xfrm>
        </p:grpSpPr>
        <p:sp>
          <p:nvSpPr>
            <p:cNvPr id="3" name="Freeform 3">
              <a:extLst>
                <a:ext uri="{FF2B5EF4-FFF2-40B4-BE49-F238E27FC236}">
                  <a16:creationId xmlns:a16="http://schemas.microsoft.com/office/drawing/2014/main" id="{F002B3F6-B461-58AB-55EC-9E5E83AE0E01}"/>
                </a:ext>
              </a:extLst>
            </p:cNvPr>
            <p:cNvSpPr/>
            <p:nvPr/>
          </p:nvSpPr>
          <p:spPr>
            <a:xfrm>
              <a:off x="0" y="0"/>
              <a:ext cx="4816592" cy="242266"/>
            </a:xfrm>
            <a:custGeom>
              <a:avLst/>
              <a:gdLst/>
              <a:ahLst/>
              <a:cxnLst/>
              <a:rect l="l" t="t" r="r" b="b"/>
              <a:pathLst>
                <a:path w="4816592" h="242266">
                  <a:moveTo>
                    <a:pt x="0" y="0"/>
                  </a:moveTo>
                  <a:lnTo>
                    <a:pt x="4816592" y="0"/>
                  </a:lnTo>
                  <a:lnTo>
                    <a:pt x="4816592" y="242266"/>
                  </a:lnTo>
                  <a:lnTo>
                    <a:pt x="0" y="242266"/>
                  </a:lnTo>
                  <a:close/>
                </a:path>
              </a:pathLst>
            </a:custGeom>
            <a:solidFill>
              <a:srgbClr val="000000"/>
            </a:solidFill>
          </p:spPr>
        </p:sp>
        <p:sp>
          <p:nvSpPr>
            <p:cNvPr id="4" name="TextBox 4">
              <a:extLst>
                <a:ext uri="{FF2B5EF4-FFF2-40B4-BE49-F238E27FC236}">
                  <a16:creationId xmlns:a16="http://schemas.microsoft.com/office/drawing/2014/main" id="{C2949753-B989-C7F9-2927-D46619EFD2B6}"/>
                </a:ext>
              </a:extLst>
            </p:cNvPr>
            <p:cNvSpPr txBox="1"/>
            <p:nvPr/>
          </p:nvSpPr>
          <p:spPr>
            <a:xfrm>
              <a:off x="0" y="-38100"/>
              <a:ext cx="4816593" cy="2803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69C6E785-75BA-335C-E528-28C4165EFCF9}"/>
              </a:ext>
            </a:extLst>
          </p:cNvPr>
          <p:cNvSpPr txBox="1"/>
          <p:nvPr/>
        </p:nvSpPr>
        <p:spPr>
          <a:xfrm>
            <a:off x="9109587" y="9527276"/>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Times New Roman" panose="02020603050405020304" pitchFamily="18" charset="0"/>
              <a:ea typeface="Arimo Bold"/>
              <a:cs typeface="Times New Roman" panose="02020603050405020304" pitchFamily="18" charset="0"/>
              <a:sym typeface="Arimo Bold"/>
            </a:endParaRPr>
          </a:p>
        </p:txBody>
      </p:sp>
      <p:sp>
        <p:nvSpPr>
          <p:cNvPr id="12" name="TextBox 12">
            <a:extLst>
              <a:ext uri="{FF2B5EF4-FFF2-40B4-BE49-F238E27FC236}">
                <a16:creationId xmlns:a16="http://schemas.microsoft.com/office/drawing/2014/main" id="{DF9AAED0-1CA1-CABB-9246-445C9BF20119}"/>
              </a:ext>
            </a:extLst>
          </p:cNvPr>
          <p:cNvSpPr txBox="1"/>
          <p:nvPr/>
        </p:nvSpPr>
        <p:spPr>
          <a:xfrm>
            <a:off x="8107859" y="93059"/>
            <a:ext cx="9376172" cy="1150571"/>
          </a:xfrm>
          <a:prstGeom prst="rect">
            <a:avLst/>
          </a:prstGeom>
        </p:spPr>
        <p:txBody>
          <a:bodyPr wrap="square" lIns="0" tIns="0" rIns="0" bIns="0" rtlCol="0" anchor="t">
            <a:spAutoFit/>
          </a:bodyPr>
          <a:lstStyle/>
          <a:p>
            <a:pPr algn="l">
              <a:lnSpc>
                <a:spcPts val="9857"/>
              </a:lnSpc>
              <a:spcBef>
                <a:spcPct val="0"/>
              </a:spcBef>
            </a:pPr>
            <a:r>
              <a:rPr lang="en-US" sz="6600" b="1" dirty="0">
                <a:solidFill>
                  <a:srgbClr val="000000"/>
                </a:solidFill>
                <a:latin typeface="Times New Roman" panose="02020603050405020304" pitchFamily="18" charset="0"/>
                <a:ea typeface="Montaser Arabic Bold"/>
                <a:cs typeface="Times New Roman" panose="02020603050405020304" pitchFamily="18" charset="0"/>
                <a:sym typeface="Montaser Arabic Bold"/>
              </a:rPr>
              <a:t>Creating Staff Record(s)</a:t>
            </a:r>
          </a:p>
        </p:txBody>
      </p:sp>
      <p:sp>
        <p:nvSpPr>
          <p:cNvPr id="17" name="Freeform 17">
            <a:extLst>
              <a:ext uri="{FF2B5EF4-FFF2-40B4-BE49-F238E27FC236}">
                <a16:creationId xmlns:a16="http://schemas.microsoft.com/office/drawing/2014/main" id="{267E1275-9B8D-8C4E-C5AA-869178265518}"/>
              </a:ext>
            </a:extLst>
          </p:cNvPr>
          <p:cNvSpPr/>
          <p:nvPr/>
        </p:nvSpPr>
        <p:spPr>
          <a:xfrm>
            <a:off x="16953615" y="164767"/>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2"/>
            <a:stretch>
              <a:fillRect/>
            </a:stretch>
          </a:blipFill>
        </p:spPr>
      </p:sp>
      <p:pic>
        <p:nvPicPr>
          <p:cNvPr id="24" name="Picture 23">
            <a:extLst>
              <a:ext uri="{FF2B5EF4-FFF2-40B4-BE49-F238E27FC236}">
                <a16:creationId xmlns:a16="http://schemas.microsoft.com/office/drawing/2014/main" id="{43070F98-D0D9-057A-BB31-F6A02F47FB08}"/>
              </a:ext>
            </a:extLst>
          </p:cNvPr>
          <p:cNvPicPr>
            <a:picLocks noChangeAspect="1"/>
          </p:cNvPicPr>
          <p:nvPr/>
        </p:nvPicPr>
        <p:blipFill>
          <a:blip r:embed="rId3"/>
          <a:stretch>
            <a:fillRect/>
          </a:stretch>
        </p:blipFill>
        <p:spPr>
          <a:xfrm>
            <a:off x="8850055" y="1361184"/>
            <a:ext cx="7891780" cy="8077862"/>
          </a:xfrm>
          <a:prstGeom prst="rect">
            <a:avLst/>
          </a:prstGeom>
        </p:spPr>
      </p:pic>
      <p:sp>
        <p:nvSpPr>
          <p:cNvPr id="26" name="TextBox 25">
            <a:extLst>
              <a:ext uri="{FF2B5EF4-FFF2-40B4-BE49-F238E27FC236}">
                <a16:creationId xmlns:a16="http://schemas.microsoft.com/office/drawing/2014/main" id="{ECE8F6E7-0611-2B74-05C7-B777762118A2}"/>
              </a:ext>
            </a:extLst>
          </p:cNvPr>
          <p:cNvSpPr txBox="1"/>
          <p:nvPr/>
        </p:nvSpPr>
        <p:spPr>
          <a:xfrm>
            <a:off x="-61769" y="394056"/>
            <a:ext cx="7577440" cy="1015663"/>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Location: </a:t>
            </a:r>
            <a:r>
              <a:rPr lang="en-US" sz="2000" dirty="0">
                <a:solidFill>
                  <a:schemeClr val="bg1"/>
                </a:solidFill>
                <a:latin typeface="Times New Roman" panose="02020603050405020304" pitchFamily="18" charset="0"/>
                <a:cs typeface="Times New Roman" panose="02020603050405020304" pitchFamily="18" charset="0"/>
              </a:rPr>
              <a:t>The Location option will display as an option when creating availabilities on this consultant’s schedule.</a:t>
            </a:r>
            <a:br>
              <a:rPr lang="en-US" sz="2000" dirty="0">
                <a:solidFill>
                  <a:schemeClr val="bg1"/>
                </a:solidFill>
                <a:latin typeface="Times New Roman" panose="02020603050405020304" pitchFamily="18" charset="0"/>
                <a:cs typeface="Times New Roman" panose="02020603050405020304" pitchFamily="18" charset="0"/>
              </a:rPr>
            </a:b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71432952-8784-1D32-CFEC-9407C9F0D18F}"/>
              </a:ext>
            </a:extLst>
          </p:cNvPr>
          <p:cNvSpPr txBox="1"/>
          <p:nvPr/>
        </p:nvSpPr>
        <p:spPr>
          <a:xfrm>
            <a:off x="-105551" y="1482050"/>
            <a:ext cx="7135890" cy="1015663"/>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Hired / Terminated &amp; Reason: </a:t>
            </a:r>
            <a:r>
              <a:rPr lang="en-US" sz="2000" dirty="0">
                <a:solidFill>
                  <a:schemeClr val="bg1"/>
                </a:solidFill>
                <a:latin typeface="Times New Roman" panose="02020603050405020304" pitchFamily="18" charset="0"/>
                <a:cs typeface="Times New Roman" panose="02020603050405020304" pitchFamily="18" charset="0"/>
              </a:rPr>
              <a:t>Hired/Termination dates can be added. If there is any documentation needed the reason for termination, that can be recorded.</a:t>
            </a:r>
          </a:p>
        </p:txBody>
      </p:sp>
      <p:sp>
        <p:nvSpPr>
          <p:cNvPr id="30" name="TextBox 29">
            <a:extLst>
              <a:ext uri="{FF2B5EF4-FFF2-40B4-BE49-F238E27FC236}">
                <a16:creationId xmlns:a16="http://schemas.microsoft.com/office/drawing/2014/main" id="{41875629-6B2D-D838-7EB0-C4B29E7C4E40}"/>
              </a:ext>
            </a:extLst>
          </p:cNvPr>
          <p:cNvSpPr txBox="1"/>
          <p:nvPr/>
        </p:nvSpPr>
        <p:spPr>
          <a:xfrm>
            <a:off x="-105551" y="5739174"/>
            <a:ext cx="7023558" cy="1323439"/>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Sort Code on KIOSK Login / Scheduler (A-Z): </a:t>
            </a:r>
            <a:r>
              <a:rPr lang="en-US" sz="2000" dirty="0">
                <a:solidFill>
                  <a:schemeClr val="bg1"/>
                </a:solidFill>
                <a:latin typeface="Times New Roman" panose="02020603050405020304" pitchFamily="18" charset="0"/>
                <a:cs typeface="Times New Roman" panose="02020603050405020304" pitchFamily="18" charset="0"/>
              </a:rPr>
              <a:t>During visit login/logout or on the staff schedule, where a list of consultants are shown, the results will be sorted alphabetically by last name. You can enter text in this field to override this. </a:t>
            </a:r>
          </a:p>
        </p:txBody>
      </p:sp>
      <p:sp>
        <p:nvSpPr>
          <p:cNvPr id="11" name="TextBox 10">
            <a:extLst>
              <a:ext uri="{FF2B5EF4-FFF2-40B4-BE49-F238E27FC236}">
                <a16:creationId xmlns:a16="http://schemas.microsoft.com/office/drawing/2014/main" id="{5497FE2C-36CC-FB3A-422F-42972A768A17}"/>
              </a:ext>
            </a:extLst>
          </p:cNvPr>
          <p:cNvSpPr txBox="1"/>
          <p:nvPr/>
        </p:nvSpPr>
        <p:spPr>
          <a:xfrm>
            <a:off x="-105551" y="2889202"/>
            <a:ext cx="6775130" cy="1015663"/>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Staff Bio Confirmed &amp; Confirmed Date / Time:  </a:t>
            </a:r>
            <a:r>
              <a:rPr lang="en-US" sz="2000" dirty="0">
                <a:solidFill>
                  <a:schemeClr val="bg1"/>
                </a:solidFill>
                <a:latin typeface="Times New Roman" panose="02020603050405020304" pitchFamily="18" charset="0"/>
                <a:cs typeface="Times New Roman" panose="02020603050405020304" pitchFamily="18" charset="0"/>
              </a:rPr>
              <a:t>When and if this staff member has completed the confirm bio prompt.</a:t>
            </a:r>
          </a:p>
          <a:p>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4B3B924-3975-D0FB-8267-A0A3C795BDD1}"/>
              </a:ext>
            </a:extLst>
          </p:cNvPr>
          <p:cNvSpPr txBox="1"/>
          <p:nvPr/>
        </p:nvSpPr>
        <p:spPr>
          <a:xfrm>
            <a:off x="-100635" y="4214161"/>
            <a:ext cx="7460930" cy="707886"/>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Pronouns: </a:t>
            </a:r>
            <a:r>
              <a:rPr lang="en-US" sz="2000" dirty="0">
                <a:solidFill>
                  <a:schemeClr val="bg1"/>
                </a:solidFill>
                <a:latin typeface="Times New Roman" panose="02020603050405020304" pitchFamily="18" charset="0"/>
                <a:cs typeface="Times New Roman" panose="02020603050405020304" pitchFamily="18" charset="0"/>
              </a:rPr>
              <a:t>This staff member's preferred pronouns, this information can be shared with students by using TWIG tags in emails if needed.</a:t>
            </a:r>
          </a:p>
        </p:txBody>
      </p:sp>
      <p:sp>
        <p:nvSpPr>
          <p:cNvPr id="16" name="TextBox 15">
            <a:extLst>
              <a:ext uri="{FF2B5EF4-FFF2-40B4-BE49-F238E27FC236}">
                <a16:creationId xmlns:a16="http://schemas.microsoft.com/office/drawing/2014/main" id="{5AC890F4-73DA-7487-F2B6-033BD4F7629E}"/>
              </a:ext>
            </a:extLst>
          </p:cNvPr>
          <p:cNvSpPr txBox="1"/>
          <p:nvPr/>
        </p:nvSpPr>
        <p:spPr>
          <a:xfrm>
            <a:off x="-105551" y="7722354"/>
            <a:ext cx="7460930" cy="1015663"/>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Staff BIO:  </a:t>
            </a:r>
            <a:r>
              <a:rPr lang="en-US" sz="2000" dirty="0">
                <a:solidFill>
                  <a:schemeClr val="bg1"/>
                </a:solidFill>
                <a:latin typeface="Times New Roman" panose="02020603050405020304" pitchFamily="18" charset="0"/>
                <a:cs typeface="Times New Roman" panose="02020603050405020304" pitchFamily="18" charset="0"/>
              </a:rPr>
              <a:t>A written bio of this staff account. Can be displayed to students upon looking  at the schedule and provide more information of the staff if the name is clicked on.</a:t>
            </a:r>
          </a:p>
        </p:txBody>
      </p:sp>
    </p:spTree>
    <p:extLst>
      <p:ext uri="{BB962C8B-B14F-4D97-AF65-F5344CB8AC3E}">
        <p14:creationId xmlns:p14="http://schemas.microsoft.com/office/powerpoint/2010/main" val="1533332497"/>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a:extLst>
            <a:ext uri="{FF2B5EF4-FFF2-40B4-BE49-F238E27FC236}">
              <a16:creationId xmlns:a16="http://schemas.microsoft.com/office/drawing/2014/main" id="{6C575BD2-A391-A7B6-B4C1-2896614DDE11}"/>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DDB5FFFF-061C-89E8-E612-5038B345555D}"/>
              </a:ext>
            </a:extLst>
          </p:cNvPr>
          <p:cNvSpPr/>
          <p:nvPr/>
        </p:nvSpPr>
        <p:spPr>
          <a:xfrm>
            <a:off x="-273549" y="-24731"/>
            <a:ext cx="7577440" cy="10382693"/>
          </a:xfrm>
          <a:prstGeom prst="rect">
            <a:avLst/>
          </a:prstGeom>
          <a:solidFill>
            <a:srgbClr val="66000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400" dirty="0">
              <a:solidFill>
                <a:schemeClr val="bg1"/>
              </a:solidFill>
              <a:latin typeface="Times New Roman" panose="02020603050405020304" pitchFamily="18" charset="0"/>
              <a:cs typeface="Times New Roman" panose="02020603050405020304" pitchFamily="18" charset="0"/>
            </a:endParaRPr>
          </a:p>
        </p:txBody>
      </p:sp>
      <p:grpSp>
        <p:nvGrpSpPr>
          <p:cNvPr id="2" name="Group 2">
            <a:extLst>
              <a:ext uri="{FF2B5EF4-FFF2-40B4-BE49-F238E27FC236}">
                <a16:creationId xmlns:a16="http://schemas.microsoft.com/office/drawing/2014/main" id="{A8AA22C6-4FC8-D7F2-99C9-74CDF8AA6863}"/>
              </a:ext>
            </a:extLst>
          </p:cNvPr>
          <p:cNvGrpSpPr/>
          <p:nvPr/>
        </p:nvGrpSpPr>
        <p:grpSpPr>
          <a:xfrm>
            <a:off x="7303891" y="9462840"/>
            <a:ext cx="10984108" cy="919853"/>
            <a:chOff x="0" y="0"/>
            <a:chExt cx="4816593" cy="242266"/>
          </a:xfrm>
        </p:grpSpPr>
        <p:sp>
          <p:nvSpPr>
            <p:cNvPr id="3" name="Freeform 3">
              <a:extLst>
                <a:ext uri="{FF2B5EF4-FFF2-40B4-BE49-F238E27FC236}">
                  <a16:creationId xmlns:a16="http://schemas.microsoft.com/office/drawing/2014/main" id="{D5358445-7A09-F3A4-C137-7B7061E57017}"/>
                </a:ext>
              </a:extLst>
            </p:cNvPr>
            <p:cNvSpPr/>
            <p:nvPr/>
          </p:nvSpPr>
          <p:spPr>
            <a:xfrm>
              <a:off x="0" y="0"/>
              <a:ext cx="4816592" cy="242266"/>
            </a:xfrm>
            <a:custGeom>
              <a:avLst/>
              <a:gdLst/>
              <a:ahLst/>
              <a:cxnLst/>
              <a:rect l="l" t="t" r="r" b="b"/>
              <a:pathLst>
                <a:path w="4816592" h="242266">
                  <a:moveTo>
                    <a:pt x="0" y="0"/>
                  </a:moveTo>
                  <a:lnTo>
                    <a:pt x="4816592" y="0"/>
                  </a:lnTo>
                  <a:lnTo>
                    <a:pt x="4816592" y="242266"/>
                  </a:lnTo>
                  <a:lnTo>
                    <a:pt x="0" y="242266"/>
                  </a:lnTo>
                  <a:close/>
                </a:path>
              </a:pathLst>
            </a:custGeom>
            <a:solidFill>
              <a:srgbClr val="000000"/>
            </a:solidFill>
          </p:spPr>
        </p:sp>
        <p:sp>
          <p:nvSpPr>
            <p:cNvPr id="4" name="TextBox 4">
              <a:extLst>
                <a:ext uri="{FF2B5EF4-FFF2-40B4-BE49-F238E27FC236}">
                  <a16:creationId xmlns:a16="http://schemas.microsoft.com/office/drawing/2014/main" id="{453D25FB-8A40-3A1B-7D86-CF92EED613D4}"/>
                </a:ext>
              </a:extLst>
            </p:cNvPr>
            <p:cNvSpPr txBox="1"/>
            <p:nvPr/>
          </p:nvSpPr>
          <p:spPr>
            <a:xfrm>
              <a:off x="0" y="-38100"/>
              <a:ext cx="4816593" cy="2803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C57E9CA8-B231-7875-3BD1-242EC997E94C}"/>
              </a:ext>
            </a:extLst>
          </p:cNvPr>
          <p:cNvSpPr txBox="1"/>
          <p:nvPr/>
        </p:nvSpPr>
        <p:spPr>
          <a:xfrm>
            <a:off x="9367520" y="9466027"/>
            <a:ext cx="7891780" cy="1333330"/>
          </a:xfrm>
          <a:prstGeom prst="rect">
            <a:avLst/>
          </a:prstGeom>
        </p:spPr>
        <p:txBody>
          <a:bodyPr lIns="0" tIns="0" rIns="0" bIns="0" rtlCol="0" anchor="t">
            <a:spAutoFit/>
          </a:bodyPr>
          <a:lstStyle/>
          <a:p>
            <a:pPr algn="ctr">
              <a:lnSpc>
                <a:spcPts val="5259"/>
              </a:lnSpc>
              <a:spcBef>
                <a:spcPct val="0"/>
              </a:spcBef>
            </a:pPr>
            <a:r>
              <a:rPr lang="en-US" sz="3600"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600"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600"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Times New Roman" panose="02020603050405020304" pitchFamily="18" charset="0"/>
              <a:ea typeface="Arimo Bold"/>
              <a:cs typeface="Times New Roman" panose="02020603050405020304" pitchFamily="18" charset="0"/>
              <a:sym typeface="Arimo Bold"/>
            </a:endParaRPr>
          </a:p>
        </p:txBody>
      </p:sp>
      <p:sp>
        <p:nvSpPr>
          <p:cNvPr id="12" name="TextBox 12">
            <a:extLst>
              <a:ext uri="{FF2B5EF4-FFF2-40B4-BE49-F238E27FC236}">
                <a16:creationId xmlns:a16="http://schemas.microsoft.com/office/drawing/2014/main" id="{520DAF2D-4F8A-E405-F827-05A626DB5502}"/>
              </a:ext>
            </a:extLst>
          </p:cNvPr>
          <p:cNvSpPr txBox="1"/>
          <p:nvPr/>
        </p:nvSpPr>
        <p:spPr>
          <a:xfrm>
            <a:off x="8107859" y="93059"/>
            <a:ext cx="9376172" cy="1150571"/>
          </a:xfrm>
          <a:prstGeom prst="rect">
            <a:avLst/>
          </a:prstGeom>
        </p:spPr>
        <p:txBody>
          <a:bodyPr wrap="square" lIns="0" tIns="0" rIns="0" bIns="0" rtlCol="0" anchor="t">
            <a:spAutoFit/>
          </a:bodyPr>
          <a:lstStyle/>
          <a:p>
            <a:pPr algn="l">
              <a:lnSpc>
                <a:spcPts val="9857"/>
              </a:lnSpc>
              <a:spcBef>
                <a:spcPct val="0"/>
              </a:spcBef>
            </a:pPr>
            <a:r>
              <a:rPr lang="en-US" sz="6600" b="1" dirty="0">
                <a:solidFill>
                  <a:srgbClr val="000000"/>
                </a:solidFill>
                <a:latin typeface="Times New Roman" panose="02020603050405020304" pitchFamily="18" charset="0"/>
                <a:ea typeface="Montaser Arabic Bold"/>
                <a:cs typeface="Times New Roman" panose="02020603050405020304" pitchFamily="18" charset="0"/>
                <a:sym typeface="Montaser Arabic Bold"/>
              </a:rPr>
              <a:t>Creating Staff Record(s)</a:t>
            </a:r>
          </a:p>
        </p:txBody>
      </p:sp>
      <p:sp>
        <p:nvSpPr>
          <p:cNvPr id="26" name="TextBox 25">
            <a:extLst>
              <a:ext uri="{FF2B5EF4-FFF2-40B4-BE49-F238E27FC236}">
                <a16:creationId xmlns:a16="http://schemas.microsoft.com/office/drawing/2014/main" id="{F1B88559-7788-E172-A165-2700F9289811}"/>
              </a:ext>
            </a:extLst>
          </p:cNvPr>
          <p:cNvSpPr txBox="1"/>
          <p:nvPr/>
        </p:nvSpPr>
        <p:spPr>
          <a:xfrm>
            <a:off x="-17270" y="273062"/>
            <a:ext cx="7135890" cy="1323439"/>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Consultant: </a:t>
            </a:r>
            <a:r>
              <a:rPr lang="en-US" sz="2000" dirty="0">
                <a:solidFill>
                  <a:schemeClr val="bg1"/>
                </a:solidFill>
                <a:latin typeface="Times New Roman" panose="02020603050405020304" pitchFamily="18" charset="0"/>
                <a:cs typeface="Times New Roman" panose="02020603050405020304" pitchFamily="18" charset="0"/>
              </a:rPr>
              <a:t>If this checkbox is selected, this staff member will have an available option on the schedule and allows them to be linked to visits.</a:t>
            </a:r>
            <a:br>
              <a:rPr lang="en-US" sz="2000" dirty="0">
                <a:solidFill>
                  <a:schemeClr val="bg1"/>
                </a:solidFill>
                <a:latin typeface="Times New Roman" panose="02020603050405020304" pitchFamily="18" charset="0"/>
                <a:cs typeface="Times New Roman" panose="02020603050405020304" pitchFamily="18" charset="0"/>
              </a:rPr>
            </a:b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595C0C28-0848-F149-D7BA-C7A1182F18A8}"/>
              </a:ext>
            </a:extLst>
          </p:cNvPr>
          <p:cNvSpPr txBox="1"/>
          <p:nvPr/>
        </p:nvSpPr>
        <p:spPr>
          <a:xfrm>
            <a:off x="-17270" y="1506010"/>
            <a:ext cx="7135890" cy="707886"/>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Title or Position:  </a:t>
            </a:r>
            <a:r>
              <a:rPr lang="en-US" sz="2000" dirty="0">
                <a:solidFill>
                  <a:schemeClr val="bg1"/>
                </a:solidFill>
                <a:latin typeface="Times New Roman" panose="02020603050405020304" pitchFamily="18" charset="0"/>
                <a:cs typeface="Times New Roman" panose="02020603050405020304" pitchFamily="18" charset="0"/>
              </a:rPr>
              <a:t>This staff member's position title for reference if needed.</a:t>
            </a:r>
          </a:p>
        </p:txBody>
      </p:sp>
      <p:sp>
        <p:nvSpPr>
          <p:cNvPr id="30" name="TextBox 29">
            <a:extLst>
              <a:ext uri="{FF2B5EF4-FFF2-40B4-BE49-F238E27FC236}">
                <a16:creationId xmlns:a16="http://schemas.microsoft.com/office/drawing/2014/main" id="{80506DFD-74C5-C845-2F6D-488C9C8479E2}"/>
              </a:ext>
            </a:extLst>
          </p:cNvPr>
          <p:cNvSpPr txBox="1"/>
          <p:nvPr/>
        </p:nvSpPr>
        <p:spPr>
          <a:xfrm>
            <a:off x="0" y="6348288"/>
            <a:ext cx="7138348" cy="1015663"/>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Do not show on schedule</a:t>
            </a:r>
            <a:r>
              <a:rPr lang="en-US" sz="2000" dirty="0">
                <a:solidFill>
                  <a:schemeClr val="bg1"/>
                </a:solidFill>
                <a:latin typeface="Times New Roman" panose="02020603050405020304" pitchFamily="18" charset="0"/>
                <a:cs typeface="Times New Roman" panose="02020603050405020304" pitchFamily="18" charset="0"/>
              </a:rPr>
              <a:t>: If checked, this consultant will not show up on the schedule.</a:t>
            </a:r>
            <a:br>
              <a:rPr lang="en-US" sz="2000" dirty="0">
                <a:solidFill>
                  <a:schemeClr val="bg1"/>
                </a:solidFill>
                <a:latin typeface="Times New Roman" panose="02020603050405020304" pitchFamily="18" charset="0"/>
                <a:cs typeface="Times New Roman" panose="02020603050405020304" pitchFamily="18" charset="0"/>
              </a:rPr>
            </a:b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B8DDEA0-2B13-9A86-45F7-EF905751E270}"/>
              </a:ext>
            </a:extLst>
          </p:cNvPr>
          <p:cNvSpPr txBox="1"/>
          <p:nvPr/>
        </p:nvSpPr>
        <p:spPr>
          <a:xfrm>
            <a:off x="2458" y="2406358"/>
            <a:ext cx="7135890" cy="1015663"/>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Supervisor: </a:t>
            </a:r>
            <a:r>
              <a:rPr lang="en-US" sz="2000" dirty="0">
                <a:solidFill>
                  <a:schemeClr val="bg1"/>
                </a:solidFill>
                <a:latin typeface="Times New Roman" panose="02020603050405020304" pitchFamily="18" charset="0"/>
                <a:cs typeface="Times New Roman" panose="02020603050405020304" pitchFamily="18" charset="0"/>
              </a:rPr>
              <a:t>This person's assigned supervisor will be able to view their mentorship (if module is purchased) and asynchronous appointment (setting turned on) from the dashboard.  </a:t>
            </a:r>
          </a:p>
        </p:txBody>
      </p:sp>
      <p:sp>
        <p:nvSpPr>
          <p:cNvPr id="14" name="TextBox 13">
            <a:extLst>
              <a:ext uri="{FF2B5EF4-FFF2-40B4-BE49-F238E27FC236}">
                <a16:creationId xmlns:a16="http://schemas.microsoft.com/office/drawing/2014/main" id="{655B45F4-553E-82E8-42C0-B2DBD8840F1C}"/>
              </a:ext>
            </a:extLst>
          </p:cNvPr>
          <p:cNvSpPr txBox="1"/>
          <p:nvPr/>
        </p:nvSpPr>
        <p:spPr>
          <a:xfrm>
            <a:off x="-3514" y="3765030"/>
            <a:ext cx="7460930" cy="1015663"/>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Inactive  </a:t>
            </a:r>
            <a:r>
              <a:rPr lang="en-US" sz="2000" dirty="0">
                <a:solidFill>
                  <a:schemeClr val="bg1"/>
                </a:solidFill>
                <a:latin typeface="Times New Roman" panose="02020603050405020304" pitchFamily="18" charset="0"/>
                <a:cs typeface="Times New Roman" panose="02020603050405020304" pitchFamily="18" charset="0"/>
              </a:rPr>
              <a:t>This will hide  them from view and prevent them from logging into </a:t>
            </a:r>
            <a:r>
              <a:rPr lang="en-US" sz="2000" dirty="0" err="1">
                <a:solidFill>
                  <a:schemeClr val="bg1"/>
                </a:solidFill>
                <a:latin typeface="Times New Roman" panose="02020603050405020304" pitchFamily="18" charset="0"/>
                <a:cs typeface="Times New Roman" panose="02020603050405020304" pitchFamily="18" charset="0"/>
              </a:rPr>
              <a:t>TracCloud</a:t>
            </a:r>
            <a:r>
              <a:rPr lang="en-US" sz="2000" dirty="0">
                <a:solidFill>
                  <a:schemeClr val="bg1"/>
                </a:solidFill>
                <a:latin typeface="Times New Roman" panose="02020603050405020304" pitchFamily="18" charset="0"/>
                <a:cs typeface="Times New Roman" panose="02020603050405020304" pitchFamily="18" charset="0"/>
              </a:rPr>
              <a:t>, but the record and related data remains available if needed, for historical reporting or later reactivation.</a:t>
            </a:r>
          </a:p>
        </p:txBody>
      </p:sp>
      <p:sp>
        <p:nvSpPr>
          <p:cNvPr id="16" name="TextBox 15">
            <a:extLst>
              <a:ext uri="{FF2B5EF4-FFF2-40B4-BE49-F238E27FC236}">
                <a16:creationId xmlns:a16="http://schemas.microsoft.com/office/drawing/2014/main" id="{08387463-D5D7-B488-2130-EABB846FCACD}"/>
              </a:ext>
            </a:extLst>
          </p:cNvPr>
          <p:cNvSpPr txBox="1"/>
          <p:nvPr/>
        </p:nvSpPr>
        <p:spPr>
          <a:xfrm>
            <a:off x="-17270" y="7508612"/>
            <a:ext cx="7460930" cy="1015663"/>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Course List of Specialties:  </a:t>
            </a:r>
            <a:r>
              <a:rPr lang="en-US" sz="2000" dirty="0">
                <a:solidFill>
                  <a:schemeClr val="bg1"/>
                </a:solidFill>
                <a:latin typeface="Times New Roman" panose="02020603050405020304" pitchFamily="18" charset="0"/>
                <a:cs typeface="Times New Roman" panose="02020603050405020304" pitchFamily="18" charset="0"/>
              </a:rPr>
              <a:t>The course list determines which subjects this consultant can assist with. Aids with the filtration on the schedule when a student is looking for an appointment for a specific subject.</a:t>
            </a:r>
          </a:p>
        </p:txBody>
      </p:sp>
      <p:pic>
        <p:nvPicPr>
          <p:cNvPr id="7" name="Picture 6">
            <a:extLst>
              <a:ext uri="{FF2B5EF4-FFF2-40B4-BE49-F238E27FC236}">
                <a16:creationId xmlns:a16="http://schemas.microsoft.com/office/drawing/2014/main" id="{AB0F57F7-9DC7-B3F4-091C-89CB91FD68CD}"/>
              </a:ext>
            </a:extLst>
          </p:cNvPr>
          <p:cNvPicPr>
            <a:picLocks noChangeAspect="1"/>
          </p:cNvPicPr>
          <p:nvPr/>
        </p:nvPicPr>
        <p:blipFill>
          <a:blip r:embed="rId2"/>
          <a:stretch>
            <a:fillRect/>
          </a:stretch>
        </p:blipFill>
        <p:spPr>
          <a:xfrm>
            <a:off x="8399270" y="1506010"/>
            <a:ext cx="9137537" cy="7884499"/>
          </a:xfrm>
          <a:prstGeom prst="rect">
            <a:avLst/>
          </a:prstGeom>
        </p:spPr>
      </p:pic>
      <p:sp>
        <p:nvSpPr>
          <p:cNvPr id="17" name="Freeform 17">
            <a:extLst>
              <a:ext uri="{FF2B5EF4-FFF2-40B4-BE49-F238E27FC236}">
                <a16:creationId xmlns:a16="http://schemas.microsoft.com/office/drawing/2014/main" id="{915D7EEE-3319-E1D0-F4D8-4DE174647C35}"/>
              </a:ext>
            </a:extLst>
          </p:cNvPr>
          <p:cNvSpPr/>
          <p:nvPr/>
        </p:nvSpPr>
        <p:spPr>
          <a:xfrm>
            <a:off x="16953615" y="164767"/>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3"/>
            <a:stretch>
              <a:fillRect/>
            </a:stretch>
          </a:blipFill>
        </p:spPr>
      </p:sp>
      <p:sp>
        <p:nvSpPr>
          <p:cNvPr id="8" name="TextBox 7">
            <a:extLst>
              <a:ext uri="{FF2B5EF4-FFF2-40B4-BE49-F238E27FC236}">
                <a16:creationId xmlns:a16="http://schemas.microsoft.com/office/drawing/2014/main" id="{846B4673-A39F-3152-3E30-3D399A806A59}"/>
              </a:ext>
            </a:extLst>
          </p:cNvPr>
          <p:cNvSpPr txBox="1"/>
          <p:nvPr/>
        </p:nvSpPr>
        <p:spPr>
          <a:xfrm>
            <a:off x="-3514" y="8926889"/>
            <a:ext cx="6968040" cy="1015663"/>
          </a:xfrm>
          <a:prstGeom prst="rect">
            <a:avLst/>
          </a:prstGeom>
          <a:noFill/>
        </p:spPr>
        <p:txBody>
          <a:bodyPr wrap="square">
            <a:spAutoFit/>
          </a:bodyPr>
          <a:lstStyle/>
          <a:p>
            <a:pPr>
              <a:buNone/>
            </a:pPr>
            <a:r>
              <a:rPr lang="en-US" sz="2000" b="1" dirty="0">
                <a:solidFill>
                  <a:schemeClr val="bg1"/>
                </a:solidFill>
                <a:latin typeface="Times New Roman" panose="02020603050405020304" pitchFamily="18" charset="0"/>
                <a:cs typeface="Times New Roman" panose="02020603050405020304" pitchFamily="18" charset="0"/>
              </a:rPr>
              <a:t>Accommodations: </a:t>
            </a:r>
            <a:r>
              <a:rPr lang="en-US" sz="2000" dirty="0">
                <a:solidFill>
                  <a:schemeClr val="bg1"/>
                </a:solidFill>
                <a:latin typeface="Times New Roman" panose="02020603050405020304" pitchFamily="18" charset="0"/>
                <a:cs typeface="Times New Roman" panose="02020603050405020304" pitchFamily="18" charset="0"/>
              </a:rPr>
              <a:t>These are the skills/accommodations that this consultant can assist with. (language accommodation, extra time on test, ASL interrupter </a:t>
            </a:r>
            <a:r>
              <a:rPr lang="en-US" sz="2000" dirty="0" err="1">
                <a:solidFill>
                  <a:schemeClr val="bg1"/>
                </a:solidFill>
                <a:latin typeface="Times New Roman" panose="02020603050405020304" pitchFamily="18" charset="0"/>
                <a:cs typeface="Times New Roman" panose="02020603050405020304" pitchFamily="18" charset="0"/>
              </a:rPr>
              <a:t>etc</a:t>
            </a:r>
            <a:r>
              <a:rPr lang="en-US" sz="2000" dirty="0">
                <a:solidFill>
                  <a:schemeClr val="bg1"/>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182DEC9B-72F2-4CC4-756D-E240E135D56F}"/>
              </a:ext>
            </a:extLst>
          </p:cNvPr>
          <p:cNvSpPr txBox="1"/>
          <p:nvPr/>
        </p:nvSpPr>
        <p:spPr>
          <a:xfrm>
            <a:off x="-17270" y="4965535"/>
            <a:ext cx="6902949" cy="1015663"/>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KIOSK: </a:t>
            </a:r>
            <a:r>
              <a:rPr lang="en-US" sz="2000" dirty="0">
                <a:solidFill>
                  <a:schemeClr val="bg1"/>
                </a:solidFill>
                <a:latin typeface="Times New Roman" panose="02020603050405020304" pitchFamily="18" charset="0"/>
                <a:cs typeface="Times New Roman" panose="02020603050405020304" pitchFamily="18" charset="0"/>
              </a:rPr>
              <a:t>If the “KIOSK” checkbox is selected, the account is heavily restricted and many fields are removed. Simplifying the account so only a KIOSK can be opened. </a:t>
            </a:r>
          </a:p>
        </p:txBody>
      </p:sp>
    </p:spTree>
    <p:extLst>
      <p:ext uri="{BB962C8B-B14F-4D97-AF65-F5344CB8AC3E}">
        <p14:creationId xmlns:p14="http://schemas.microsoft.com/office/powerpoint/2010/main" val="2509609842"/>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38" name="Freeform 7">
            <a:extLst>
              <a:ext uri="{FF2B5EF4-FFF2-40B4-BE49-F238E27FC236}">
                <a16:creationId xmlns:a16="http://schemas.microsoft.com/office/drawing/2014/main" id="{1385D4EE-F750-4575-51E4-55FB709B2AE0}"/>
              </a:ext>
            </a:extLst>
          </p:cNvPr>
          <p:cNvSpPr/>
          <p:nvPr/>
        </p:nvSpPr>
        <p:spPr>
          <a:xfrm>
            <a:off x="6550737" y="8436201"/>
            <a:ext cx="9723496" cy="798468"/>
          </a:xfrm>
          <a:custGeom>
            <a:avLst/>
            <a:gdLst/>
            <a:ahLst/>
            <a:cxnLst/>
            <a:rect l="l" t="t" r="r" b="b"/>
            <a:pathLst>
              <a:path w="5091338" h="406400">
                <a:moveTo>
                  <a:pt x="4888138" y="0"/>
                </a:moveTo>
                <a:lnTo>
                  <a:pt x="0" y="0"/>
                </a:lnTo>
                <a:lnTo>
                  <a:pt x="0" y="406400"/>
                </a:lnTo>
                <a:lnTo>
                  <a:pt x="4888138" y="406400"/>
                </a:lnTo>
                <a:lnTo>
                  <a:pt x="5091338" y="203200"/>
                </a:lnTo>
                <a:lnTo>
                  <a:pt x="4888138" y="0"/>
                </a:lnTo>
                <a:close/>
              </a:path>
            </a:pathLst>
          </a:custGeom>
          <a:solidFill>
            <a:srgbClr val="660007"/>
          </a:solidFill>
        </p:spPr>
        <p:txBody>
          <a:bodyPr/>
          <a:lstStyle/>
          <a:p>
            <a:pPr marL="45719" indent="0">
              <a:buNone/>
            </a:pP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6" name="Freeform 7">
            <a:extLst>
              <a:ext uri="{FF2B5EF4-FFF2-40B4-BE49-F238E27FC236}">
                <a16:creationId xmlns:a16="http://schemas.microsoft.com/office/drawing/2014/main" id="{2759807A-B173-539B-C5BD-0382C0A9624F}"/>
              </a:ext>
            </a:extLst>
          </p:cNvPr>
          <p:cNvSpPr/>
          <p:nvPr/>
        </p:nvSpPr>
        <p:spPr>
          <a:xfrm>
            <a:off x="6550736" y="7493072"/>
            <a:ext cx="10003125" cy="798468"/>
          </a:xfrm>
          <a:custGeom>
            <a:avLst/>
            <a:gdLst/>
            <a:ahLst/>
            <a:cxnLst/>
            <a:rect l="l" t="t" r="r" b="b"/>
            <a:pathLst>
              <a:path w="5091338" h="406400">
                <a:moveTo>
                  <a:pt x="4888138" y="0"/>
                </a:moveTo>
                <a:lnTo>
                  <a:pt x="0" y="0"/>
                </a:lnTo>
                <a:lnTo>
                  <a:pt x="0" y="406400"/>
                </a:lnTo>
                <a:lnTo>
                  <a:pt x="4888138" y="406400"/>
                </a:lnTo>
                <a:lnTo>
                  <a:pt x="5091338" y="203200"/>
                </a:lnTo>
                <a:lnTo>
                  <a:pt x="4888138" y="0"/>
                </a:lnTo>
                <a:close/>
              </a:path>
            </a:pathLst>
          </a:custGeom>
          <a:solidFill>
            <a:srgbClr val="660007"/>
          </a:solidFill>
        </p:spPr>
      </p:sp>
      <p:grpSp>
        <p:nvGrpSpPr>
          <p:cNvPr id="2" name="Group 2"/>
          <p:cNvGrpSpPr/>
          <p:nvPr/>
        </p:nvGrpSpPr>
        <p:grpSpPr>
          <a:xfrm>
            <a:off x="0" y="9462840"/>
            <a:ext cx="18288000" cy="983648"/>
            <a:chOff x="0" y="0"/>
            <a:chExt cx="4816593" cy="259068"/>
          </a:xfrm>
        </p:grpSpPr>
        <p:sp>
          <p:nvSpPr>
            <p:cNvPr id="3" name="Freeform 3"/>
            <p:cNvSpPr/>
            <p:nvPr/>
          </p:nvSpPr>
          <p:spPr>
            <a:xfrm>
              <a:off x="0" y="0"/>
              <a:ext cx="4816592" cy="259068"/>
            </a:xfrm>
            <a:custGeom>
              <a:avLst/>
              <a:gdLst/>
              <a:ahLst/>
              <a:cxnLst/>
              <a:rect l="l" t="t" r="r" b="b"/>
              <a:pathLst>
                <a:path w="4816592" h="259068">
                  <a:moveTo>
                    <a:pt x="0" y="0"/>
                  </a:moveTo>
                  <a:lnTo>
                    <a:pt x="4816592" y="0"/>
                  </a:lnTo>
                  <a:lnTo>
                    <a:pt x="4816592" y="259068"/>
                  </a:lnTo>
                  <a:lnTo>
                    <a:pt x="0" y="259068"/>
                  </a:lnTo>
                  <a:close/>
                </a:path>
              </a:pathLst>
            </a:custGeom>
            <a:solidFill>
              <a:srgbClr val="000000"/>
            </a:solidFill>
          </p:spPr>
        </p:sp>
        <p:sp>
          <p:nvSpPr>
            <p:cNvPr id="4" name="TextBox 4"/>
            <p:cNvSpPr txBox="1"/>
            <p:nvPr/>
          </p:nvSpPr>
          <p:spPr>
            <a:xfrm>
              <a:off x="0" y="-38100"/>
              <a:ext cx="4816593" cy="29716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8763000" y="9600367"/>
            <a:ext cx="7891780" cy="1333330"/>
          </a:xfrm>
          <a:prstGeom prst="rect">
            <a:avLst/>
          </a:prstGeom>
        </p:spPr>
        <p:txBody>
          <a:bodyPr lIns="0" tIns="0" rIns="0" bIns="0" rtlCol="0" anchor="t">
            <a:spAutoFit/>
          </a:bodyPr>
          <a:lstStyle/>
          <a:p>
            <a:pPr algn="ctr">
              <a:lnSpc>
                <a:spcPts val="5259"/>
              </a:lnSpc>
              <a:spcBef>
                <a:spcPct val="0"/>
              </a:spcBef>
            </a:pPr>
            <a:r>
              <a:rPr lang="en-US" sz="3600"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600"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600"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600" b="1" dirty="0">
              <a:solidFill>
                <a:srgbClr val="FEFAFA"/>
              </a:solidFill>
              <a:latin typeface="Times New Roman" panose="02020603050405020304" pitchFamily="18" charset="0"/>
              <a:ea typeface="Arimo Bold"/>
              <a:cs typeface="Times New Roman" panose="02020603050405020304" pitchFamily="18" charset="0"/>
              <a:sym typeface="Arimo Bold"/>
            </a:endParaRPr>
          </a:p>
        </p:txBody>
      </p:sp>
      <p:sp>
        <p:nvSpPr>
          <p:cNvPr id="6" name="Freeform 6"/>
          <p:cNvSpPr/>
          <p:nvPr/>
        </p:nvSpPr>
        <p:spPr>
          <a:xfrm flipH="1" flipV="1">
            <a:off x="16202286" y="0"/>
            <a:ext cx="6982301" cy="10287000"/>
          </a:xfrm>
          <a:custGeom>
            <a:avLst/>
            <a:gdLst/>
            <a:ahLst/>
            <a:cxnLst/>
            <a:rect l="l" t="t" r="r" b="b"/>
            <a:pathLst>
              <a:path w="6982301" h="10287000">
                <a:moveTo>
                  <a:pt x="6982302" y="10287000"/>
                </a:moveTo>
                <a:lnTo>
                  <a:pt x="0" y="10287000"/>
                </a:lnTo>
                <a:lnTo>
                  <a:pt x="0" y="0"/>
                </a:lnTo>
                <a:lnTo>
                  <a:pt x="6982302" y="0"/>
                </a:lnTo>
                <a:lnTo>
                  <a:pt x="6982302"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79989" y="-31029"/>
            <a:ext cx="6982301" cy="10287000"/>
          </a:xfrm>
          <a:custGeom>
            <a:avLst/>
            <a:gdLst/>
            <a:ahLst/>
            <a:cxnLst/>
            <a:rect l="l" t="t" r="r" b="b"/>
            <a:pathLst>
              <a:path w="6982301" h="10287000">
                <a:moveTo>
                  <a:pt x="0" y="0"/>
                </a:moveTo>
                <a:lnTo>
                  <a:pt x="6982301" y="0"/>
                </a:lnTo>
                <a:lnTo>
                  <a:pt x="6982301"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4" name="TextBox 24"/>
          <p:cNvSpPr txBox="1"/>
          <p:nvPr/>
        </p:nvSpPr>
        <p:spPr>
          <a:xfrm>
            <a:off x="6271107" y="540300"/>
            <a:ext cx="10003125" cy="1163845"/>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Times New Roman" panose="02020603050405020304" pitchFamily="18" charset="0"/>
                <a:ea typeface="Montaser Arabic Bold"/>
                <a:cs typeface="Times New Roman" panose="02020603050405020304" pitchFamily="18" charset="0"/>
                <a:sym typeface="Montaser Arabic Bold"/>
              </a:rPr>
              <a:t>Managing Course Lists</a:t>
            </a:r>
          </a:p>
        </p:txBody>
      </p:sp>
      <p:sp>
        <p:nvSpPr>
          <p:cNvPr id="29" name="Freeform 29"/>
          <p:cNvSpPr/>
          <p:nvPr/>
        </p:nvSpPr>
        <p:spPr>
          <a:xfrm>
            <a:off x="3322061" y="481844"/>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txBody>
          <a:bodyPr/>
          <a:lstStyle/>
          <a:p>
            <a:endParaRPr lang="en-US" dirty="0"/>
          </a:p>
        </p:txBody>
      </p:sp>
      <p:sp>
        <p:nvSpPr>
          <p:cNvPr id="40" name="TextBox 39">
            <a:extLst>
              <a:ext uri="{FF2B5EF4-FFF2-40B4-BE49-F238E27FC236}">
                <a16:creationId xmlns:a16="http://schemas.microsoft.com/office/drawing/2014/main" id="{8F658C70-1E87-FFB3-90F3-8D0ACEC6BAB5}"/>
              </a:ext>
            </a:extLst>
          </p:cNvPr>
          <p:cNvSpPr txBox="1"/>
          <p:nvPr/>
        </p:nvSpPr>
        <p:spPr>
          <a:xfrm>
            <a:off x="6999816" y="7709272"/>
            <a:ext cx="11629102" cy="461665"/>
          </a:xfrm>
          <a:prstGeom prst="rect">
            <a:avLst/>
          </a:prstGeom>
          <a:noFill/>
        </p:spPr>
        <p:txBody>
          <a:bodyPr wrap="square">
            <a:spAutoFit/>
          </a:bodyPr>
          <a:lstStyle/>
          <a:p>
            <a:pPr marL="45719" indent="0">
              <a:buNone/>
            </a:pPr>
            <a:r>
              <a:rPr lang="en-US" sz="2400" dirty="0">
                <a:solidFill>
                  <a:schemeClr val="bg1"/>
                </a:solidFill>
                <a:latin typeface="Times New Roman" panose="02020603050405020304" pitchFamily="18" charset="0"/>
                <a:cs typeface="Times New Roman" panose="02020603050405020304" pitchFamily="18" charset="0"/>
              </a:rPr>
              <a:t>Wildcards can be used to simplify what the consultant can assist with.</a:t>
            </a:r>
          </a:p>
        </p:txBody>
      </p:sp>
      <p:sp>
        <p:nvSpPr>
          <p:cNvPr id="42" name="TextBox 41">
            <a:extLst>
              <a:ext uri="{FF2B5EF4-FFF2-40B4-BE49-F238E27FC236}">
                <a16:creationId xmlns:a16="http://schemas.microsoft.com/office/drawing/2014/main" id="{EDFCD079-839A-5BE7-69EA-905FEDD48894}"/>
              </a:ext>
            </a:extLst>
          </p:cNvPr>
          <p:cNvSpPr txBox="1"/>
          <p:nvPr/>
        </p:nvSpPr>
        <p:spPr>
          <a:xfrm>
            <a:off x="6926893" y="8665997"/>
            <a:ext cx="11629102" cy="461665"/>
          </a:xfrm>
          <a:prstGeom prst="rect">
            <a:avLst/>
          </a:prstGeom>
          <a:noFill/>
        </p:spPr>
        <p:txBody>
          <a:bodyPr wrap="square">
            <a:spAutoFit/>
          </a:bodyPr>
          <a:lstStyle/>
          <a:p>
            <a:pPr marL="45719" indent="0">
              <a:buNone/>
            </a:pPr>
            <a:r>
              <a:rPr lang="en-US" sz="2400" dirty="0">
                <a:solidFill>
                  <a:schemeClr val="bg1"/>
                </a:solidFill>
                <a:latin typeface="Times New Roman" panose="02020603050405020304" pitchFamily="18" charset="0"/>
                <a:cs typeface="Times New Roman" panose="02020603050405020304" pitchFamily="18" charset="0"/>
              </a:rPr>
              <a:t>Certain sections can also be excluded from a course list for a quick set up.</a:t>
            </a:r>
          </a:p>
        </p:txBody>
      </p:sp>
      <p:pic>
        <p:nvPicPr>
          <p:cNvPr id="44" name="Picture 43">
            <a:extLst>
              <a:ext uri="{FF2B5EF4-FFF2-40B4-BE49-F238E27FC236}">
                <a16:creationId xmlns:a16="http://schemas.microsoft.com/office/drawing/2014/main" id="{15FF953A-9CE8-74A5-519C-B1AA6C7D3CD3}"/>
              </a:ext>
            </a:extLst>
          </p:cNvPr>
          <p:cNvPicPr>
            <a:picLocks noChangeAspect="1"/>
          </p:cNvPicPr>
          <p:nvPr/>
        </p:nvPicPr>
        <p:blipFill>
          <a:blip r:embed="rId5"/>
          <a:stretch>
            <a:fillRect/>
          </a:stretch>
        </p:blipFill>
        <p:spPr>
          <a:xfrm>
            <a:off x="5497268" y="1766817"/>
            <a:ext cx="11027096" cy="5403048"/>
          </a:xfrm>
          <a:prstGeom prst="rect">
            <a:avLst/>
          </a:prstGeom>
        </p:spPr>
      </p:pic>
      <p:sp>
        <p:nvSpPr>
          <p:cNvPr id="45" name="Star: 5 Points 44">
            <a:extLst>
              <a:ext uri="{FF2B5EF4-FFF2-40B4-BE49-F238E27FC236}">
                <a16:creationId xmlns:a16="http://schemas.microsoft.com/office/drawing/2014/main" id="{3382EC64-0581-9497-C7EC-3A6770DB33F1}"/>
              </a:ext>
            </a:extLst>
          </p:cNvPr>
          <p:cNvSpPr/>
          <p:nvPr/>
        </p:nvSpPr>
        <p:spPr>
          <a:xfrm>
            <a:off x="6581603" y="7564611"/>
            <a:ext cx="609600" cy="548383"/>
          </a:xfrm>
          <a:prstGeom prst="star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ar: 5 Points 45">
            <a:extLst>
              <a:ext uri="{FF2B5EF4-FFF2-40B4-BE49-F238E27FC236}">
                <a16:creationId xmlns:a16="http://schemas.microsoft.com/office/drawing/2014/main" id="{BD89240E-2509-F940-C97A-CC32B729130A}"/>
              </a:ext>
            </a:extLst>
          </p:cNvPr>
          <p:cNvSpPr/>
          <p:nvPr/>
        </p:nvSpPr>
        <p:spPr>
          <a:xfrm>
            <a:off x="6612364" y="8507740"/>
            <a:ext cx="548077" cy="579393"/>
          </a:xfrm>
          <a:prstGeom prst="star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9" name="TextBox 9"/>
          <p:cNvSpPr txBox="1"/>
          <p:nvPr/>
        </p:nvSpPr>
        <p:spPr>
          <a:xfrm>
            <a:off x="3203444" y="426547"/>
            <a:ext cx="11575781"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Times New Roman" panose="02020603050405020304" pitchFamily="18" charset="0"/>
                <a:ea typeface="Montaser Arabic Bold"/>
                <a:cs typeface="Times New Roman" panose="02020603050405020304" pitchFamily="18" charset="0"/>
                <a:sym typeface="Montaser Arabic Bold"/>
              </a:rPr>
              <a:t>Reason Specialties </a:t>
            </a:r>
          </a:p>
        </p:txBody>
      </p:sp>
      <p:sp>
        <p:nvSpPr>
          <p:cNvPr id="11" name="TextBox 11"/>
          <p:cNvSpPr txBox="1"/>
          <p:nvPr/>
        </p:nvSpPr>
        <p:spPr>
          <a:xfrm>
            <a:off x="2133600" y="6743700"/>
            <a:ext cx="9132011" cy="1283172"/>
          </a:xfrm>
          <a:prstGeom prst="rect">
            <a:avLst/>
          </a:prstGeom>
        </p:spPr>
        <p:txBody>
          <a:bodyPr wrap="square" lIns="0" tIns="0" rIns="0" bIns="0" rtlCol="0" anchor="t">
            <a:spAutoFit/>
          </a:bodyPr>
          <a:lstStyle/>
          <a:p>
            <a:pPr algn="just">
              <a:lnSpc>
                <a:spcPts val="3380"/>
              </a:lnSpc>
              <a:spcBef>
                <a:spcPct val="0"/>
              </a:spcBef>
            </a:pPr>
            <a:r>
              <a:rPr lang="en-US" sz="2800" dirty="0">
                <a:solidFill>
                  <a:srgbClr val="000000"/>
                </a:solidFill>
                <a:latin typeface="Times New Roman" panose="02020603050405020304" pitchFamily="18" charset="0"/>
                <a:ea typeface="Arimo"/>
                <a:cs typeface="Times New Roman" panose="02020603050405020304" pitchFamily="18" charset="0"/>
                <a:sym typeface="Arimo"/>
              </a:rPr>
              <a:t>Reason specialties are used to aid in staff filtration when a student is looking for an appointment based on reason.</a:t>
            </a:r>
          </a:p>
          <a:p>
            <a:pPr algn="just">
              <a:lnSpc>
                <a:spcPts val="3380"/>
              </a:lnSpc>
              <a:spcBef>
                <a:spcPct val="0"/>
              </a:spcBef>
            </a:pPr>
            <a:r>
              <a:rPr lang="en-US" sz="2800" dirty="0">
                <a:solidFill>
                  <a:srgbClr val="000000"/>
                </a:solidFill>
                <a:latin typeface="Times New Roman" panose="02020603050405020304" pitchFamily="18" charset="0"/>
                <a:ea typeface="Arimo"/>
                <a:cs typeface="Times New Roman" panose="02020603050405020304" pitchFamily="18" charset="0"/>
                <a:sym typeface="Arimo"/>
              </a:rPr>
              <a:t>This is used commonly in advising centers.</a:t>
            </a:r>
          </a:p>
        </p:txBody>
      </p:sp>
      <p:grpSp>
        <p:nvGrpSpPr>
          <p:cNvPr id="14" name="Group 14"/>
          <p:cNvGrpSpPr/>
          <p:nvPr/>
        </p:nvGrpSpPr>
        <p:grpSpPr>
          <a:xfrm>
            <a:off x="0" y="9462840"/>
            <a:ext cx="18288000" cy="824160"/>
            <a:chOff x="0" y="0"/>
            <a:chExt cx="4816593" cy="217063"/>
          </a:xfrm>
        </p:grpSpPr>
        <p:sp>
          <p:nvSpPr>
            <p:cNvPr id="15" name="Freeform 15"/>
            <p:cNvSpPr/>
            <p:nvPr/>
          </p:nvSpPr>
          <p:spPr>
            <a:xfrm>
              <a:off x="0" y="0"/>
              <a:ext cx="4816592" cy="217063"/>
            </a:xfrm>
            <a:custGeom>
              <a:avLst/>
              <a:gdLst/>
              <a:ahLst/>
              <a:cxnLst/>
              <a:rect l="l" t="t" r="r" b="b"/>
              <a:pathLst>
                <a:path w="4816592" h="217063">
                  <a:moveTo>
                    <a:pt x="0" y="0"/>
                  </a:moveTo>
                  <a:lnTo>
                    <a:pt x="4816592" y="0"/>
                  </a:lnTo>
                  <a:lnTo>
                    <a:pt x="4816592" y="217063"/>
                  </a:lnTo>
                  <a:lnTo>
                    <a:pt x="0" y="217063"/>
                  </a:lnTo>
                  <a:close/>
                </a:path>
              </a:pathLst>
            </a:custGeom>
            <a:solidFill>
              <a:srgbClr val="000000"/>
            </a:solidFill>
          </p:spPr>
        </p:sp>
        <p:sp>
          <p:nvSpPr>
            <p:cNvPr id="16" name="TextBox 16"/>
            <p:cNvSpPr txBox="1"/>
            <p:nvPr/>
          </p:nvSpPr>
          <p:spPr>
            <a:xfrm>
              <a:off x="0" y="-38100"/>
              <a:ext cx="4816593" cy="255163"/>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3178863" y="9482931"/>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Arimo Bold"/>
              <a:ea typeface="Arimo Bold"/>
              <a:cs typeface="Arimo Bold"/>
              <a:sym typeface="Arimo Bold"/>
            </a:endParaRPr>
          </a:p>
        </p:txBody>
      </p:sp>
      <p:sp>
        <p:nvSpPr>
          <p:cNvPr id="18" name="Freeform 18"/>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2"/>
            <a:stretch>
              <a:fillRect/>
            </a:stretch>
          </a:blipFill>
        </p:spPr>
      </p:sp>
      <p:sp>
        <p:nvSpPr>
          <p:cNvPr id="21" name="Rectangle 20">
            <a:extLst>
              <a:ext uri="{FF2B5EF4-FFF2-40B4-BE49-F238E27FC236}">
                <a16:creationId xmlns:a16="http://schemas.microsoft.com/office/drawing/2014/main" id="{DC0F787F-D469-92D0-81BC-1974E4368331}"/>
              </a:ext>
            </a:extLst>
          </p:cNvPr>
          <p:cNvSpPr/>
          <p:nvPr/>
        </p:nvSpPr>
        <p:spPr>
          <a:xfrm>
            <a:off x="13869898" y="-47847"/>
            <a:ext cx="4418103" cy="10334847"/>
          </a:xfrm>
          <a:prstGeom prst="rect">
            <a:avLst/>
          </a:prstGeom>
          <a:solidFill>
            <a:srgbClr val="66000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400" dirty="0">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AE9DADF3-EB83-EB2E-3B97-11E5C251660F}"/>
              </a:ext>
            </a:extLst>
          </p:cNvPr>
          <p:cNvPicPr>
            <a:picLocks noChangeAspect="1"/>
          </p:cNvPicPr>
          <p:nvPr/>
        </p:nvPicPr>
        <p:blipFill>
          <a:blip r:embed="rId3"/>
          <a:stretch>
            <a:fillRect/>
          </a:stretch>
        </p:blipFill>
        <p:spPr>
          <a:xfrm>
            <a:off x="2382497" y="1973742"/>
            <a:ext cx="8710415" cy="3878916"/>
          </a:xfrm>
          <a:prstGeom prst="rect">
            <a:avLst/>
          </a:prstGeom>
        </p:spPr>
      </p:pic>
      <p:pic>
        <p:nvPicPr>
          <p:cNvPr id="27" name="Picture 26">
            <a:extLst>
              <a:ext uri="{FF2B5EF4-FFF2-40B4-BE49-F238E27FC236}">
                <a16:creationId xmlns:a16="http://schemas.microsoft.com/office/drawing/2014/main" id="{C6217F67-76C4-D070-157F-F2FA1C1E7D1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892166" y="-47847"/>
            <a:ext cx="4418103" cy="2830473"/>
          </a:xfrm>
          <a:prstGeom prst="rect">
            <a:avLst/>
          </a:prstGeom>
        </p:spPr>
      </p:pic>
      <p:pic>
        <p:nvPicPr>
          <p:cNvPr id="29" name="Picture 28">
            <a:extLst>
              <a:ext uri="{FF2B5EF4-FFF2-40B4-BE49-F238E27FC236}">
                <a16:creationId xmlns:a16="http://schemas.microsoft.com/office/drawing/2014/main" id="{63085221-AF6A-5944-F30E-2AE026B8939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3958210" y="5794894"/>
            <a:ext cx="4241478" cy="3595616"/>
          </a:xfrm>
          <a:prstGeom prst="rect">
            <a:avLst/>
          </a:prstGeom>
        </p:spPr>
      </p:pic>
    </p:spTree>
  </p:cSld>
  <p:clrMapOvr>
    <a:masterClrMapping/>
  </p:clrMapOvr>
  <p:transition spd="slow">
    <p:pull dir="rd"/>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4" name="TextBox 4"/>
          <p:cNvSpPr txBox="1"/>
          <p:nvPr/>
        </p:nvSpPr>
        <p:spPr>
          <a:xfrm>
            <a:off x="2705538" y="771817"/>
            <a:ext cx="12876919" cy="1168590"/>
          </a:xfrm>
          <a:prstGeom prst="rect">
            <a:avLst/>
          </a:prstGeom>
        </p:spPr>
        <p:txBody>
          <a:bodyPr wrap="square" lIns="0" tIns="0" rIns="0" bIns="0" rtlCol="0" anchor="t">
            <a:spAutoFit/>
          </a:bodyPr>
          <a:lstStyle/>
          <a:p>
            <a:pPr algn="ctr">
              <a:lnSpc>
                <a:spcPts val="9857"/>
              </a:lnSpc>
              <a:spcBef>
                <a:spcPct val="0"/>
              </a:spcBef>
            </a:pPr>
            <a:r>
              <a:rPr lang="en-US" sz="7200" b="1" dirty="0">
                <a:latin typeface="Times New Roman" panose="02020603050405020304" pitchFamily="18" charset="0"/>
                <a:cs typeface="Times New Roman" panose="02020603050405020304" pitchFamily="18" charset="0"/>
              </a:rPr>
              <a:t>Certifications And Work Plans</a:t>
            </a:r>
            <a:endParaRPr lang="en-US" sz="7041" b="1" dirty="0">
              <a:solidFill>
                <a:srgbClr val="000000"/>
              </a:solidFill>
              <a:latin typeface="Times New Roman" panose="02020603050405020304" pitchFamily="18" charset="0"/>
              <a:ea typeface="Montaser Arabic Bold"/>
              <a:cs typeface="Times New Roman" panose="02020603050405020304" pitchFamily="18" charset="0"/>
              <a:sym typeface="Montaser Arabic Bold"/>
            </a:endParaRPr>
          </a:p>
        </p:txBody>
      </p:sp>
      <p:sp>
        <p:nvSpPr>
          <p:cNvPr id="6" name="TextBox 6"/>
          <p:cNvSpPr txBox="1"/>
          <p:nvPr/>
        </p:nvSpPr>
        <p:spPr>
          <a:xfrm>
            <a:off x="9448800" y="2292564"/>
            <a:ext cx="8088133" cy="2585323"/>
          </a:xfrm>
          <a:prstGeom prst="rect">
            <a:avLst/>
          </a:prstGeom>
        </p:spPr>
        <p:txBody>
          <a:bodyPr wrap="square" lIns="0" tIns="0" rIns="0" bIns="0" rtlCol="0" anchor="t">
            <a:spAutoFit/>
          </a:bodyPr>
          <a:lstStyle/>
          <a:p>
            <a:pPr marL="45719" indent="0">
              <a:buFont typeface="Arial" pitchFamily="34" charset="0"/>
              <a:buNone/>
            </a:pPr>
            <a:br>
              <a:rPr lang="en-US" sz="2800"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Certifications</a:t>
            </a:r>
            <a:r>
              <a:rPr lang="en-US" sz="2800" dirty="0">
                <a:latin typeface="Times New Roman" panose="02020603050405020304" pitchFamily="18" charset="0"/>
                <a:cs typeface="Times New Roman" panose="02020603050405020304" pitchFamily="18" charset="0"/>
              </a:rPr>
              <a:t> allow you to track and manage different certifications a staff has right into </a:t>
            </a:r>
            <a:r>
              <a:rPr lang="en-US" sz="2800" dirty="0" err="1">
                <a:latin typeface="Times New Roman" panose="02020603050405020304" pitchFamily="18" charset="0"/>
                <a:cs typeface="Times New Roman" panose="02020603050405020304" pitchFamily="18" charset="0"/>
              </a:rPr>
              <a:t>TracCloud</a:t>
            </a:r>
            <a:r>
              <a:rPr lang="en-US" sz="2800" dirty="0">
                <a:latin typeface="Times New Roman" panose="02020603050405020304" pitchFamily="18" charset="0"/>
                <a:cs typeface="Times New Roman" panose="02020603050405020304" pitchFamily="18" charset="0"/>
              </a:rPr>
              <a:t> (e.g., CLRA, ACTP, </a:t>
            </a:r>
            <a:r>
              <a:rPr lang="en-US" sz="2800" dirty="0" err="1">
                <a:latin typeface="Times New Roman" panose="02020603050405020304" pitchFamily="18" charset="0"/>
                <a:cs typeface="Times New Roman" panose="02020603050405020304" pitchFamily="18" charset="0"/>
              </a:rPr>
              <a:t>etc</a:t>
            </a:r>
            <a:r>
              <a:rPr lang="en-US" sz="2800" dirty="0">
                <a:latin typeface="Times New Roman" panose="02020603050405020304" pitchFamily="18" charset="0"/>
                <a:cs typeface="Times New Roman" panose="02020603050405020304" pitchFamily="18" charset="0"/>
              </a:rPr>
              <a:t>). Certifications can be created for a individual staff record, or in a batch setting under the staff listing! </a:t>
            </a:r>
          </a:p>
        </p:txBody>
      </p:sp>
      <p:grpSp>
        <p:nvGrpSpPr>
          <p:cNvPr id="9" name="Group 9"/>
          <p:cNvGrpSpPr/>
          <p:nvPr/>
        </p:nvGrpSpPr>
        <p:grpSpPr>
          <a:xfrm>
            <a:off x="0" y="9462840"/>
            <a:ext cx="18288000" cy="967699"/>
            <a:chOff x="0" y="0"/>
            <a:chExt cx="4816593" cy="254867"/>
          </a:xfrm>
        </p:grpSpPr>
        <p:sp>
          <p:nvSpPr>
            <p:cNvPr id="10" name="Freeform 10"/>
            <p:cNvSpPr/>
            <p:nvPr/>
          </p:nvSpPr>
          <p:spPr>
            <a:xfrm>
              <a:off x="0" y="0"/>
              <a:ext cx="4816592" cy="254867"/>
            </a:xfrm>
            <a:custGeom>
              <a:avLst/>
              <a:gdLst/>
              <a:ahLst/>
              <a:cxnLst/>
              <a:rect l="l" t="t" r="r" b="b"/>
              <a:pathLst>
                <a:path w="4816592" h="254867">
                  <a:moveTo>
                    <a:pt x="0" y="0"/>
                  </a:moveTo>
                  <a:lnTo>
                    <a:pt x="4816592" y="0"/>
                  </a:lnTo>
                  <a:lnTo>
                    <a:pt x="4816592" y="254867"/>
                  </a:lnTo>
                  <a:lnTo>
                    <a:pt x="0" y="254867"/>
                  </a:lnTo>
                  <a:close/>
                </a:path>
              </a:pathLst>
            </a:custGeom>
            <a:solidFill>
              <a:srgbClr val="000000"/>
            </a:solidFill>
          </p:spPr>
        </p:sp>
        <p:sp>
          <p:nvSpPr>
            <p:cNvPr id="11" name="TextBox 11"/>
            <p:cNvSpPr txBox="1"/>
            <p:nvPr/>
          </p:nvSpPr>
          <p:spPr>
            <a:xfrm>
              <a:off x="0" y="-38100"/>
              <a:ext cx="4816593" cy="292967"/>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5198110" y="9463343"/>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2026 Virtual </a:t>
            </a:r>
            <a:r>
              <a:rPr lang="en-US" sz="3756" b="1" dirty="0" err="1">
                <a:solidFill>
                  <a:srgbClr val="FEFAFA"/>
                </a:solidFill>
                <a:latin typeface="Times New Roman" panose="02020603050405020304" pitchFamily="18" charset="0"/>
                <a:ea typeface="Arimo Bold"/>
                <a:cs typeface="Times New Roman" panose="02020603050405020304" pitchFamily="18" charset="0"/>
                <a:sym typeface="Arimo Bold"/>
              </a:rPr>
              <a:t>TracCloud</a:t>
            </a:r>
            <a:r>
              <a:rPr lang="en-US" sz="3756" b="1" dirty="0">
                <a:solidFill>
                  <a:srgbClr val="FEFAFA"/>
                </a:solidFill>
                <a:latin typeface="Times New Roman" panose="02020603050405020304" pitchFamily="18" charset="0"/>
                <a:ea typeface="Arimo Bold"/>
                <a:cs typeface="Times New Roman" panose="02020603050405020304" pitchFamily="18" charset="0"/>
                <a:sym typeface="Arimo Bold"/>
              </a:rPr>
              <a:t> Conference</a:t>
            </a:r>
          </a:p>
          <a:p>
            <a:pPr algn="ctr">
              <a:lnSpc>
                <a:spcPts val="5259"/>
              </a:lnSpc>
              <a:spcBef>
                <a:spcPct val="0"/>
              </a:spcBef>
            </a:pPr>
            <a:endParaRPr lang="en-US" sz="3756" b="1" dirty="0">
              <a:solidFill>
                <a:srgbClr val="FEFAFA"/>
              </a:solidFill>
              <a:latin typeface="Times New Roman" panose="02020603050405020304" pitchFamily="18" charset="0"/>
              <a:ea typeface="Arimo Bold"/>
              <a:cs typeface="Times New Roman" panose="02020603050405020304" pitchFamily="18" charset="0"/>
              <a:sym typeface="Arimo Bold"/>
            </a:endParaRPr>
          </a:p>
        </p:txBody>
      </p:sp>
      <p:sp>
        <p:nvSpPr>
          <p:cNvPr id="13" name="Freeform 13"/>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2"/>
            <a:stretch>
              <a:fillRect/>
            </a:stretch>
          </a:blipFill>
        </p:spPr>
      </p:sp>
      <p:pic>
        <p:nvPicPr>
          <p:cNvPr id="15" name="Picture 14">
            <a:extLst>
              <a:ext uri="{FF2B5EF4-FFF2-40B4-BE49-F238E27FC236}">
                <a16:creationId xmlns:a16="http://schemas.microsoft.com/office/drawing/2014/main" id="{3E6D1891-F6B5-3540-A08F-E9B464E744F1}"/>
              </a:ext>
            </a:extLst>
          </p:cNvPr>
          <p:cNvPicPr>
            <a:picLocks noChangeAspect="1"/>
          </p:cNvPicPr>
          <p:nvPr/>
        </p:nvPicPr>
        <p:blipFill>
          <a:blip r:embed="rId3"/>
          <a:stretch>
            <a:fillRect/>
          </a:stretch>
        </p:blipFill>
        <p:spPr>
          <a:xfrm>
            <a:off x="181115" y="2369281"/>
            <a:ext cx="8962882" cy="3023911"/>
          </a:xfrm>
          <a:prstGeom prst="rect">
            <a:avLst/>
          </a:prstGeom>
        </p:spPr>
      </p:pic>
      <p:sp>
        <p:nvSpPr>
          <p:cNvPr id="16" name="Rectangle 15">
            <a:extLst>
              <a:ext uri="{FF2B5EF4-FFF2-40B4-BE49-F238E27FC236}">
                <a16:creationId xmlns:a16="http://schemas.microsoft.com/office/drawing/2014/main" id="{781FC391-154F-49B4-96A1-7680710548F5}"/>
              </a:ext>
            </a:extLst>
          </p:cNvPr>
          <p:cNvSpPr/>
          <p:nvPr/>
        </p:nvSpPr>
        <p:spPr>
          <a:xfrm>
            <a:off x="4" y="5562292"/>
            <a:ext cx="18287996" cy="572091"/>
          </a:xfrm>
          <a:prstGeom prst="rect">
            <a:avLst/>
          </a:prstGeom>
          <a:solidFill>
            <a:srgbClr val="660007"/>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8272B9E-A5DB-E2AD-D46D-393C3AD92CA0}"/>
              </a:ext>
            </a:extLst>
          </p:cNvPr>
          <p:cNvSpPr txBox="1"/>
          <p:nvPr/>
        </p:nvSpPr>
        <p:spPr>
          <a:xfrm>
            <a:off x="381000" y="6525157"/>
            <a:ext cx="7907191" cy="2677656"/>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Work Plans </a:t>
            </a:r>
            <a:r>
              <a:rPr lang="en-US" sz="2800" dirty="0">
                <a:latin typeface="Times New Roman" panose="02020603050405020304" pitchFamily="18" charset="0"/>
                <a:cs typeface="Times New Roman" panose="02020603050405020304" pitchFamily="18" charset="0"/>
              </a:rPr>
              <a:t>allow you to track staff (consultant or advisor) progress on a set of tasks or training steps in custom plans, designed for staff development or projects. One example could be to complete a training session, achieving certifications, or fulfilling certain requirements as a newly hired staff. </a:t>
            </a:r>
          </a:p>
        </p:txBody>
      </p:sp>
      <p:pic>
        <p:nvPicPr>
          <p:cNvPr id="20" name="Picture 19">
            <a:extLst>
              <a:ext uri="{FF2B5EF4-FFF2-40B4-BE49-F238E27FC236}">
                <a16:creationId xmlns:a16="http://schemas.microsoft.com/office/drawing/2014/main" id="{C08C5554-6F77-9AE1-C73E-608BFDBEF7B2}"/>
              </a:ext>
            </a:extLst>
          </p:cNvPr>
          <p:cNvPicPr>
            <a:picLocks noChangeAspect="1"/>
          </p:cNvPicPr>
          <p:nvPr/>
        </p:nvPicPr>
        <p:blipFill>
          <a:blip r:embed="rId4"/>
          <a:stretch>
            <a:fillRect/>
          </a:stretch>
        </p:blipFill>
        <p:spPr>
          <a:xfrm>
            <a:off x="8288191" y="6228772"/>
            <a:ext cx="9912686" cy="31617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TotalTime>
  <Words>1277</Words>
  <Application>Microsoft Office PowerPoint</Application>
  <PresentationFormat>Custom</PresentationFormat>
  <Paragraphs>67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Arimo Bold</vt:lpstr>
      <vt:lpstr>Times New Roman</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TracCloud PowerPoint Slides</dc:title>
  <dc:creator>Sasha Contreras</dc:creator>
  <cp:lastModifiedBy>Sasha Contreras</cp:lastModifiedBy>
  <cp:revision>25</cp:revision>
  <dcterms:created xsi:type="dcterms:W3CDTF">2006-08-16T00:00:00Z</dcterms:created>
  <dcterms:modified xsi:type="dcterms:W3CDTF">2026-03-04T20:39:24Z</dcterms:modified>
  <dc:identifier>DAG79t2QV08</dc:identifier>
</cp:coreProperties>
</file>