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7" r:id="rId4"/>
    <p:sldId id="268" r:id="rId5"/>
    <p:sldId id="269" r:id="rId6"/>
    <p:sldId id="270" r:id="rId7"/>
    <p:sldId id="272" r:id="rId8"/>
    <p:sldId id="271" r:id="rId9"/>
    <p:sldId id="273" r:id="rId10"/>
  </p:sldIdLst>
  <p:sldSz cx="18288000" cy="10287000"/>
  <p:notesSz cx="6858000" cy="9144000"/>
  <p:embeddedFontLst>
    <p:embeddedFont>
      <p:font typeface="Arimo" panose="020B0604020202020204" charset="0"/>
      <p:regular r:id="rId11"/>
      <p:bold r:id="rId12"/>
    </p:embeddedFont>
    <p:embeddedFont>
      <p:font typeface="Arimo Bold" panose="020B0604020202020204" charset="0"/>
      <p:regular r:id="rId13"/>
    </p:embeddedFont>
    <p:embeddedFont>
      <p:font typeface="Montaser Arabic Bold" panose="020B0604020202020204" charset="-7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7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txBody>
            <a:bodyPr/>
            <a:lstStyle/>
            <a:p>
              <a:endParaRPr lang="en-US" dirty="0"/>
            </a:p>
          </p:txBody>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1028700" y="1751090"/>
            <a:ext cx="9520115" cy="2321481"/>
          </a:xfrm>
          <a:prstGeom prst="rect">
            <a:avLst/>
          </a:prstGeom>
        </p:spPr>
        <p:txBody>
          <a:bodyPr lIns="0" tIns="0" rIns="0" bIns="0" rtlCol="0" anchor="t">
            <a:spAutoFit/>
          </a:bodyPr>
          <a:lstStyle/>
          <a:p>
            <a:pPr algn="l">
              <a:lnSpc>
                <a:spcPts val="19000"/>
              </a:lnSpc>
              <a:spcBef>
                <a:spcPct val="0"/>
              </a:spcBef>
            </a:pPr>
            <a:r>
              <a:rPr lang="en-US" sz="13572" b="1" dirty="0">
                <a:solidFill>
                  <a:srgbClr val="000000"/>
                </a:solidFill>
                <a:latin typeface="Montaser Arabic Bold"/>
                <a:ea typeface="Montaser Arabic Bold"/>
                <a:cs typeface="Montaser Arabic Bold"/>
                <a:sym typeface="Montaser Arabic Bold"/>
              </a:rPr>
              <a:t>SUCCESS</a:t>
            </a:r>
          </a:p>
        </p:txBody>
      </p:sp>
      <p:sp>
        <p:nvSpPr>
          <p:cNvPr id="19" name="TextBox 19"/>
          <p:cNvSpPr txBox="1"/>
          <p:nvPr/>
        </p:nvSpPr>
        <p:spPr>
          <a:xfrm>
            <a:off x="1028700" y="3237479"/>
            <a:ext cx="9520115" cy="2321481"/>
          </a:xfrm>
          <a:prstGeom prst="rect">
            <a:avLst/>
          </a:prstGeom>
        </p:spPr>
        <p:txBody>
          <a:bodyPr lIns="0" tIns="0" rIns="0" bIns="0" rtlCol="0" anchor="t">
            <a:spAutoFit/>
          </a:bodyPr>
          <a:lstStyle/>
          <a:p>
            <a:pPr algn="l">
              <a:lnSpc>
                <a:spcPts val="19000"/>
              </a:lnSpc>
              <a:spcBef>
                <a:spcPct val="0"/>
              </a:spcBef>
            </a:pPr>
            <a:r>
              <a:rPr lang="en-US" sz="13572" b="1" dirty="0">
                <a:solidFill>
                  <a:srgbClr val="000000"/>
                </a:solidFill>
                <a:latin typeface="Montaser Arabic Bold"/>
                <a:ea typeface="Montaser Arabic Bold"/>
                <a:cs typeface="Montaser Arabic Bold"/>
                <a:sym typeface="Montaser Arabic Bold"/>
              </a:rPr>
              <a:t>PLANS</a:t>
            </a:r>
          </a:p>
        </p:txBody>
      </p:sp>
      <p:sp>
        <p:nvSpPr>
          <p:cNvPr id="20" name="TextBox 20"/>
          <p:cNvSpPr txBox="1"/>
          <p:nvPr/>
        </p:nvSpPr>
        <p:spPr>
          <a:xfrm>
            <a:off x="1028700" y="5482760"/>
            <a:ext cx="5178150" cy="1107996"/>
          </a:xfrm>
          <a:prstGeom prst="rect">
            <a:avLst/>
          </a:prstGeom>
        </p:spPr>
        <p:txBody>
          <a:bodyPr lIns="0" tIns="0" rIns="0" bIns="0" rtlCol="0" anchor="t">
            <a:spAutoFit/>
          </a:bodyPr>
          <a:lstStyle/>
          <a:p>
            <a:r>
              <a:rPr lang="en-US" sz="3600" dirty="0"/>
              <a:t>Create and manage success plans for your students</a:t>
            </a:r>
            <a:endParaRPr lang="en-US" sz="3600" dirty="0">
              <a:solidFill>
                <a:schemeClr val="accent1">
                  <a:lumMod val="75000"/>
                </a:schemeClr>
              </a:solidFill>
            </a:endParaRPr>
          </a:p>
        </p:txBody>
      </p:sp>
      <p:sp>
        <p:nvSpPr>
          <p:cNvPr id="21" name="TextBox 21"/>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Aidan Murray</a:t>
            </a: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pic>
        <p:nvPicPr>
          <p:cNvPr id="1026" name="Picture 2">
            <a:extLst>
              <a:ext uri="{FF2B5EF4-FFF2-40B4-BE49-F238E27FC236}">
                <a16:creationId xmlns:a16="http://schemas.microsoft.com/office/drawing/2014/main" id="{223C8FA2-04F1-04EE-32D1-1CB42FB84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699" y="2624753"/>
            <a:ext cx="7941758" cy="4173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B5696-C647-5C7C-95CD-A67E184B4C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3E62C8-95FA-9DE5-49E0-82BA2AE251CE}"/>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FE7424DF-9DD0-8C27-71E9-91B40E1E6D2C}"/>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8A687B65-585D-73BD-171B-0ECFAC246041}"/>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A5871E3A-5CE7-289D-F8BE-3D49FFB59334}"/>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4C8D1D67-9CA5-FA71-5D3A-99DDCCA6EB94}"/>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D6181614-F105-8AFE-A393-BB61EBCDD79D}"/>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5C6C7F3D-BF23-F2EA-28F0-AD280B7E23FE}"/>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7E4D1541-5F7E-C4FA-A3E7-89D55A39CFDC}"/>
              </a:ext>
            </a:extLst>
          </p:cNvPr>
          <p:cNvSpPr/>
          <p:nvPr/>
        </p:nvSpPr>
        <p:spPr>
          <a:xfrm flipH="1" flipV="1">
            <a:off x="11331909" y="0"/>
            <a:ext cx="6975675"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967C722F-B369-FD3E-9A9B-ED45CB3F3623}"/>
              </a:ext>
            </a:extLst>
          </p:cNvPr>
          <p:cNvSpPr txBox="1"/>
          <p:nvPr/>
        </p:nvSpPr>
        <p:spPr>
          <a:xfrm>
            <a:off x="1028700" y="1401532"/>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What are</a:t>
            </a:r>
          </a:p>
        </p:txBody>
      </p:sp>
      <p:sp>
        <p:nvSpPr>
          <p:cNvPr id="13" name="TextBox 13">
            <a:extLst>
              <a:ext uri="{FF2B5EF4-FFF2-40B4-BE49-F238E27FC236}">
                <a16:creationId xmlns:a16="http://schemas.microsoft.com/office/drawing/2014/main" id="{263DBAA2-1882-EDBF-FC3B-E1B46152C095}"/>
              </a:ext>
            </a:extLst>
          </p:cNvPr>
          <p:cNvSpPr txBox="1"/>
          <p:nvPr/>
        </p:nvSpPr>
        <p:spPr>
          <a:xfrm>
            <a:off x="1028700" y="2329863"/>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Success Plans?</a:t>
            </a:r>
          </a:p>
        </p:txBody>
      </p:sp>
      <p:sp>
        <p:nvSpPr>
          <p:cNvPr id="16" name="Freeform 16">
            <a:extLst>
              <a:ext uri="{FF2B5EF4-FFF2-40B4-BE49-F238E27FC236}">
                <a16:creationId xmlns:a16="http://schemas.microsoft.com/office/drawing/2014/main" id="{5F2C4789-615B-2A48-4CD2-68E45E5942D6}"/>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0" name="TextBox 14">
            <a:extLst>
              <a:ext uri="{FF2B5EF4-FFF2-40B4-BE49-F238E27FC236}">
                <a16:creationId xmlns:a16="http://schemas.microsoft.com/office/drawing/2014/main" id="{33289AD3-3D80-35D1-23BD-70DA674E2E5A}"/>
              </a:ext>
            </a:extLst>
          </p:cNvPr>
          <p:cNvSpPr txBox="1"/>
          <p:nvPr/>
        </p:nvSpPr>
        <p:spPr>
          <a:xfrm>
            <a:off x="1100852" y="3870148"/>
            <a:ext cx="8347472" cy="3877985"/>
          </a:xfrm>
          <a:prstGeom prst="rect">
            <a:avLst/>
          </a:prstGeom>
        </p:spPr>
        <p:txBody>
          <a:bodyPr lIns="0" tIns="0" rIns="0" bIns="0" rtlCol="0" anchor="t">
            <a:spAutoFit/>
          </a:bodyPr>
          <a:lstStyle/>
          <a:p>
            <a:r>
              <a:rPr lang="en-US" sz="2800" dirty="0"/>
              <a:t>Assign a Success Plan to the student and track their progress across your defined Steps.</a:t>
            </a:r>
          </a:p>
          <a:p>
            <a:endParaRPr lang="en-US" sz="2800" dirty="0"/>
          </a:p>
          <a:p>
            <a:r>
              <a:rPr lang="en-US" sz="2800" dirty="0"/>
              <a:t>Each Plan contains multiple Steps to complete. Visiting a center, responding to a survey, etc.</a:t>
            </a:r>
          </a:p>
          <a:p>
            <a:endParaRPr lang="en-US" sz="2800" dirty="0"/>
          </a:p>
          <a:p>
            <a:r>
              <a:rPr lang="en-US" sz="2800" dirty="0"/>
              <a:t>Once the Plan is completed, </a:t>
            </a:r>
            <a:r>
              <a:rPr lang="en-US" sz="2800" dirty="0" err="1"/>
              <a:t>TracCloud</a:t>
            </a:r>
            <a:r>
              <a:rPr lang="en-US" sz="2800" dirty="0"/>
              <a:t> can automatically initiate emails, surveys, referrals, and more. A second plan can also be assigned.</a:t>
            </a:r>
          </a:p>
        </p:txBody>
      </p:sp>
      <p:pic>
        <p:nvPicPr>
          <p:cNvPr id="11" name="Picture 10">
            <a:extLst>
              <a:ext uri="{FF2B5EF4-FFF2-40B4-BE49-F238E27FC236}">
                <a16:creationId xmlns:a16="http://schemas.microsoft.com/office/drawing/2014/main" id="{1EDA8364-F547-0F64-AF49-7FFB0339A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230" y="342900"/>
            <a:ext cx="7891780" cy="10212892"/>
          </a:xfrm>
          <a:prstGeom prst="rect">
            <a:avLst/>
          </a:prstGeom>
        </p:spPr>
      </p:pic>
    </p:spTree>
    <p:extLst>
      <p:ext uri="{BB962C8B-B14F-4D97-AF65-F5344CB8AC3E}">
        <p14:creationId xmlns:p14="http://schemas.microsoft.com/office/powerpoint/2010/main" val="156723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16A3D-0D9E-6B5B-0E7A-EFB161EC90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66FE26-7392-5D7B-E2DF-9E75DF0796E1}"/>
              </a:ext>
            </a:extLst>
          </p:cNvPr>
          <p:cNvSpPr/>
          <p:nvPr/>
        </p:nvSpPr>
        <p:spPr>
          <a:xfrm flipV="1">
            <a:off x="-3650087" y="-2405729"/>
            <a:ext cx="8615190" cy="12692729"/>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47608B2D-1F91-B80A-7A59-067ECC0C1FA8}"/>
              </a:ext>
            </a:extLst>
          </p:cNvPr>
          <p:cNvSpPr/>
          <p:nvPr/>
        </p:nvSpPr>
        <p:spPr>
          <a:xfrm flipH="1" flipV="1">
            <a:off x="13322897" y="-2405729"/>
            <a:ext cx="8615190" cy="12692729"/>
          </a:xfrm>
          <a:custGeom>
            <a:avLst/>
            <a:gdLst/>
            <a:ahLst/>
            <a:cxnLst/>
            <a:rect l="l" t="t" r="r" b="b"/>
            <a:pathLst>
              <a:path w="8615190" h="12692729">
                <a:moveTo>
                  <a:pt x="8615190" y="12692729"/>
                </a:moveTo>
                <a:lnTo>
                  <a:pt x="0" y="12692729"/>
                </a:lnTo>
                <a:lnTo>
                  <a:pt x="0" y="0"/>
                </a:lnTo>
                <a:lnTo>
                  <a:pt x="8615190" y="0"/>
                </a:lnTo>
                <a:lnTo>
                  <a:pt x="861519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DDF16EFC-2306-0AC6-2DAE-86E8ABE6A05E}"/>
              </a:ext>
            </a:extLst>
          </p:cNvPr>
          <p:cNvSpPr txBox="1"/>
          <p:nvPr/>
        </p:nvSpPr>
        <p:spPr>
          <a:xfrm>
            <a:off x="3581841" y="1129330"/>
            <a:ext cx="11124319"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Creating a Success Plan</a:t>
            </a:r>
          </a:p>
        </p:txBody>
      </p:sp>
      <p:sp>
        <p:nvSpPr>
          <p:cNvPr id="5" name="TextBox 5">
            <a:extLst>
              <a:ext uri="{FF2B5EF4-FFF2-40B4-BE49-F238E27FC236}">
                <a16:creationId xmlns:a16="http://schemas.microsoft.com/office/drawing/2014/main" id="{2B7D4E10-73EE-89E4-8C0C-19A2FA911B27}"/>
              </a:ext>
            </a:extLst>
          </p:cNvPr>
          <p:cNvSpPr txBox="1"/>
          <p:nvPr/>
        </p:nvSpPr>
        <p:spPr>
          <a:xfrm>
            <a:off x="3887081" y="2045303"/>
            <a:ext cx="10513837"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1. Steps</a:t>
            </a:r>
          </a:p>
        </p:txBody>
      </p:sp>
      <p:sp>
        <p:nvSpPr>
          <p:cNvPr id="6" name="TextBox 6">
            <a:extLst>
              <a:ext uri="{FF2B5EF4-FFF2-40B4-BE49-F238E27FC236}">
                <a16:creationId xmlns:a16="http://schemas.microsoft.com/office/drawing/2014/main" id="{D3212118-8E77-89CC-B6C9-CFAAEB4091C3}"/>
              </a:ext>
            </a:extLst>
          </p:cNvPr>
          <p:cNvSpPr txBox="1"/>
          <p:nvPr/>
        </p:nvSpPr>
        <p:spPr>
          <a:xfrm>
            <a:off x="3069699" y="3575894"/>
            <a:ext cx="12148602" cy="1292662"/>
          </a:xfrm>
          <a:prstGeom prst="rect">
            <a:avLst/>
          </a:prstGeom>
        </p:spPr>
        <p:txBody>
          <a:bodyPr lIns="0" tIns="0" rIns="0" bIns="0" rtlCol="0" anchor="t">
            <a:spAutoFit/>
          </a:bodyPr>
          <a:lstStyle/>
          <a:p>
            <a:pPr marL="45719" indent="0">
              <a:buNone/>
            </a:pPr>
            <a:r>
              <a:rPr lang="en-US" sz="2800" dirty="0"/>
              <a:t>Each Step represents an action that the student must complete. </a:t>
            </a:r>
            <a:r>
              <a:rPr lang="en-US" sz="2800" dirty="0" err="1"/>
              <a:t>TracCloud</a:t>
            </a:r>
            <a:r>
              <a:rPr lang="en-US" sz="2800" dirty="0"/>
              <a:t> can automatically mark these Steps as </a:t>
            </a:r>
            <a:r>
              <a:rPr lang="en-US" sz="2800" i="1" dirty="0"/>
              <a:t>Completed </a:t>
            </a:r>
            <a:r>
              <a:rPr lang="en-US" sz="2800" dirty="0"/>
              <a:t>when that action takes place. The following records can be used as a basis for each step.</a:t>
            </a:r>
          </a:p>
        </p:txBody>
      </p:sp>
      <p:sp>
        <p:nvSpPr>
          <p:cNvPr id="7" name="TextBox 7">
            <a:extLst>
              <a:ext uri="{FF2B5EF4-FFF2-40B4-BE49-F238E27FC236}">
                <a16:creationId xmlns:a16="http://schemas.microsoft.com/office/drawing/2014/main" id="{5F875CE5-32B8-3E2D-E2E7-F295285B6E6B}"/>
              </a:ext>
            </a:extLst>
          </p:cNvPr>
          <p:cNvSpPr txBox="1"/>
          <p:nvPr/>
        </p:nvSpPr>
        <p:spPr>
          <a:xfrm>
            <a:off x="2570428" y="5506492"/>
            <a:ext cx="5312301" cy="3447098"/>
          </a:xfrm>
          <a:prstGeom prst="rect">
            <a:avLst/>
          </a:prstGeom>
        </p:spPr>
        <p:txBody>
          <a:bodyPr wrap="square" lIns="0" tIns="0" rIns="0" bIns="0" rtlCol="0" anchor="t">
            <a:spAutoFit/>
          </a:bodyPr>
          <a:lstStyle/>
          <a:p>
            <a:r>
              <a:rPr lang="en-US" sz="2800" dirty="0"/>
              <a:t>• Visits</a:t>
            </a:r>
          </a:p>
          <a:p>
            <a:r>
              <a:rPr lang="en-US" sz="2800" dirty="0"/>
              <a:t>• Survey Response</a:t>
            </a:r>
          </a:p>
          <a:p>
            <a:r>
              <a:rPr lang="en-US" sz="2800" dirty="0"/>
              <a:t>• Document Upload</a:t>
            </a:r>
          </a:p>
          <a:p>
            <a:r>
              <a:rPr lang="en-US" sz="2800" dirty="0"/>
              <a:t>• Task Completion</a:t>
            </a:r>
          </a:p>
          <a:p>
            <a:r>
              <a:rPr lang="en-US" sz="2800" dirty="0"/>
              <a:t>• Resource Checkout</a:t>
            </a:r>
          </a:p>
          <a:p>
            <a:r>
              <a:rPr lang="en-US" sz="2800" dirty="0"/>
              <a:t>• Notification Acknowledgement</a:t>
            </a:r>
          </a:p>
          <a:p>
            <a:r>
              <a:rPr lang="en-US" sz="2800" dirty="0"/>
              <a:t>• Prompt Confirmation</a:t>
            </a:r>
          </a:p>
          <a:p>
            <a:r>
              <a:rPr lang="en-US" sz="2800" dirty="0"/>
              <a:t>• Assessment Completion </a:t>
            </a:r>
            <a:r>
              <a:rPr lang="en-US" sz="2800" dirty="0">
                <a:solidFill>
                  <a:srgbClr val="00B050"/>
                </a:solidFill>
              </a:rPr>
              <a:t>(New!)</a:t>
            </a:r>
          </a:p>
        </p:txBody>
      </p:sp>
      <p:grpSp>
        <p:nvGrpSpPr>
          <p:cNvPr id="9" name="Group 9">
            <a:extLst>
              <a:ext uri="{FF2B5EF4-FFF2-40B4-BE49-F238E27FC236}">
                <a16:creationId xmlns:a16="http://schemas.microsoft.com/office/drawing/2014/main" id="{3D91FB08-2D2E-AFDD-A098-C89BD4C93F20}"/>
              </a:ext>
            </a:extLst>
          </p:cNvPr>
          <p:cNvGrpSpPr/>
          <p:nvPr/>
        </p:nvGrpSpPr>
        <p:grpSpPr>
          <a:xfrm>
            <a:off x="0" y="9462840"/>
            <a:ext cx="18288000" cy="967699"/>
            <a:chOff x="0" y="0"/>
            <a:chExt cx="4816593" cy="254867"/>
          </a:xfrm>
        </p:grpSpPr>
        <p:sp>
          <p:nvSpPr>
            <p:cNvPr id="10" name="Freeform 10">
              <a:extLst>
                <a:ext uri="{FF2B5EF4-FFF2-40B4-BE49-F238E27FC236}">
                  <a16:creationId xmlns:a16="http://schemas.microsoft.com/office/drawing/2014/main" id="{7D546C5D-BF8F-3160-D814-ACA169841DB9}"/>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620F6589-2B99-096E-BD41-DC2C923E030A}"/>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17C4ACAE-092A-0FC1-807F-2B417F5FBDB5}"/>
              </a:ext>
            </a:extLst>
          </p:cNvPr>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3" name="Freeform 13">
            <a:extLst>
              <a:ext uri="{FF2B5EF4-FFF2-40B4-BE49-F238E27FC236}">
                <a16:creationId xmlns:a16="http://schemas.microsoft.com/office/drawing/2014/main" id="{A1CC8266-3683-D52C-E12F-BB85A5AAFE75}"/>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5" name="Picture 14">
            <a:extLst>
              <a:ext uri="{FF2B5EF4-FFF2-40B4-BE49-F238E27FC236}">
                <a16:creationId xmlns:a16="http://schemas.microsoft.com/office/drawing/2014/main" id="{FEF79924-7B45-0597-51D5-1CF16972FFFD}"/>
              </a:ext>
            </a:extLst>
          </p:cNvPr>
          <p:cNvPicPr>
            <a:picLocks noChangeAspect="1"/>
          </p:cNvPicPr>
          <p:nvPr/>
        </p:nvPicPr>
        <p:blipFill>
          <a:blip r:embed="rId5"/>
          <a:stretch>
            <a:fillRect/>
          </a:stretch>
        </p:blipFill>
        <p:spPr>
          <a:xfrm>
            <a:off x="7984712" y="5506492"/>
            <a:ext cx="7768719" cy="340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25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432A-0FA7-9CBB-7CF6-C6147675B7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F2243FC-0659-69F0-BFBF-8B181B3CDBFD}"/>
              </a:ext>
            </a:extLst>
          </p:cNvPr>
          <p:cNvSpPr/>
          <p:nvPr/>
        </p:nvSpPr>
        <p:spPr>
          <a:xfrm flipV="1">
            <a:off x="-3650087" y="-2405729"/>
            <a:ext cx="8615190" cy="12692729"/>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DC35545F-33D6-3364-8312-332A05751D8D}"/>
              </a:ext>
            </a:extLst>
          </p:cNvPr>
          <p:cNvSpPr/>
          <p:nvPr/>
        </p:nvSpPr>
        <p:spPr>
          <a:xfrm flipH="1" flipV="1">
            <a:off x="13322897" y="-2405729"/>
            <a:ext cx="8615190" cy="12692729"/>
          </a:xfrm>
          <a:custGeom>
            <a:avLst/>
            <a:gdLst/>
            <a:ahLst/>
            <a:cxnLst/>
            <a:rect l="l" t="t" r="r" b="b"/>
            <a:pathLst>
              <a:path w="8615190" h="12692729">
                <a:moveTo>
                  <a:pt x="8615190" y="12692729"/>
                </a:moveTo>
                <a:lnTo>
                  <a:pt x="0" y="12692729"/>
                </a:lnTo>
                <a:lnTo>
                  <a:pt x="0" y="0"/>
                </a:lnTo>
                <a:lnTo>
                  <a:pt x="8615190" y="0"/>
                </a:lnTo>
                <a:lnTo>
                  <a:pt x="861519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DD243332-54A9-574F-0C32-E0E752E44D6B}"/>
              </a:ext>
            </a:extLst>
          </p:cNvPr>
          <p:cNvSpPr txBox="1"/>
          <p:nvPr/>
        </p:nvSpPr>
        <p:spPr>
          <a:xfrm>
            <a:off x="3581841" y="1129330"/>
            <a:ext cx="11124319"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Creating a Success Plan</a:t>
            </a:r>
          </a:p>
        </p:txBody>
      </p:sp>
      <p:sp>
        <p:nvSpPr>
          <p:cNvPr id="5" name="TextBox 5">
            <a:extLst>
              <a:ext uri="{FF2B5EF4-FFF2-40B4-BE49-F238E27FC236}">
                <a16:creationId xmlns:a16="http://schemas.microsoft.com/office/drawing/2014/main" id="{E0BF786F-2E18-78A0-A238-B19F0C2CBADD}"/>
              </a:ext>
            </a:extLst>
          </p:cNvPr>
          <p:cNvSpPr txBox="1"/>
          <p:nvPr/>
        </p:nvSpPr>
        <p:spPr>
          <a:xfrm>
            <a:off x="3887081" y="2045303"/>
            <a:ext cx="10513837"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2. Dashboard Display</a:t>
            </a:r>
          </a:p>
        </p:txBody>
      </p:sp>
      <p:sp>
        <p:nvSpPr>
          <p:cNvPr id="6" name="TextBox 6">
            <a:extLst>
              <a:ext uri="{FF2B5EF4-FFF2-40B4-BE49-F238E27FC236}">
                <a16:creationId xmlns:a16="http://schemas.microsoft.com/office/drawing/2014/main" id="{4DE61A5F-A699-57CE-3711-16B2FA2147B7}"/>
              </a:ext>
            </a:extLst>
          </p:cNvPr>
          <p:cNvSpPr txBox="1"/>
          <p:nvPr/>
        </p:nvSpPr>
        <p:spPr>
          <a:xfrm>
            <a:off x="3069699" y="3575894"/>
            <a:ext cx="12148602" cy="1292662"/>
          </a:xfrm>
          <a:prstGeom prst="rect">
            <a:avLst/>
          </a:prstGeom>
        </p:spPr>
        <p:txBody>
          <a:bodyPr lIns="0" tIns="0" rIns="0" bIns="0" rtlCol="0" anchor="t">
            <a:spAutoFit/>
          </a:bodyPr>
          <a:lstStyle/>
          <a:p>
            <a:pPr marL="45719" indent="0">
              <a:buNone/>
            </a:pPr>
            <a:r>
              <a:rPr lang="en-US" sz="2800" dirty="0"/>
              <a:t>Your Dashboard Display determines how Success Plan progress is shown to students. The header, footer, and the individual steps/lines can be independently modified to ensure your students are viewing relevant information.</a:t>
            </a:r>
          </a:p>
        </p:txBody>
      </p:sp>
      <p:grpSp>
        <p:nvGrpSpPr>
          <p:cNvPr id="9" name="Group 9">
            <a:extLst>
              <a:ext uri="{FF2B5EF4-FFF2-40B4-BE49-F238E27FC236}">
                <a16:creationId xmlns:a16="http://schemas.microsoft.com/office/drawing/2014/main" id="{C94DF8B2-7A72-0AC8-D290-98F7DADCB474}"/>
              </a:ext>
            </a:extLst>
          </p:cNvPr>
          <p:cNvGrpSpPr/>
          <p:nvPr/>
        </p:nvGrpSpPr>
        <p:grpSpPr>
          <a:xfrm>
            <a:off x="0" y="9462840"/>
            <a:ext cx="18288000" cy="967699"/>
            <a:chOff x="0" y="0"/>
            <a:chExt cx="4816593" cy="254867"/>
          </a:xfrm>
        </p:grpSpPr>
        <p:sp>
          <p:nvSpPr>
            <p:cNvPr id="10" name="Freeform 10">
              <a:extLst>
                <a:ext uri="{FF2B5EF4-FFF2-40B4-BE49-F238E27FC236}">
                  <a16:creationId xmlns:a16="http://schemas.microsoft.com/office/drawing/2014/main" id="{55B255A7-C67C-F08B-7B7E-CB23D15A9413}"/>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BC373B95-E8C1-9E39-9763-55F7D3AC3FD1}"/>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93AFDD54-42A7-87BC-6A77-B7F81A4032BC}"/>
              </a:ext>
            </a:extLst>
          </p:cNvPr>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3" name="Freeform 13">
            <a:extLst>
              <a:ext uri="{FF2B5EF4-FFF2-40B4-BE49-F238E27FC236}">
                <a16:creationId xmlns:a16="http://schemas.microsoft.com/office/drawing/2014/main" id="{5C5AAC04-D103-5486-BB61-49713418F920}"/>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26" name="Picture 2">
            <a:extLst>
              <a:ext uri="{FF2B5EF4-FFF2-40B4-BE49-F238E27FC236}">
                <a16:creationId xmlns:a16="http://schemas.microsoft.com/office/drawing/2014/main" id="{88C61773-71A7-109F-3BB8-FC626835A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699" y="5119005"/>
            <a:ext cx="8888597" cy="400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0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3B754-10C1-B1C0-65D6-9BD8C5C787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8B6AD-9E23-A9FD-796D-DDD0100354FA}"/>
              </a:ext>
            </a:extLst>
          </p:cNvPr>
          <p:cNvSpPr/>
          <p:nvPr/>
        </p:nvSpPr>
        <p:spPr>
          <a:xfrm flipV="1">
            <a:off x="-3650087" y="-2405729"/>
            <a:ext cx="8615190" cy="12692729"/>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443E681A-7160-61D1-ADD5-B70D61A911A5}"/>
              </a:ext>
            </a:extLst>
          </p:cNvPr>
          <p:cNvSpPr/>
          <p:nvPr/>
        </p:nvSpPr>
        <p:spPr>
          <a:xfrm flipH="1" flipV="1">
            <a:off x="13322897" y="-2405729"/>
            <a:ext cx="8615190" cy="12692729"/>
          </a:xfrm>
          <a:custGeom>
            <a:avLst/>
            <a:gdLst/>
            <a:ahLst/>
            <a:cxnLst/>
            <a:rect l="l" t="t" r="r" b="b"/>
            <a:pathLst>
              <a:path w="8615190" h="12692729">
                <a:moveTo>
                  <a:pt x="8615190" y="12692729"/>
                </a:moveTo>
                <a:lnTo>
                  <a:pt x="0" y="12692729"/>
                </a:lnTo>
                <a:lnTo>
                  <a:pt x="0" y="0"/>
                </a:lnTo>
                <a:lnTo>
                  <a:pt x="8615190" y="0"/>
                </a:lnTo>
                <a:lnTo>
                  <a:pt x="861519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C0163166-5F26-A07B-09AA-01DDB9532C54}"/>
              </a:ext>
            </a:extLst>
          </p:cNvPr>
          <p:cNvSpPr txBox="1"/>
          <p:nvPr/>
        </p:nvSpPr>
        <p:spPr>
          <a:xfrm>
            <a:off x="3581841" y="987678"/>
            <a:ext cx="11124319"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Creating a Success Plan</a:t>
            </a:r>
          </a:p>
        </p:txBody>
      </p:sp>
      <p:sp>
        <p:nvSpPr>
          <p:cNvPr id="5" name="TextBox 5">
            <a:extLst>
              <a:ext uri="{FF2B5EF4-FFF2-40B4-BE49-F238E27FC236}">
                <a16:creationId xmlns:a16="http://schemas.microsoft.com/office/drawing/2014/main" id="{60671205-81F7-85DD-012B-4FAE64AEB7F1}"/>
              </a:ext>
            </a:extLst>
          </p:cNvPr>
          <p:cNvSpPr txBox="1"/>
          <p:nvPr/>
        </p:nvSpPr>
        <p:spPr>
          <a:xfrm>
            <a:off x="3887082" y="1939687"/>
            <a:ext cx="10513837" cy="1175322"/>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3. Emails</a:t>
            </a:r>
          </a:p>
        </p:txBody>
      </p:sp>
      <p:sp>
        <p:nvSpPr>
          <p:cNvPr id="6" name="TextBox 6">
            <a:extLst>
              <a:ext uri="{FF2B5EF4-FFF2-40B4-BE49-F238E27FC236}">
                <a16:creationId xmlns:a16="http://schemas.microsoft.com/office/drawing/2014/main" id="{32758504-491A-BD53-C05F-A95095F25ADA}"/>
              </a:ext>
            </a:extLst>
          </p:cNvPr>
          <p:cNvSpPr txBox="1"/>
          <p:nvPr/>
        </p:nvSpPr>
        <p:spPr>
          <a:xfrm>
            <a:off x="3069699" y="3139662"/>
            <a:ext cx="12148602" cy="1723549"/>
          </a:xfrm>
          <a:prstGeom prst="rect">
            <a:avLst/>
          </a:prstGeom>
        </p:spPr>
        <p:txBody>
          <a:bodyPr lIns="0" tIns="0" rIns="0" bIns="0" rtlCol="0" anchor="t">
            <a:spAutoFit/>
          </a:bodyPr>
          <a:lstStyle/>
          <a:p>
            <a:pPr marL="45719" indent="0">
              <a:buNone/>
            </a:pPr>
            <a:r>
              <a:rPr lang="en-US" sz="2800" dirty="0"/>
              <a:t>Emails can be automatically sent to students to update them on their Plan progress. Each email can further modify the Plan itself by changing the linked staff or faculty, or even initiating new Surveys or Referrals with Twig. Individual Steps and the overall Plan can be assigned emails independently of each other.</a:t>
            </a:r>
          </a:p>
        </p:txBody>
      </p:sp>
      <p:grpSp>
        <p:nvGrpSpPr>
          <p:cNvPr id="9" name="Group 9">
            <a:extLst>
              <a:ext uri="{FF2B5EF4-FFF2-40B4-BE49-F238E27FC236}">
                <a16:creationId xmlns:a16="http://schemas.microsoft.com/office/drawing/2014/main" id="{E64A0E8C-4389-0FE4-AFC8-DEF97557B847}"/>
              </a:ext>
            </a:extLst>
          </p:cNvPr>
          <p:cNvGrpSpPr/>
          <p:nvPr/>
        </p:nvGrpSpPr>
        <p:grpSpPr>
          <a:xfrm>
            <a:off x="0" y="9462840"/>
            <a:ext cx="18288000" cy="967699"/>
            <a:chOff x="0" y="0"/>
            <a:chExt cx="4816593" cy="254867"/>
          </a:xfrm>
        </p:grpSpPr>
        <p:sp>
          <p:nvSpPr>
            <p:cNvPr id="10" name="Freeform 10">
              <a:extLst>
                <a:ext uri="{FF2B5EF4-FFF2-40B4-BE49-F238E27FC236}">
                  <a16:creationId xmlns:a16="http://schemas.microsoft.com/office/drawing/2014/main" id="{D8E0DDA8-49A0-FB00-A40F-A9849B305FC6}"/>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E8C06C07-06F9-4327-110C-57F1CC8CE0AA}"/>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A3A1CD5E-1A2B-EA35-8D77-7FBDFBC94601}"/>
              </a:ext>
            </a:extLst>
          </p:cNvPr>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3" name="Freeform 13">
            <a:extLst>
              <a:ext uri="{FF2B5EF4-FFF2-40B4-BE49-F238E27FC236}">
                <a16:creationId xmlns:a16="http://schemas.microsoft.com/office/drawing/2014/main" id="{540683E3-1724-5B89-77F1-FABEEB225446}"/>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7" name="TextBox 6">
            <a:extLst>
              <a:ext uri="{FF2B5EF4-FFF2-40B4-BE49-F238E27FC236}">
                <a16:creationId xmlns:a16="http://schemas.microsoft.com/office/drawing/2014/main" id="{66A9B6F3-CBAF-FD59-D34E-F28C8524D186}"/>
              </a:ext>
            </a:extLst>
          </p:cNvPr>
          <p:cNvSpPr txBox="1"/>
          <p:nvPr/>
        </p:nvSpPr>
        <p:spPr>
          <a:xfrm>
            <a:off x="3069697" y="5175202"/>
            <a:ext cx="12148602" cy="3447098"/>
          </a:xfrm>
          <a:prstGeom prst="rect">
            <a:avLst/>
          </a:prstGeom>
        </p:spPr>
        <p:txBody>
          <a:bodyPr lIns="0" tIns="0" rIns="0" bIns="0" rtlCol="0" anchor="t">
            <a:spAutoFit/>
          </a:bodyPr>
          <a:lstStyle/>
          <a:p>
            <a:r>
              <a:rPr lang="en-US" sz="2800" b="1" dirty="0"/>
              <a:t>• Plan/Step Started</a:t>
            </a:r>
            <a:br>
              <a:rPr lang="en-US" sz="2800" b="1" dirty="0"/>
            </a:br>
            <a:r>
              <a:rPr lang="en-US" sz="2800" dirty="0"/>
              <a:t>This email is sent when a Plan is first assigned, or when a new Step is available to begin.</a:t>
            </a:r>
          </a:p>
          <a:p>
            <a:r>
              <a:rPr lang="en-US" sz="2800" b="1" dirty="0"/>
              <a:t>• Plan/Step Reminder</a:t>
            </a:r>
            <a:br>
              <a:rPr lang="en-US" sz="2800" b="1" dirty="0"/>
            </a:br>
            <a:r>
              <a:rPr lang="en-US" sz="2800" dirty="0"/>
              <a:t>Up to 3 reminder emails can be sent for the overall Plan, and an additional 3 emails can be sent for each Step. </a:t>
            </a:r>
          </a:p>
          <a:p>
            <a:r>
              <a:rPr lang="en-US" sz="2800" b="1" dirty="0"/>
              <a:t>• Plan/Step Complete</a:t>
            </a:r>
            <a:br>
              <a:rPr lang="en-US" sz="2800" b="1" dirty="0"/>
            </a:br>
            <a:r>
              <a:rPr lang="en-US" sz="2800" dirty="0"/>
              <a:t>This email is sent when a Step or the overall Plan is completed.</a:t>
            </a:r>
            <a:endParaRPr lang="en-US" sz="2800" b="1" dirty="0"/>
          </a:p>
        </p:txBody>
      </p:sp>
    </p:spTree>
    <p:extLst>
      <p:ext uri="{BB962C8B-B14F-4D97-AF65-F5344CB8AC3E}">
        <p14:creationId xmlns:p14="http://schemas.microsoft.com/office/powerpoint/2010/main" val="19290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128F-1425-9679-9E20-ACB63FDB72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4DC0200-C648-8E00-7C64-1B8664802C7A}"/>
              </a:ext>
            </a:extLst>
          </p:cNvPr>
          <p:cNvSpPr/>
          <p:nvPr/>
        </p:nvSpPr>
        <p:spPr>
          <a:xfrm flipV="1">
            <a:off x="-3650087" y="-2405729"/>
            <a:ext cx="8615190" cy="12692729"/>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108D0D91-FEDA-37F7-5135-5E115EE47E67}"/>
              </a:ext>
            </a:extLst>
          </p:cNvPr>
          <p:cNvSpPr/>
          <p:nvPr/>
        </p:nvSpPr>
        <p:spPr>
          <a:xfrm flipH="1" flipV="1">
            <a:off x="13322897" y="-2405729"/>
            <a:ext cx="8615190" cy="12692729"/>
          </a:xfrm>
          <a:custGeom>
            <a:avLst/>
            <a:gdLst/>
            <a:ahLst/>
            <a:cxnLst/>
            <a:rect l="l" t="t" r="r" b="b"/>
            <a:pathLst>
              <a:path w="8615190" h="12692729">
                <a:moveTo>
                  <a:pt x="8615190" y="12692729"/>
                </a:moveTo>
                <a:lnTo>
                  <a:pt x="0" y="12692729"/>
                </a:lnTo>
                <a:lnTo>
                  <a:pt x="0" y="0"/>
                </a:lnTo>
                <a:lnTo>
                  <a:pt x="8615190" y="0"/>
                </a:lnTo>
                <a:lnTo>
                  <a:pt x="8615190" y="1269272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a:extLst>
              <a:ext uri="{FF2B5EF4-FFF2-40B4-BE49-F238E27FC236}">
                <a16:creationId xmlns:a16="http://schemas.microsoft.com/office/drawing/2014/main" id="{C2AEDF21-86C9-3238-6CC1-9FE4D58FF734}"/>
              </a:ext>
            </a:extLst>
          </p:cNvPr>
          <p:cNvSpPr txBox="1"/>
          <p:nvPr/>
        </p:nvSpPr>
        <p:spPr>
          <a:xfrm>
            <a:off x="3581841" y="1050547"/>
            <a:ext cx="11124319"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Creating a Success Plan</a:t>
            </a:r>
          </a:p>
        </p:txBody>
      </p:sp>
      <p:sp>
        <p:nvSpPr>
          <p:cNvPr id="5" name="TextBox 5">
            <a:extLst>
              <a:ext uri="{FF2B5EF4-FFF2-40B4-BE49-F238E27FC236}">
                <a16:creationId xmlns:a16="http://schemas.microsoft.com/office/drawing/2014/main" id="{D7C867A5-9E6A-6BD6-21D3-A84FB201BEA8}"/>
              </a:ext>
            </a:extLst>
          </p:cNvPr>
          <p:cNvSpPr txBox="1"/>
          <p:nvPr/>
        </p:nvSpPr>
        <p:spPr>
          <a:xfrm>
            <a:off x="3887082" y="2002556"/>
            <a:ext cx="10513837" cy="1175322"/>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4. Chaining Sub-Plans</a:t>
            </a:r>
          </a:p>
        </p:txBody>
      </p:sp>
      <p:sp>
        <p:nvSpPr>
          <p:cNvPr id="6" name="TextBox 6">
            <a:extLst>
              <a:ext uri="{FF2B5EF4-FFF2-40B4-BE49-F238E27FC236}">
                <a16:creationId xmlns:a16="http://schemas.microsoft.com/office/drawing/2014/main" id="{B0A06379-70CF-D76F-0607-E226E4B2D982}"/>
              </a:ext>
            </a:extLst>
          </p:cNvPr>
          <p:cNvSpPr txBox="1"/>
          <p:nvPr/>
        </p:nvSpPr>
        <p:spPr>
          <a:xfrm>
            <a:off x="3069697" y="3509748"/>
            <a:ext cx="12148602" cy="861774"/>
          </a:xfrm>
          <a:prstGeom prst="rect">
            <a:avLst/>
          </a:prstGeom>
        </p:spPr>
        <p:txBody>
          <a:bodyPr lIns="0" tIns="0" rIns="0" bIns="0" rtlCol="0" anchor="t">
            <a:spAutoFit/>
          </a:bodyPr>
          <a:lstStyle/>
          <a:p>
            <a:pPr marL="45719" indent="0">
              <a:buNone/>
            </a:pPr>
            <a:r>
              <a:rPr lang="en-US" sz="2800" dirty="0"/>
              <a:t>Upon Plan completion, </a:t>
            </a:r>
            <a:r>
              <a:rPr lang="en-US" sz="2800" dirty="0" err="1"/>
              <a:t>TracCloud</a:t>
            </a:r>
            <a:r>
              <a:rPr lang="en-US" sz="2800" dirty="0"/>
              <a:t> can initiate other processes, including assigning an additional Succuss Plan to the student.</a:t>
            </a:r>
          </a:p>
        </p:txBody>
      </p:sp>
      <p:grpSp>
        <p:nvGrpSpPr>
          <p:cNvPr id="9" name="Group 9">
            <a:extLst>
              <a:ext uri="{FF2B5EF4-FFF2-40B4-BE49-F238E27FC236}">
                <a16:creationId xmlns:a16="http://schemas.microsoft.com/office/drawing/2014/main" id="{90FB5450-12E5-7F19-05BD-9F5206C2037E}"/>
              </a:ext>
            </a:extLst>
          </p:cNvPr>
          <p:cNvGrpSpPr/>
          <p:nvPr/>
        </p:nvGrpSpPr>
        <p:grpSpPr>
          <a:xfrm>
            <a:off x="0" y="9462840"/>
            <a:ext cx="18288000" cy="967699"/>
            <a:chOff x="0" y="0"/>
            <a:chExt cx="4816593" cy="254867"/>
          </a:xfrm>
        </p:grpSpPr>
        <p:sp>
          <p:nvSpPr>
            <p:cNvPr id="10" name="Freeform 10">
              <a:extLst>
                <a:ext uri="{FF2B5EF4-FFF2-40B4-BE49-F238E27FC236}">
                  <a16:creationId xmlns:a16="http://schemas.microsoft.com/office/drawing/2014/main" id="{56E6DDB6-CF58-2882-EB26-E023BFD417DE}"/>
                </a:ext>
              </a:extLst>
            </p:cNvPr>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a:extLst>
                <a:ext uri="{FF2B5EF4-FFF2-40B4-BE49-F238E27FC236}">
                  <a16:creationId xmlns:a16="http://schemas.microsoft.com/office/drawing/2014/main" id="{C25D1B37-2278-9693-8C42-88C09127BBAE}"/>
                </a:ext>
              </a:extLst>
            </p:cNvPr>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34CADE3E-6AE8-2EED-539A-A4F5ED0831BB}"/>
              </a:ext>
            </a:extLst>
          </p:cNvPr>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3" name="Freeform 13">
            <a:extLst>
              <a:ext uri="{FF2B5EF4-FFF2-40B4-BE49-F238E27FC236}">
                <a16:creationId xmlns:a16="http://schemas.microsoft.com/office/drawing/2014/main" id="{BD93F660-9300-2F2C-AB80-3504E15F89EB}"/>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7" name="TextBox 6">
            <a:extLst>
              <a:ext uri="{FF2B5EF4-FFF2-40B4-BE49-F238E27FC236}">
                <a16:creationId xmlns:a16="http://schemas.microsoft.com/office/drawing/2014/main" id="{F2609C91-7CB2-417F-6C13-67AAE560654E}"/>
              </a:ext>
            </a:extLst>
          </p:cNvPr>
          <p:cNvSpPr txBox="1"/>
          <p:nvPr/>
        </p:nvSpPr>
        <p:spPr>
          <a:xfrm>
            <a:off x="2895600" y="5177444"/>
            <a:ext cx="6074303" cy="3016210"/>
          </a:xfrm>
          <a:prstGeom prst="rect">
            <a:avLst/>
          </a:prstGeom>
        </p:spPr>
        <p:txBody>
          <a:bodyPr wrap="square" lIns="0" tIns="0" rIns="0" bIns="0" rtlCol="0" anchor="t">
            <a:spAutoFit/>
          </a:bodyPr>
          <a:lstStyle/>
          <a:p>
            <a:r>
              <a:rPr lang="en-US" sz="2800" b="1" dirty="0"/>
              <a:t>• Specific Sub Plan</a:t>
            </a:r>
            <a:br>
              <a:rPr lang="en-US" sz="2800" dirty="0"/>
            </a:br>
            <a:r>
              <a:rPr lang="en-US" sz="2800" dirty="0"/>
              <a:t>Choose a Plan that will automatically be assigned upon Plan completion.</a:t>
            </a:r>
          </a:p>
          <a:p>
            <a:r>
              <a:rPr lang="en-US" sz="2800" b="1" dirty="0"/>
              <a:t>• Conditional Sub Plan</a:t>
            </a:r>
            <a:br>
              <a:rPr lang="en-US" sz="2800" dirty="0"/>
            </a:br>
            <a:r>
              <a:rPr lang="en-US" sz="2800" dirty="0"/>
              <a:t>Use Twig to add logic determining if a Plan needs to be created, and which Plan should be used.</a:t>
            </a:r>
          </a:p>
        </p:txBody>
      </p:sp>
      <p:pic>
        <p:nvPicPr>
          <p:cNvPr id="8" name="Picture 7">
            <a:extLst>
              <a:ext uri="{FF2B5EF4-FFF2-40B4-BE49-F238E27FC236}">
                <a16:creationId xmlns:a16="http://schemas.microsoft.com/office/drawing/2014/main" id="{00A4291D-4D2A-1B11-1BB3-E29AADE74852}"/>
              </a:ext>
            </a:extLst>
          </p:cNvPr>
          <p:cNvPicPr>
            <a:picLocks noChangeAspect="1"/>
          </p:cNvPicPr>
          <p:nvPr/>
        </p:nvPicPr>
        <p:blipFill rotWithShape="1">
          <a:blip r:embed="rId5"/>
          <a:srcRect l="2718" t="2784" r="12068"/>
          <a:stretch/>
        </p:blipFill>
        <p:spPr>
          <a:xfrm>
            <a:off x="9433531" y="4806070"/>
            <a:ext cx="5748909" cy="3387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344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15D0F-7969-B30D-A55A-08CE27E474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26C072-F15B-8177-A4B4-417AF15772BC}"/>
              </a:ext>
            </a:extLst>
          </p:cNvPr>
          <p:cNvSpPr/>
          <p:nvPr/>
        </p:nvSpPr>
        <p:spPr>
          <a:xfrm>
            <a:off x="-3650087"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A1905D8E-5154-D954-B9B3-F6E8F230547E}"/>
              </a:ext>
            </a:extLst>
          </p:cNvPr>
          <p:cNvSpPr/>
          <p:nvPr/>
        </p:nvSpPr>
        <p:spPr>
          <a:xfrm flipH="1">
            <a:off x="13322897" y="-2405729"/>
            <a:ext cx="8615190" cy="12692729"/>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a:extLst>
              <a:ext uri="{FF2B5EF4-FFF2-40B4-BE49-F238E27FC236}">
                <a16:creationId xmlns:a16="http://schemas.microsoft.com/office/drawing/2014/main" id="{DA3722A6-7F09-5247-8068-FDF46C4EDF32}"/>
              </a:ext>
            </a:extLst>
          </p:cNvPr>
          <p:cNvSpPr txBox="1"/>
          <p:nvPr/>
        </p:nvSpPr>
        <p:spPr>
          <a:xfrm>
            <a:off x="3704330" y="1181100"/>
            <a:ext cx="10879336"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Success Plans Report</a:t>
            </a:r>
          </a:p>
        </p:txBody>
      </p:sp>
      <p:sp>
        <p:nvSpPr>
          <p:cNvPr id="12" name="TextBox 12">
            <a:extLst>
              <a:ext uri="{FF2B5EF4-FFF2-40B4-BE49-F238E27FC236}">
                <a16:creationId xmlns:a16="http://schemas.microsoft.com/office/drawing/2014/main" id="{86F85CF2-031A-CC9E-B387-0266BAD2F779}"/>
              </a:ext>
            </a:extLst>
          </p:cNvPr>
          <p:cNvSpPr txBox="1"/>
          <p:nvPr/>
        </p:nvSpPr>
        <p:spPr>
          <a:xfrm>
            <a:off x="3069699" y="2632285"/>
            <a:ext cx="12148602" cy="1292662"/>
          </a:xfrm>
          <a:prstGeom prst="rect">
            <a:avLst/>
          </a:prstGeom>
        </p:spPr>
        <p:txBody>
          <a:bodyPr lIns="0" tIns="0" rIns="0" bIns="0" rtlCol="0" anchor="t">
            <a:spAutoFit/>
          </a:bodyPr>
          <a:lstStyle/>
          <a:p>
            <a:pPr marL="45719" indent="0">
              <a:buFont typeface="Arial" pitchFamily="34" charset="0"/>
              <a:buNone/>
            </a:pPr>
            <a:r>
              <a:rPr lang="en-US" sz="2800" dirty="0"/>
              <a:t>The </a:t>
            </a:r>
            <a:r>
              <a:rPr lang="en-US" sz="2800" b="1" dirty="0"/>
              <a:t>Success Plans </a:t>
            </a:r>
            <a:r>
              <a:rPr lang="en-US" sz="2800" dirty="0"/>
              <a:t>report can be used to show information about current and past Plans and their overall completion. This report can be sorted by student or date (start, due, completion).</a:t>
            </a:r>
          </a:p>
        </p:txBody>
      </p:sp>
      <p:grpSp>
        <p:nvGrpSpPr>
          <p:cNvPr id="13" name="Group 13">
            <a:extLst>
              <a:ext uri="{FF2B5EF4-FFF2-40B4-BE49-F238E27FC236}">
                <a16:creationId xmlns:a16="http://schemas.microsoft.com/office/drawing/2014/main" id="{3780F2F5-335B-B354-8E47-AD16F1DB8863}"/>
              </a:ext>
            </a:extLst>
          </p:cNvPr>
          <p:cNvGrpSpPr/>
          <p:nvPr/>
        </p:nvGrpSpPr>
        <p:grpSpPr>
          <a:xfrm>
            <a:off x="0" y="9462840"/>
            <a:ext cx="18288000" cy="935802"/>
            <a:chOff x="0" y="0"/>
            <a:chExt cx="4816593" cy="246466"/>
          </a:xfrm>
        </p:grpSpPr>
        <p:sp>
          <p:nvSpPr>
            <p:cNvPr id="14" name="Freeform 14">
              <a:extLst>
                <a:ext uri="{FF2B5EF4-FFF2-40B4-BE49-F238E27FC236}">
                  <a16:creationId xmlns:a16="http://schemas.microsoft.com/office/drawing/2014/main" id="{14C5C553-153F-C823-DD4A-B174F70165B6}"/>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15" name="TextBox 15">
              <a:extLst>
                <a:ext uri="{FF2B5EF4-FFF2-40B4-BE49-F238E27FC236}">
                  <a16:creationId xmlns:a16="http://schemas.microsoft.com/office/drawing/2014/main" id="{8B742329-B4BB-349A-5DE4-2E1C0DD78B20}"/>
                </a:ext>
              </a:extLst>
            </p:cNvPr>
            <p:cNvSpPr txBox="1"/>
            <p:nvPr/>
          </p:nvSpPr>
          <p:spPr>
            <a:xfrm>
              <a:off x="0" y="-38100"/>
              <a:ext cx="4816593" cy="284566"/>
            </a:xfrm>
            <a:prstGeom prst="rect">
              <a:avLst/>
            </a:prstGeom>
          </p:spPr>
          <p:txBody>
            <a:bodyPr lIns="50800" tIns="50800" rIns="50800" bIns="50800" rtlCol="0" anchor="ctr"/>
            <a:lstStyle/>
            <a:p>
              <a:pPr algn="l">
                <a:lnSpc>
                  <a:spcPts val="2659"/>
                </a:lnSpc>
              </a:pPr>
              <a:endParaRPr/>
            </a:p>
          </p:txBody>
        </p:sp>
      </p:grpSp>
      <p:sp>
        <p:nvSpPr>
          <p:cNvPr id="16" name="TextBox 16">
            <a:extLst>
              <a:ext uri="{FF2B5EF4-FFF2-40B4-BE49-F238E27FC236}">
                <a16:creationId xmlns:a16="http://schemas.microsoft.com/office/drawing/2014/main" id="{7F4A46C0-38E8-D12F-379A-23765D216ED1}"/>
              </a:ext>
            </a:extLst>
          </p:cNvPr>
          <p:cNvSpPr txBox="1"/>
          <p:nvPr/>
        </p:nvSpPr>
        <p:spPr>
          <a:xfrm>
            <a:off x="5198110" y="9463343"/>
            <a:ext cx="7891780" cy="1333330"/>
          </a:xfrm>
          <a:prstGeom prst="rect">
            <a:avLst/>
          </a:prstGeom>
        </p:spPr>
        <p:txBody>
          <a:bodyPr lIns="0" tIns="0" rIns="0" bIns="0" rtlCol="0" anchor="t">
            <a:spAutoFit/>
          </a:bodyPr>
          <a:lstStyle/>
          <a:p>
            <a:pPr algn="l">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l">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7" name="Freeform 17">
            <a:extLst>
              <a:ext uri="{FF2B5EF4-FFF2-40B4-BE49-F238E27FC236}">
                <a16:creationId xmlns:a16="http://schemas.microsoft.com/office/drawing/2014/main" id="{857C064A-4EC3-1CDA-3986-DC1EABB136F4}"/>
              </a:ext>
            </a:extLst>
          </p:cNvPr>
          <p:cNvSpPr/>
          <p:nvPr/>
        </p:nvSpPr>
        <p:spPr>
          <a:xfrm>
            <a:off x="1028700" y="137093"/>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pic>
        <p:nvPicPr>
          <p:cNvPr id="18" name="Picture 17">
            <a:extLst>
              <a:ext uri="{FF2B5EF4-FFF2-40B4-BE49-F238E27FC236}">
                <a16:creationId xmlns:a16="http://schemas.microsoft.com/office/drawing/2014/main" id="{F2749C09-F9FC-B6BB-5234-D28C1E10CB6E}"/>
              </a:ext>
            </a:extLst>
          </p:cNvPr>
          <p:cNvPicPr>
            <a:picLocks noChangeAspect="1"/>
          </p:cNvPicPr>
          <p:nvPr/>
        </p:nvPicPr>
        <p:blipFill>
          <a:blip r:embed="rId5"/>
          <a:stretch>
            <a:fillRect/>
          </a:stretch>
        </p:blipFill>
        <p:spPr>
          <a:xfrm>
            <a:off x="3294213" y="4384723"/>
            <a:ext cx="11699575" cy="4322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044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8D45-5489-7E31-CBF5-C9D17596B1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B70979-BE1C-F9A6-6F9C-6A4FF81319A4}"/>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2FEB3E62-3DDC-660F-3BE6-80731F83A0C3}"/>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8D4424CE-D1BF-5892-B7D8-0025A6D6F110}"/>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12C6D157-DE17-38E3-86D7-8CE370C312E0}"/>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145D840D-4699-2E6E-94E1-56B531960134}"/>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BA0355D0-00DD-B366-1DC4-AB0DDB547422}"/>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0E3603C1-BABD-E970-C125-615CD85EFD49}"/>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362AC30A-9711-9440-2114-14A29603B0CF}"/>
              </a:ext>
            </a:extLst>
          </p:cNvPr>
          <p:cNvSpPr/>
          <p:nvPr/>
        </p:nvSpPr>
        <p:spPr>
          <a:xfrm flipH="1" flipV="1">
            <a:off x="11331909" y="0"/>
            <a:ext cx="6975675"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2" name="TextBox 12">
            <a:extLst>
              <a:ext uri="{FF2B5EF4-FFF2-40B4-BE49-F238E27FC236}">
                <a16:creationId xmlns:a16="http://schemas.microsoft.com/office/drawing/2014/main" id="{D5AE52A5-4C5D-3653-42B6-920A749AF2E6}"/>
              </a:ext>
            </a:extLst>
          </p:cNvPr>
          <p:cNvSpPr txBox="1"/>
          <p:nvPr/>
        </p:nvSpPr>
        <p:spPr>
          <a:xfrm>
            <a:off x="1012626" y="2025724"/>
            <a:ext cx="11468100" cy="2444900"/>
          </a:xfrm>
          <a:prstGeom prst="rect">
            <a:avLst/>
          </a:prstGeom>
        </p:spPr>
        <p:txBody>
          <a:bodyPr wrap="square" lIns="0" tIns="0" rIns="0" bIns="0" rtlCol="0" anchor="t">
            <a:spAutoFit/>
          </a:bodyPr>
          <a:lstStyle/>
          <a:p>
            <a:pP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What are Work Plans?</a:t>
            </a:r>
          </a:p>
          <a:p>
            <a:pPr algn="l">
              <a:lnSpc>
                <a:spcPts val="9857"/>
              </a:lnSpc>
              <a:spcBef>
                <a:spcPct val="0"/>
              </a:spcBef>
            </a:pPr>
            <a:endParaRPr lang="en-US" sz="7041" b="1" dirty="0">
              <a:solidFill>
                <a:srgbClr val="000000"/>
              </a:solidFill>
              <a:latin typeface="Montaser Arabic Bold"/>
              <a:ea typeface="Montaser Arabic Bold"/>
              <a:cs typeface="Montaser Arabic Bold"/>
              <a:sym typeface="Montaser Arabic Bold"/>
            </a:endParaRPr>
          </a:p>
        </p:txBody>
      </p:sp>
      <p:sp>
        <p:nvSpPr>
          <p:cNvPr id="16" name="Freeform 16">
            <a:extLst>
              <a:ext uri="{FF2B5EF4-FFF2-40B4-BE49-F238E27FC236}">
                <a16:creationId xmlns:a16="http://schemas.microsoft.com/office/drawing/2014/main" id="{3B535F88-A487-3B56-AF7E-572C5308D958}"/>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0" name="TextBox 14">
            <a:extLst>
              <a:ext uri="{FF2B5EF4-FFF2-40B4-BE49-F238E27FC236}">
                <a16:creationId xmlns:a16="http://schemas.microsoft.com/office/drawing/2014/main" id="{1773D753-5467-698D-657D-1959EE2D841F}"/>
              </a:ext>
            </a:extLst>
          </p:cNvPr>
          <p:cNvSpPr txBox="1"/>
          <p:nvPr/>
        </p:nvSpPr>
        <p:spPr>
          <a:xfrm>
            <a:off x="1100852" y="3870148"/>
            <a:ext cx="8347472" cy="4739759"/>
          </a:xfrm>
          <a:prstGeom prst="rect">
            <a:avLst/>
          </a:prstGeom>
        </p:spPr>
        <p:txBody>
          <a:bodyPr lIns="0" tIns="0" rIns="0" bIns="0" rtlCol="0" anchor="t">
            <a:spAutoFit/>
          </a:bodyPr>
          <a:lstStyle/>
          <a:p>
            <a:r>
              <a:rPr lang="en-US" sz="2800" dirty="0"/>
              <a:t>• Work Plans are configured similarly to Success Plans, but are assigned to and completed by consultants instead.</a:t>
            </a:r>
          </a:p>
          <a:p>
            <a:endParaRPr lang="en-US" sz="2800" dirty="0"/>
          </a:p>
          <a:p>
            <a:r>
              <a:rPr lang="en-US" sz="2800" dirty="0"/>
              <a:t>• Use Work Plans to track training and certification progress. </a:t>
            </a:r>
          </a:p>
          <a:p>
            <a:endParaRPr lang="en-US" sz="2800" dirty="0"/>
          </a:p>
          <a:p>
            <a:r>
              <a:rPr lang="en-US" sz="2800" dirty="0"/>
              <a:t>• Steps can be based on work visit hours, visits with students, and more.</a:t>
            </a:r>
          </a:p>
          <a:p>
            <a:endParaRPr lang="en-US" sz="2800" dirty="0"/>
          </a:p>
          <a:p>
            <a:endParaRPr lang="en-US" sz="2800" dirty="0"/>
          </a:p>
        </p:txBody>
      </p:sp>
    </p:spTree>
    <p:extLst>
      <p:ext uri="{BB962C8B-B14F-4D97-AF65-F5344CB8AC3E}">
        <p14:creationId xmlns:p14="http://schemas.microsoft.com/office/powerpoint/2010/main" val="231035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BC42F-3A29-FBC4-D3FA-0E035675A7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E68434-36A0-B0AD-9C07-3BA28F9BEE0E}"/>
              </a:ext>
            </a:extLst>
          </p:cNvPr>
          <p:cNvSpPr/>
          <p:nvPr/>
        </p:nvSpPr>
        <p:spPr>
          <a:xfrm>
            <a:off x="-3650087"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CF0A8B66-44F9-77EE-17E2-1C8013FB8675}"/>
              </a:ext>
            </a:extLst>
          </p:cNvPr>
          <p:cNvSpPr/>
          <p:nvPr/>
        </p:nvSpPr>
        <p:spPr>
          <a:xfrm flipH="1">
            <a:off x="13322897" y="-2405729"/>
            <a:ext cx="8615190" cy="12692729"/>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a:extLst>
              <a:ext uri="{FF2B5EF4-FFF2-40B4-BE49-F238E27FC236}">
                <a16:creationId xmlns:a16="http://schemas.microsoft.com/office/drawing/2014/main" id="{144B6490-599A-287C-BBFA-394BB09DAB2B}"/>
              </a:ext>
            </a:extLst>
          </p:cNvPr>
          <p:cNvSpPr txBox="1"/>
          <p:nvPr/>
        </p:nvSpPr>
        <p:spPr>
          <a:xfrm>
            <a:off x="3704330" y="1181100"/>
            <a:ext cx="10879336"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Work Plans Report</a:t>
            </a:r>
          </a:p>
        </p:txBody>
      </p:sp>
      <p:sp>
        <p:nvSpPr>
          <p:cNvPr id="12" name="TextBox 12">
            <a:extLst>
              <a:ext uri="{FF2B5EF4-FFF2-40B4-BE49-F238E27FC236}">
                <a16:creationId xmlns:a16="http://schemas.microsoft.com/office/drawing/2014/main" id="{4F5F15DD-6411-0621-D861-AA6ADD493315}"/>
              </a:ext>
            </a:extLst>
          </p:cNvPr>
          <p:cNvSpPr txBox="1"/>
          <p:nvPr/>
        </p:nvSpPr>
        <p:spPr>
          <a:xfrm>
            <a:off x="3069699" y="2632285"/>
            <a:ext cx="12148602" cy="1292662"/>
          </a:xfrm>
          <a:prstGeom prst="rect">
            <a:avLst/>
          </a:prstGeom>
        </p:spPr>
        <p:txBody>
          <a:bodyPr lIns="0" tIns="0" rIns="0" bIns="0" rtlCol="0" anchor="t">
            <a:spAutoFit/>
          </a:bodyPr>
          <a:lstStyle/>
          <a:p>
            <a:pPr marL="45719" indent="0">
              <a:buFont typeface="Arial" pitchFamily="34" charset="0"/>
              <a:buNone/>
            </a:pPr>
            <a:r>
              <a:rPr lang="en-US" sz="2800" dirty="0"/>
              <a:t>The </a:t>
            </a:r>
            <a:r>
              <a:rPr lang="en-US" sz="2800" b="1" dirty="0"/>
              <a:t>Work Plans </a:t>
            </a:r>
            <a:r>
              <a:rPr lang="en-US" sz="2800" dirty="0"/>
              <a:t>report can be used to show information about current and past Plans and their overall completion. This report can be sorted by consultant or date (start, due, completion).</a:t>
            </a:r>
          </a:p>
        </p:txBody>
      </p:sp>
      <p:grpSp>
        <p:nvGrpSpPr>
          <p:cNvPr id="13" name="Group 13">
            <a:extLst>
              <a:ext uri="{FF2B5EF4-FFF2-40B4-BE49-F238E27FC236}">
                <a16:creationId xmlns:a16="http://schemas.microsoft.com/office/drawing/2014/main" id="{61EBC5F5-3C0C-7255-05D3-0907F6E28780}"/>
              </a:ext>
            </a:extLst>
          </p:cNvPr>
          <p:cNvGrpSpPr/>
          <p:nvPr/>
        </p:nvGrpSpPr>
        <p:grpSpPr>
          <a:xfrm>
            <a:off x="0" y="9462840"/>
            <a:ext cx="18288000" cy="935802"/>
            <a:chOff x="0" y="0"/>
            <a:chExt cx="4816593" cy="246466"/>
          </a:xfrm>
        </p:grpSpPr>
        <p:sp>
          <p:nvSpPr>
            <p:cNvPr id="14" name="Freeform 14">
              <a:extLst>
                <a:ext uri="{FF2B5EF4-FFF2-40B4-BE49-F238E27FC236}">
                  <a16:creationId xmlns:a16="http://schemas.microsoft.com/office/drawing/2014/main" id="{6E6A47CA-4940-110D-3F6E-5EA7AE1F0401}"/>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15" name="TextBox 15">
              <a:extLst>
                <a:ext uri="{FF2B5EF4-FFF2-40B4-BE49-F238E27FC236}">
                  <a16:creationId xmlns:a16="http://schemas.microsoft.com/office/drawing/2014/main" id="{EFD00128-EA3F-CFBD-DD1D-D920BD491DFC}"/>
                </a:ext>
              </a:extLst>
            </p:cNvPr>
            <p:cNvSpPr txBox="1"/>
            <p:nvPr/>
          </p:nvSpPr>
          <p:spPr>
            <a:xfrm>
              <a:off x="0" y="-38100"/>
              <a:ext cx="4816593" cy="284566"/>
            </a:xfrm>
            <a:prstGeom prst="rect">
              <a:avLst/>
            </a:prstGeom>
          </p:spPr>
          <p:txBody>
            <a:bodyPr lIns="50800" tIns="50800" rIns="50800" bIns="50800" rtlCol="0" anchor="ctr"/>
            <a:lstStyle/>
            <a:p>
              <a:pPr algn="l">
                <a:lnSpc>
                  <a:spcPts val="2659"/>
                </a:lnSpc>
              </a:pPr>
              <a:endParaRPr/>
            </a:p>
          </p:txBody>
        </p:sp>
      </p:grpSp>
      <p:sp>
        <p:nvSpPr>
          <p:cNvPr id="16" name="TextBox 16">
            <a:extLst>
              <a:ext uri="{FF2B5EF4-FFF2-40B4-BE49-F238E27FC236}">
                <a16:creationId xmlns:a16="http://schemas.microsoft.com/office/drawing/2014/main" id="{A885D149-7100-3AE1-D538-30F3A71958D3}"/>
              </a:ext>
            </a:extLst>
          </p:cNvPr>
          <p:cNvSpPr txBox="1"/>
          <p:nvPr/>
        </p:nvSpPr>
        <p:spPr>
          <a:xfrm>
            <a:off x="5198110" y="9463343"/>
            <a:ext cx="7891780" cy="1333330"/>
          </a:xfrm>
          <a:prstGeom prst="rect">
            <a:avLst/>
          </a:prstGeom>
        </p:spPr>
        <p:txBody>
          <a:bodyPr lIns="0" tIns="0" rIns="0" bIns="0" rtlCol="0" anchor="t">
            <a:spAutoFit/>
          </a:bodyPr>
          <a:lstStyle/>
          <a:p>
            <a:pPr algn="l">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l">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7" name="Freeform 17">
            <a:extLst>
              <a:ext uri="{FF2B5EF4-FFF2-40B4-BE49-F238E27FC236}">
                <a16:creationId xmlns:a16="http://schemas.microsoft.com/office/drawing/2014/main" id="{3A70FA4A-620B-FB16-B70D-3EF6BDCE2A9F}"/>
              </a:ext>
            </a:extLst>
          </p:cNvPr>
          <p:cNvSpPr/>
          <p:nvPr/>
        </p:nvSpPr>
        <p:spPr>
          <a:xfrm>
            <a:off x="1028700" y="137093"/>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pic>
        <p:nvPicPr>
          <p:cNvPr id="4" name="Picture 3">
            <a:extLst>
              <a:ext uri="{FF2B5EF4-FFF2-40B4-BE49-F238E27FC236}">
                <a16:creationId xmlns:a16="http://schemas.microsoft.com/office/drawing/2014/main" id="{DE3EE52F-225A-8CF4-7774-4F836E2AA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6761" y="4398503"/>
            <a:ext cx="11394473" cy="4446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4524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Custom</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Montaser Arabic Bold</vt:lpstr>
      <vt:lpstr>Arimo Bold</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cp:lastModifiedBy>Aidan Murray</cp:lastModifiedBy>
  <cp:revision>20</cp:revision>
  <dcterms:created xsi:type="dcterms:W3CDTF">2006-08-16T00:00:00Z</dcterms:created>
  <dcterms:modified xsi:type="dcterms:W3CDTF">2026-02-23T16:29:46Z</dcterms:modified>
  <dc:identifier>DAG79t2QV08</dc:identifier>
</cp:coreProperties>
</file>