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1" r:id="rId6"/>
    <p:sldId id="292" r:id="rId7"/>
    <p:sldId id="306" r:id="rId8"/>
    <p:sldId id="351" r:id="rId9"/>
    <p:sldId id="353" r:id="rId10"/>
    <p:sldId id="326" r:id="rId11"/>
    <p:sldId id="327" r:id="rId12"/>
    <p:sldId id="354" r:id="rId13"/>
    <p:sldId id="328" r:id="rId14"/>
    <p:sldId id="338" r:id="rId15"/>
    <p:sldId id="337" r:id="rId16"/>
    <p:sldId id="336" r:id="rId17"/>
    <p:sldId id="329" r:id="rId18"/>
    <p:sldId id="330" r:id="rId19"/>
    <p:sldId id="349" r:id="rId20"/>
    <p:sldId id="355" r:id="rId21"/>
    <p:sldId id="356" r:id="rId22"/>
    <p:sldId id="342" r:id="rId23"/>
    <p:sldId id="359" r:id="rId24"/>
    <p:sldId id="360" r:id="rId25"/>
    <p:sldId id="361" r:id="rId26"/>
    <p:sldId id="344" r:id="rId27"/>
    <p:sldId id="357" r:id="rId28"/>
    <p:sldId id="340" r:id="rId29"/>
    <p:sldId id="331" r:id="rId30"/>
    <p:sldId id="335" r:id="rId31"/>
    <p:sldId id="339" r:id="rId32"/>
    <p:sldId id="347" r:id="rId33"/>
    <p:sldId id="341" r:id="rId34"/>
    <p:sldId id="358" r:id="rId35"/>
    <p:sldId id="345" r:id="rId36"/>
    <p:sldId id="346" r:id="rId37"/>
    <p:sldId id="281" r:id="rId38"/>
    <p:sldId id="350" r:id="rId3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cini, Michela (buccinma)" initials="BM(" lastIdx="42" clrIdx="0">
    <p:extLst>
      <p:ext uri="{19B8F6BF-5375-455C-9EA6-DF929625EA0E}">
        <p15:presenceInfo xmlns:p15="http://schemas.microsoft.com/office/powerpoint/2012/main" userId="S-1-5-21-1757981266-1383384898-725345543-411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F2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C6D05-13E1-D69F-2562-79A9BDA09A62}" v="1961" dt="2023-03-28T15:31:37.799"/>
    <p1510:client id="{15000C47-CC47-402A-A76B-251A0C345F1B}" v="714" dt="2022-06-06T13:01:38.843"/>
    <p1510:client id="{1C572FED-BC4D-F00E-6395-0CB259462B5B}" v="640" dt="2023-03-31T14:45:52.641"/>
    <p1510:client id="{1E6FB20E-0B99-471A-9ED4-04D063D2A544}" v="897" dt="2022-05-31T13:56:57.056"/>
    <p1510:client id="{3E51F347-790B-9C64-9C2C-178CC97BD18F}" v="4" dt="2022-06-13T18:19:35.908"/>
    <p1510:client id="{423A77A2-DA06-CF2D-F598-5BC860F4CBF5}" v="683" dt="2023-03-28T14:33:45.736"/>
    <p1510:client id="{48890A46-281C-E2DF-4E90-57B3A1D38025}" v="283" dt="2022-06-06T15:27:55.586"/>
    <p1510:client id="{4A5020EA-14F1-2619-811A-DDBE635E40EF}" v="989" dt="2021-12-16T16:59:52.461"/>
    <p1510:client id="{4EE5DC4E-0898-CFF0-AA55-0FA46CAAC898}" v="25" dt="2020-08-20T22:53:05.630"/>
    <p1510:client id="{522B689F-B508-CDE4-0117-EB4DBFBA6687}" v="2686" dt="2022-06-03T21:28:00.736"/>
    <p1510:client id="{72E9DF02-19EB-A849-E186-2BC61E0DF671}" v="142" dt="2022-06-13T20:42:59.922"/>
    <p1510:client id="{78224E10-9219-D84D-0B5B-52EB4A7F6A84}" v="1493" dt="2023-03-24T15:59:48.659"/>
    <p1510:client id="{8118A167-23B7-CB68-548C-0D974F71C235}" v="3" dt="2022-06-13T17:42:56.776"/>
    <p1510:client id="{9A7A4E0A-4A0A-A50B-6095-80E9298B8A50}" v="1534" dt="2022-06-03T16:41:35.463"/>
    <p1510:client id="{9F79844F-1833-0622-AF91-954AEC52C9C2}" v="1023" dt="2021-12-17T18:25:49.368"/>
    <p1510:client id="{AA5A2ECE-A202-EEA4-7844-DA0B478215E1}" v="68" dt="2022-09-20T13:32:44.845"/>
    <p1510:client id="{ADB4A9FC-5694-69EE-2DB0-D15FE8EB4371}" v="45" dt="2022-06-06T15:23:18.518"/>
    <p1510:client id="{BF951BBC-C951-30F5-7EB1-EE32B413AE95}" v="1632" dt="2022-06-10T13:13:49.360"/>
    <p1510:client id="{C83C137A-3A1E-03D2-80E0-1BEFE68AD704}" v="22" dt="2022-06-10T17:34:22.079"/>
    <p1510:client id="{C8BFD10D-3DC2-997D-586B-E6932B274FE4}" v="28" dt="2021-08-19T11:47:32.182"/>
    <p1510:client id="{D34611FB-D3BB-18DD-CE47-58E5DCA4A0F9}" v="1" dt="2023-03-29T21:00:39.381"/>
    <p1510:client id="{DA1E0C24-B394-04CA-3DCF-13CC0586CAD7}" v="5" dt="2022-10-04T13:26:24.565"/>
    <p1510:client id="{DB3159C6-03E7-4334-0C63-5AD5E9F08F71}" v="22" dt="2022-09-20T13:40:15.740"/>
    <p1510:client id="{EE7309CE-CA47-2E62-618C-A3C0A057597D}" v="1320" dt="2023-03-29T18:15:58.805"/>
    <p1510:client id="{EEF7A28A-8499-4776-CA05-8AB44F7D4CC8}" v="57" dt="2022-10-04T13:28:56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D5175-E449-4895-A3D9-3B44E18DB0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E4DA5-0661-4573-BE3A-1A9C3E9FD00E}">
      <dgm:prSet/>
      <dgm:spPr/>
      <dgm:t>
        <a:bodyPr/>
        <a:lstStyle/>
        <a:p>
          <a:r>
            <a:rPr lang="en-US" dirty="0"/>
            <a:t>Large public university in Cincinnati </a:t>
          </a:r>
          <a:r>
            <a:rPr lang="en-US" i="1" dirty="0"/>
            <a:t>– and growing!</a:t>
          </a:r>
          <a:endParaRPr lang="en-US" dirty="0"/>
        </a:p>
      </dgm:t>
    </dgm:pt>
    <dgm:pt modelId="{DB0BC104-014C-449A-A0E4-28C2DEDBF1A1}" type="parTrans" cxnId="{9BE5E116-0EC7-458E-9748-3635AC509E5E}">
      <dgm:prSet/>
      <dgm:spPr/>
      <dgm:t>
        <a:bodyPr/>
        <a:lstStyle/>
        <a:p>
          <a:endParaRPr lang="en-US"/>
        </a:p>
      </dgm:t>
    </dgm:pt>
    <dgm:pt modelId="{5B64827D-F154-4660-96A3-560554F452AD}" type="sibTrans" cxnId="{9BE5E116-0EC7-458E-9748-3635AC509E5E}">
      <dgm:prSet/>
      <dgm:spPr/>
      <dgm:t>
        <a:bodyPr/>
        <a:lstStyle/>
        <a:p>
          <a:endParaRPr lang="en-US"/>
        </a:p>
      </dgm:t>
    </dgm:pt>
    <dgm:pt modelId="{C8070A8C-D667-41C5-85C9-A214DB470213}">
      <dgm:prSet/>
      <dgm:spPr/>
      <dgm:t>
        <a:bodyPr/>
        <a:lstStyle/>
        <a:p>
          <a:r>
            <a:rPr lang="en-US" dirty="0"/>
            <a:t>36,402 undergrads, 11,512 grad/prof</a:t>
          </a:r>
        </a:p>
      </dgm:t>
    </dgm:pt>
    <dgm:pt modelId="{F2D5C35B-6943-42D4-A7F4-0FBF114E275A}" type="parTrans" cxnId="{9B80EA67-55CE-4C9D-A3BB-E412E68A189E}">
      <dgm:prSet/>
      <dgm:spPr/>
      <dgm:t>
        <a:bodyPr/>
        <a:lstStyle/>
        <a:p>
          <a:endParaRPr lang="en-US"/>
        </a:p>
      </dgm:t>
    </dgm:pt>
    <dgm:pt modelId="{77E325EB-34E6-4691-B177-595556C4BEE3}" type="sibTrans" cxnId="{9B80EA67-55CE-4C9D-A3BB-E412E68A189E}">
      <dgm:prSet/>
      <dgm:spPr/>
      <dgm:t>
        <a:bodyPr/>
        <a:lstStyle/>
        <a:p>
          <a:endParaRPr lang="en-US"/>
        </a:p>
      </dgm:t>
    </dgm:pt>
    <dgm:pt modelId="{BAB90C58-D7EE-4C58-A06E-084D1D15C57C}">
      <dgm:prSet/>
      <dgm:spPr/>
      <dgm:t>
        <a:bodyPr/>
        <a:lstStyle/>
        <a:p>
          <a:r>
            <a:rPr lang="en-US" dirty="0"/>
            <a:t>1 "main" campus + 2 regional campuses</a:t>
          </a:r>
        </a:p>
      </dgm:t>
    </dgm:pt>
    <dgm:pt modelId="{F6A52442-3CD7-4D9C-9220-D2F8D384CD61}" type="parTrans" cxnId="{C62EF04B-5941-40DE-947D-6DD3B574E656}">
      <dgm:prSet/>
      <dgm:spPr/>
      <dgm:t>
        <a:bodyPr/>
        <a:lstStyle/>
        <a:p>
          <a:endParaRPr lang="en-US"/>
        </a:p>
      </dgm:t>
    </dgm:pt>
    <dgm:pt modelId="{1A0CC8B9-2973-4D10-9E2B-2FCA2868D35C}" type="sibTrans" cxnId="{C62EF04B-5941-40DE-947D-6DD3B574E656}">
      <dgm:prSet/>
      <dgm:spPr/>
      <dgm:t>
        <a:bodyPr/>
        <a:lstStyle/>
        <a:p>
          <a:endParaRPr lang="en-US"/>
        </a:p>
      </dgm:t>
    </dgm:pt>
    <dgm:pt modelId="{340399C6-4D7E-4DE1-AD5B-C505BC343185}">
      <dgm:prSet/>
      <dgm:spPr/>
      <dgm:t>
        <a:bodyPr/>
        <a:lstStyle/>
        <a:p>
          <a:r>
            <a:rPr lang="en-US" dirty="0"/>
            <a:t>Free centralized academic support for UC students through various services</a:t>
          </a:r>
        </a:p>
      </dgm:t>
    </dgm:pt>
    <dgm:pt modelId="{011FAA75-A3E7-4586-BD1E-959E3B8C4018}" type="parTrans" cxnId="{9DD590B6-4FC0-4BAB-AF46-814F633FA7CD}">
      <dgm:prSet/>
      <dgm:spPr/>
      <dgm:t>
        <a:bodyPr/>
        <a:lstStyle/>
        <a:p>
          <a:endParaRPr lang="en-US"/>
        </a:p>
      </dgm:t>
    </dgm:pt>
    <dgm:pt modelId="{A651C27D-9845-451E-8569-80E5F5E986D6}" type="sibTrans" cxnId="{9DD590B6-4FC0-4BAB-AF46-814F633FA7CD}">
      <dgm:prSet/>
      <dgm:spPr/>
      <dgm:t>
        <a:bodyPr/>
        <a:lstStyle/>
        <a:p>
          <a:endParaRPr lang="en-US"/>
        </a:p>
      </dgm:t>
    </dgm:pt>
    <dgm:pt modelId="{0C6F8E2B-1399-40F8-B39D-3B73813652BD}">
      <dgm:prSet/>
      <dgm:spPr/>
      <dgm:t>
        <a:bodyPr/>
        <a:lstStyle/>
        <a:p>
          <a:r>
            <a:rPr lang="en-US" dirty="0"/>
            <a:t>Provides services to help students and enhance their academic toolbox</a:t>
          </a:r>
        </a:p>
      </dgm:t>
    </dgm:pt>
    <dgm:pt modelId="{DABCD669-D8A5-4106-A9A9-E37D9EF06252}" type="parTrans" cxnId="{25E63EC7-D6B1-47E5-9FE6-356ECC9575B3}">
      <dgm:prSet/>
      <dgm:spPr/>
      <dgm:t>
        <a:bodyPr/>
        <a:lstStyle/>
        <a:p>
          <a:endParaRPr lang="en-US"/>
        </a:p>
      </dgm:t>
    </dgm:pt>
    <dgm:pt modelId="{1EF0DEAB-EF28-47F4-9DA6-87D2B41044F2}" type="sibTrans" cxnId="{25E63EC7-D6B1-47E5-9FE6-356ECC9575B3}">
      <dgm:prSet/>
      <dgm:spPr/>
      <dgm:t>
        <a:bodyPr/>
        <a:lstStyle/>
        <a:p>
          <a:endParaRPr lang="en-US"/>
        </a:p>
      </dgm:t>
    </dgm:pt>
    <dgm:pt modelId="{367DF666-472F-455B-990C-97EFBF8F390A}">
      <dgm:prSet/>
      <dgm:spPr/>
      <dgm:t>
        <a:bodyPr/>
        <a:lstStyle/>
        <a:p>
          <a:r>
            <a:rPr lang="en-US" dirty="0"/>
            <a:t>13 Professional Staff, 6 Graduate Staff, &amp; 300+ student staff</a:t>
          </a:r>
        </a:p>
      </dgm:t>
    </dgm:pt>
    <dgm:pt modelId="{84DD5A49-200B-4C0D-A5DB-6F9C39261835}" type="parTrans" cxnId="{9F1067B9-A05D-48E9-98DB-2F2B8EB636D5}">
      <dgm:prSet/>
      <dgm:spPr/>
      <dgm:t>
        <a:bodyPr/>
        <a:lstStyle/>
        <a:p>
          <a:endParaRPr lang="en-US"/>
        </a:p>
      </dgm:t>
    </dgm:pt>
    <dgm:pt modelId="{D0BE45F7-E693-483D-8C0D-7DC31B89A204}" type="sibTrans" cxnId="{9F1067B9-A05D-48E9-98DB-2F2B8EB636D5}">
      <dgm:prSet/>
      <dgm:spPr/>
      <dgm:t>
        <a:bodyPr/>
        <a:lstStyle/>
        <a:p>
          <a:endParaRPr lang="en-US"/>
        </a:p>
      </dgm:t>
    </dgm:pt>
    <dgm:pt modelId="{A45CAD54-4655-4427-BFEC-9ABCCFDE11A3}">
      <dgm:prSet/>
      <dgm:spPr/>
      <dgm:t>
        <a:bodyPr/>
        <a:lstStyle/>
        <a:p>
          <a:r>
            <a:rPr lang="en-US" dirty="0"/>
            <a:t>3 "Buckets", 10 Programs</a:t>
          </a:r>
        </a:p>
      </dgm:t>
    </dgm:pt>
    <dgm:pt modelId="{6BE36CEB-DF0F-4FF4-8711-FA7FAAB58B91}" type="parTrans" cxnId="{0DEF8A2C-F1B1-494E-81BD-8D2718A17BA9}">
      <dgm:prSet/>
      <dgm:spPr/>
      <dgm:t>
        <a:bodyPr/>
        <a:lstStyle/>
        <a:p>
          <a:endParaRPr lang="en-US"/>
        </a:p>
      </dgm:t>
    </dgm:pt>
    <dgm:pt modelId="{CCF29DE9-047C-4700-8A19-CE9A858C1A17}" type="sibTrans" cxnId="{0DEF8A2C-F1B1-494E-81BD-8D2718A17BA9}">
      <dgm:prSet/>
      <dgm:spPr/>
      <dgm:t>
        <a:bodyPr/>
        <a:lstStyle/>
        <a:p>
          <a:endParaRPr lang="en-US"/>
        </a:p>
      </dgm:t>
    </dgm:pt>
    <dgm:pt modelId="{0C77F688-686E-447A-9800-D80740CAEE3D}">
      <dgm:prSet/>
      <dgm:spPr/>
      <dgm:t>
        <a:bodyPr/>
        <a:lstStyle/>
        <a:p>
          <a:r>
            <a:rPr lang="en-US" dirty="0"/>
            <a:t>First Year Experience </a:t>
          </a:r>
        </a:p>
      </dgm:t>
    </dgm:pt>
    <dgm:pt modelId="{E1998C9D-557B-4807-83EC-6F0359A1D853}" type="parTrans" cxnId="{CA3DB0D3-984B-4D97-888F-17421253AA36}">
      <dgm:prSet/>
      <dgm:spPr/>
      <dgm:t>
        <a:bodyPr/>
        <a:lstStyle/>
        <a:p>
          <a:endParaRPr lang="en-US"/>
        </a:p>
      </dgm:t>
    </dgm:pt>
    <dgm:pt modelId="{7F64BDEA-4F3C-471A-BB82-50218E641E46}" type="sibTrans" cxnId="{CA3DB0D3-984B-4D97-888F-17421253AA36}">
      <dgm:prSet/>
      <dgm:spPr/>
      <dgm:t>
        <a:bodyPr/>
        <a:lstStyle/>
        <a:p>
          <a:endParaRPr lang="en-US"/>
        </a:p>
      </dgm:t>
    </dgm:pt>
    <dgm:pt modelId="{C088B7F7-167D-49BC-9E0A-EE4D310E51E9}">
      <dgm:prSet/>
      <dgm:spPr/>
      <dgm:t>
        <a:bodyPr/>
        <a:lstStyle/>
        <a:p>
          <a:r>
            <a:rPr lang="en-US" dirty="0"/>
            <a:t>Content Support: drop-in tutoring, appointment-based tutoring, Supplemental Instruction, other group services</a:t>
          </a:r>
        </a:p>
      </dgm:t>
    </dgm:pt>
    <dgm:pt modelId="{90A41C64-554F-44BD-A9F3-10617A874C10}" type="parTrans" cxnId="{16C2C094-8AA3-41BF-9018-F31CA52197AF}">
      <dgm:prSet/>
      <dgm:spPr/>
      <dgm:t>
        <a:bodyPr/>
        <a:lstStyle/>
        <a:p>
          <a:endParaRPr lang="en-US"/>
        </a:p>
      </dgm:t>
    </dgm:pt>
    <dgm:pt modelId="{EC2CF021-55CB-4F5C-9711-8800589524EB}" type="sibTrans" cxnId="{16C2C094-8AA3-41BF-9018-F31CA52197AF}">
      <dgm:prSet/>
      <dgm:spPr/>
      <dgm:t>
        <a:bodyPr/>
        <a:lstStyle/>
        <a:p>
          <a:endParaRPr lang="en-US"/>
        </a:p>
      </dgm:t>
    </dgm:pt>
    <dgm:pt modelId="{B2E9201E-AC5B-4EC3-8774-2B4F76BAC05C}">
      <dgm:prSet/>
      <dgm:spPr/>
      <dgm:t>
        <a:bodyPr/>
        <a:lstStyle/>
        <a:p>
          <a:r>
            <a:rPr lang="en-US" dirty="0"/>
            <a:t>College Success: pre-scheduled one-on-one and group success skills-building</a:t>
          </a:r>
        </a:p>
      </dgm:t>
    </dgm:pt>
    <dgm:pt modelId="{A443F88F-98BB-49B0-B037-9CFBB5F58768}" type="parTrans" cxnId="{0F5029BA-85E6-4C68-A3E0-CE1423097C92}">
      <dgm:prSet/>
      <dgm:spPr/>
      <dgm:t>
        <a:bodyPr/>
        <a:lstStyle/>
        <a:p>
          <a:endParaRPr lang="en-US"/>
        </a:p>
      </dgm:t>
    </dgm:pt>
    <dgm:pt modelId="{DC280B88-AE8A-457C-87F6-0D4BA0F553E9}" type="sibTrans" cxnId="{0F5029BA-85E6-4C68-A3E0-CE1423097C92}">
      <dgm:prSet/>
      <dgm:spPr/>
      <dgm:t>
        <a:bodyPr/>
        <a:lstStyle/>
        <a:p>
          <a:endParaRPr lang="en-US"/>
        </a:p>
      </dgm:t>
    </dgm:pt>
    <dgm:pt modelId="{D923938B-E19C-4F7E-A918-D6D7714591EE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Fairly decentralized governance by college</a:t>
          </a:r>
        </a:p>
      </dgm:t>
    </dgm:pt>
    <dgm:pt modelId="{A0ED206F-763A-411F-A06D-013033484338}" type="parTrans" cxnId="{21A29E3D-D397-4FBA-A820-736022878928}">
      <dgm:prSet/>
      <dgm:spPr/>
    </dgm:pt>
    <dgm:pt modelId="{EC825081-2902-4906-A271-DBFFB4F64FA2}" type="sibTrans" cxnId="{21A29E3D-D397-4FBA-A820-736022878928}">
      <dgm:prSet/>
      <dgm:spPr/>
    </dgm:pt>
    <dgm:pt modelId="{C76C1D32-C2E4-4093-B960-DFBD41385FB9}" type="pres">
      <dgm:prSet presAssocID="{6CBD5175-E449-4895-A3D9-3B44E18DB0EB}" presName="linear" presStyleCnt="0">
        <dgm:presLayoutVars>
          <dgm:animLvl val="lvl"/>
          <dgm:resizeHandles val="exact"/>
        </dgm:presLayoutVars>
      </dgm:prSet>
      <dgm:spPr/>
    </dgm:pt>
    <dgm:pt modelId="{93FA853B-6B83-4DEB-9948-580A8B1D3729}" type="pres">
      <dgm:prSet presAssocID="{A85E4DA5-0661-4573-BE3A-1A9C3E9FD0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F01990-6BD4-474E-A17C-056707C9B7A3}" type="pres">
      <dgm:prSet presAssocID="{A85E4DA5-0661-4573-BE3A-1A9C3E9FD00E}" presName="childText" presStyleLbl="revTx" presStyleIdx="0" presStyleCnt="3">
        <dgm:presLayoutVars>
          <dgm:bulletEnabled val="1"/>
        </dgm:presLayoutVars>
      </dgm:prSet>
      <dgm:spPr/>
    </dgm:pt>
    <dgm:pt modelId="{B5EB6659-9C83-46EF-B86D-190CEF0C4FE5}" type="pres">
      <dgm:prSet presAssocID="{340399C6-4D7E-4DE1-AD5B-C505BC3431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E0354B-6E30-4B2A-882F-18D79DD5C86D}" type="pres">
      <dgm:prSet presAssocID="{340399C6-4D7E-4DE1-AD5B-C505BC343185}" presName="childText" presStyleLbl="revTx" presStyleIdx="1" presStyleCnt="3">
        <dgm:presLayoutVars>
          <dgm:bulletEnabled val="1"/>
        </dgm:presLayoutVars>
      </dgm:prSet>
      <dgm:spPr/>
    </dgm:pt>
    <dgm:pt modelId="{D23ADCFE-DCE7-45CB-AEA1-637727C744CB}" type="pres">
      <dgm:prSet presAssocID="{367DF666-472F-455B-990C-97EFBF8F39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F433A2-3E28-4DAF-990B-D65D5C18AD03}" type="pres">
      <dgm:prSet presAssocID="{D0BE45F7-E693-483D-8C0D-7DC31B89A204}" presName="spacer" presStyleCnt="0"/>
      <dgm:spPr/>
    </dgm:pt>
    <dgm:pt modelId="{CC6A914C-516F-4BA0-BFF4-023FAE25CAD3}" type="pres">
      <dgm:prSet presAssocID="{A45CAD54-4655-4427-BFEC-9ABCCFDE11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4B2C3DC-9AD5-400C-8B23-7B143A37CFE2}" type="pres">
      <dgm:prSet presAssocID="{A45CAD54-4655-4427-BFEC-9ABCCFDE11A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457C607-7F34-45AE-852E-EDECD7EDB067}" type="presOf" srcId="{B2E9201E-AC5B-4EC3-8774-2B4F76BAC05C}" destId="{A4B2C3DC-9AD5-400C-8B23-7B143A37CFE2}" srcOrd="0" destOrd="2" presId="urn:microsoft.com/office/officeart/2005/8/layout/vList2"/>
    <dgm:cxn modelId="{9BE5E116-0EC7-458E-9748-3635AC509E5E}" srcId="{6CBD5175-E449-4895-A3D9-3B44E18DB0EB}" destId="{A85E4DA5-0661-4573-BE3A-1A9C3E9FD00E}" srcOrd="0" destOrd="0" parTransId="{DB0BC104-014C-449A-A0E4-28C2DEDBF1A1}" sibTransId="{5B64827D-F154-4660-96A3-560554F452AD}"/>
    <dgm:cxn modelId="{0DEF8A2C-F1B1-494E-81BD-8D2718A17BA9}" srcId="{6CBD5175-E449-4895-A3D9-3B44E18DB0EB}" destId="{A45CAD54-4655-4427-BFEC-9ABCCFDE11A3}" srcOrd="3" destOrd="0" parTransId="{6BE36CEB-DF0F-4FF4-8711-FA7FAAB58B91}" sibTransId="{CCF29DE9-047C-4700-8A19-CE9A858C1A17}"/>
    <dgm:cxn modelId="{21A29E3D-D397-4FBA-A820-736022878928}" srcId="{A85E4DA5-0661-4573-BE3A-1A9C3E9FD00E}" destId="{D923938B-E19C-4F7E-A918-D6D7714591EE}" srcOrd="2" destOrd="0" parTransId="{A0ED206F-763A-411F-A06D-013033484338}" sibTransId="{EC825081-2902-4906-A271-DBFFB4F64FA2}"/>
    <dgm:cxn modelId="{FD3AA947-22D3-47D1-AB1D-4C2B8FD4F73E}" type="presOf" srcId="{D923938B-E19C-4F7E-A918-D6D7714591EE}" destId="{EFF01990-6BD4-474E-A17C-056707C9B7A3}" srcOrd="0" destOrd="2" presId="urn:microsoft.com/office/officeart/2005/8/layout/vList2"/>
    <dgm:cxn modelId="{9B80EA67-55CE-4C9D-A3BB-E412E68A189E}" srcId="{A85E4DA5-0661-4573-BE3A-1A9C3E9FD00E}" destId="{C8070A8C-D667-41C5-85C9-A214DB470213}" srcOrd="0" destOrd="0" parTransId="{F2D5C35B-6943-42D4-A7F4-0FBF114E275A}" sibTransId="{77E325EB-34E6-4691-B177-595556C4BEE3}"/>
    <dgm:cxn modelId="{C62EF04B-5941-40DE-947D-6DD3B574E656}" srcId="{A85E4DA5-0661-4573-BE3A-1A9C3E9FD00E}" destId="{BAB90C58-D7EE-4C58-A06E-084D1D15C57C}" srcOrd="1" destOrd="0" parTransId="{F6A52442-3CD7-4D9C-9220-D2F8D384CD61}" sibTransId="{1A0CC8B9-2973-4D10-9E2B-2FCA2868D35C}"/>
    <dgm:cxn modelId="{B0C53055-360E-4723-8782-707E99EE0C2D}" type="presOf" srcId="{340399C6-4D7E-4DE1-AD5B-C505BC343185}" destId="{B5EB6659-9C83-46EF-B86D-190CEF0C4FE5}" srcOrd="0" destOrd="0" presId="urn:microsoft.com/office/officeart/2005/8/layout/vList2"/>
    <dgm:cxn modelId="{B095477E-B7E3-4379-87D0-160E1AAA41BD}" type="presOf" srcId="{367DF666-472F-455B-990C-97EFBF8F390A}" destId="{D23ADCFE-DCE7-45CB-AEA1-637727C744CB}" srcOrd="0" destOrd="0" presId="urn:microsoft.com/office/officeart/2005/8/layout/vList2"/>
    <dgm:cxn modelId="{94304B83-7504-4882-879B-AFF348B7FED9}" type="presOf" srcId="{6CBD5175-E449-4895-A3D9-3B44E18DB0EB}" destId="{C76C1D32-C2E4-4093-B960-DFBD41385FB9}" srcOrd="0" destOrd="0" presId="urn:microsoft.com/office/officeart/2005/8/layout/vList2"/>
    <dgm:cxn modelId="{9EBBD38B-D9CF-408C-A7E0-78090715046C}" type="presOf" srcId="{BAB90C58-D7EE-4C58-A06E-084D1D15C57C}" destId="{EFF01990-6BD4-474E-A17C-056707C9B7A3}" srcOrd="0" destOrd="1" presId="urn:microsoft.com/office/officeart/2005/8/layout/vList2"/>
    <dgm:cxn modelId="{16C2C094-8AA3-41BF-9018-F31CA52197AF}" srcId="{A45CAD54-4655-4427-BFEC-9ABCCFDE11A3}" destId="{C088B7F7-167D-49BC-9E0A-EE4D310E51E9}" srcOrd="1" destOrd="0" parTransId="{90A41C64-554F-44BD-A9F3-10617A874C10}" sibTransId="{EC2CF021-55CB-4F5C-9711-8800589524EB}"/>
    <dgm:cxn modelId="{6536CEB0-43BD-47FD-BB61-A733D23353C4}" type="presOf" srcId="{C8070A8C-D667-41C5-85C9-A214DB470213}" destId="{EFF01990-6BD4-474E-A17C-056707C9B7A3}" srcOrd="0" destOrd="0" presId="urn:microsoft.com/office/officeart/2005/8/layout/vList2"/>
    <dgm:cxn modelId="{9DD590B6-4FC0-4BAB-AF46-814F633FA7CD}" srcId="{6CBD5175-E449-4895-A3D9-3B44E18DB0EB}" destId="{340399C6-4D7E-4DE1-AD5B-C505BC343185}" srcOrd="1" destOrd="0" parTransId="{011FAA75-A3E7-4586-BD1E-959E3B8C4018}" sibTransId="{A651C27D-9845-451E-8569-80E5F5E986D6}"/>
    <dgm:cxn modelId="{9F1067B9-A05D-48E9-98DB-2F2B8EB636D5}" srcId="{6CBD5175-E449-4895-A3D9-3B44E18DB0EB}" destId="{367DF666-472F-455B-990C-97EFBF8F390A}" srcOrd="2" destOrd="0" parTransId="{84DD5A49-200B-4C0D-A5DB-6F9C39261835}" sibTransId="{D0BE45F7-E693-483D-8C0D-7DC31B89A204}"/>
    <dgm:cxn modelId="{0F5029BA-85E6-4C68-A3E0-CE1423097C92}" srcId="{A45CAD54-4655-4427-BFEC-9ABCCFDE11A3}" destId="{B2E9201E-AC5B-4EC3-8774-2B4F76BAC05C}" srcOrd="2" destOrd="0" parTransId="{A443F88F-98BB-49B0-B037-9CFBB5F58768}" sibTransId="{DC280B88-AE8A-457C-87F6-0D4BA0F553E9}"/>
    <dgm:cxn modelId="{0051C0C3-DFDD-429C-9965-39D8AB9471CA}" type="presOf" srcId="{C088B7F7-167D-49BC-9E0A-EE4D310E51E9}" destId="{A4B2C3DC-9AD5-400C-8B23-7B143A37CFE2}" srcOrd="0" destOrd="1" presId="urn:microsoft.com/office/officeart/2005/8/layout/vList2"/>
    <dgm:cxn modelId="{78C649C6-8A02-463A-98DF-44BB6064EA5C}" type="presOf" srcId="{0C6F8E2B-1399-40F8-B39D-3B73813652BD}" destId="{E0E0354B-6E30-4B2A-882F-18D79DD5C86D}" srcOrd="0" destOrd="0" presId="urn:microsoft.com/office/officeart/2005/8/layout/vList2"/>
    <dgm:cxn modelId="{25E63EC7-D6B1-47E5-9FE6-356ECC9575B3}" srcId="{340399C6-4D7E-4DE1-AD5B-C505BC343185}" destId="{0C6F8E2B-1399-40F8-B39D-3B73813652BD}" srcOrd="0" destOrd="0" parTransId="{DABCD669-D8A5-4106-A9A9-E37D9EF06252}" sibTransId="{1EF0DEAB-EF28-47F4-9DA6-87D2B41044F2}"/>
    <dgm:cxn modelId="{754331CC-4A70-41B7-B249-3C7F8A0FD80E}" type="presOf" srcId="{A45CAD54-4655-4427-BFEC-9ABCCFDE11A3}" destId="{CC6A914C-516F-4BA0-BFF4-023FAE25CAD3}" srcOrd="0" destOrd="0" presId="urn:microsoft.com/office/officeart/2005/8/layout/vList2"/>
    <dgm:cxn modelId="{87D6E6CE-A852-467A-9C3F-249B056295A9}" type="presOf" srcId="{A85E4DA5-0661-4573-BE3A-1A9C3E9FD00E}" destId="{93FA853B-6B83-4DEB-9948-580A8B1D3729}" srcOrd="0" destOrd="0" presId="urn:microsoft.com/office/officeart/2005/8/layout/vList2"/>
    <dgm:cxn modelId="{CA3DB0D3-984B-4D97-888F-17421253AA36}" srcId="{A45CAD54-4655-4427-BFEC-9ABCCFDE11A3}" destId="{0C77F688-686E-447A-9800-D80740CAEE3D}" srcOrd="0" destOrd="0" parTransId="{E1998C9D-557B-4807-83EC-6F0359A1D853}" sibTransId="{7F64BDEA-4F3C-471A-BB82-50218E641E46}"/>
    <dgm:cxn modelId="{4E8B96FA-EFCA-4E2C-96ED-D1EB03B4729A}" type="presOf" srcId="{0C77F688-686E-447A-9800-D80740CAEE3D}" destId="{A4B2C3DC-9AD5-400C-8B23-7B143A37CFE2}" srcOrd="0" destOrd="0" presId="urn:microsoft.com/office/officeart/2005/8/layout/vList2"/>
    <dgm:cxn modelId="{05736631-2BF7-43E8-B769-68DB455B1E41}" type="presParOf" srcId="{C76C1D32-C2E4-4093-B960-DFBD41385FB9}" destId="{93FA853B-6B83-4DEB-9948-580A8B1D3729}" srcOrd="0" destOrd="0" presId="urn:microsoft.com/office/officeart/2005/8/layout/vList2"/>
    <dgm:cxn modelId="{D9B47703-042D-4030-91F5-460CDA4F5276}" type="presParOf" srcId="{C76C1D32-C2E4-4093-B960-DFBD41385FB9}" destId="{EFF01990-6BD4-474E-A17C-056707C9B7A3}" srcOrd="1" destOrd="0" presId="urn:microsoft.com/office/officeart/2005/8/layout/vList2"/>
    <dgm:cxn modelId="{61FE1889-14C3-4D45-A95B-C199C0BE3C0D}" type="presParOf" srcId="{C76C1D32-C2E4-4093-B960-DFBD41385FB9}" destId="{B5EB6659-9C83-46EF-B86D-190CEF0C4FE5}" srcOrd="2" destOrd="0" presId="urn:microsoft.com/office/officeart/2005/8/layout/vList2"/>
    <dgm:cxn modelId="{07196038-C2CA-4288-91E5-64DFA1BB7E47}" type="presParOf" srcId="{C76C1D32-C2E4-4093-B960-DFBD41385FB9}" destId="{E0E0354B-6E30-4B2A-882F-18D79DD5C86D}" srcOrd="3" destOrd="0" presId="urn:microsoft.com/office/officeart/2005/8/layout/vList2"/>
    <dgm:cxn modelId="{0C802704-BC53-4DF0-8601-818E509AFF15}" type="presParOf" srcId="{C76C1D32-C2E4-4093-B960-DFBD41385FB9}" destId="{D23ADCFE-DCE7-45CB-AEA1-637727C744CB}" srcOrd="4" destOrd="0" presId="urn:microsoft.com/office/officeart/2005/8/layout/vList2"/>
    <dgm:cxn modelId="{5460CC68-5428-44C0-AE3E-3240AEF8B30B}" type="presParOf" srcId="{C76C1D32-C2E4-4093-B960-DFBD41385FB9}" destId="{77F433A2-3E28-4DAF-990B-D65D5C18AD03}" srcOrd="5" destOrd="0" presId="urn:microsoft.com/office/officeart/2005/8/layout/vList2"/>
    <dgm:cxn modelId="{FF89637D-6A2F-4217-A78A-DAFF5308B719}" type="presParOf" srcId="{C76C1D32-C2E4-4093-B960-DFBD41385FB9}" destId="{CC6A914C-516F-4BA0-BFF4-023FAE25CAD3}" srcOrd="6" destOrd="0" presId="urn:microsoft.com/office/officeart/2005/8/layout/vList2"/>
    <dgm:cxn modelId="{860DB6B6-CB92-4BDC-8F32-18FBAFA442EE}" type="presParOf" srcId="{C76C1D32-C2E4-4093-B960-DFBD41385FB9}" destId="{A4B2C3DC-9AD5-400C-8B23-7B143A37CF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8E982-C1E7-4809-8432-EDCFA9B898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DE34A-D309-4F1C-8C00-CA882D8021EB}">
      <dgm:prSet phldrT="[Text]" phldr="0"/>
      <dgm:spPr/>
      <dgm:t>
        <a:bodyPr/>
        <a:lstStyle/>
        <a:p>
          <a:pPr algn="l" rtl="0"/>
          <a:r>
            <a:rPr lang="en-US" dirty="0">
              <a:latin typeface="Arial"/>
            </a:rPr>
            <a:t>Spring 2023</a:t>
          </a:r>
          <a:endParaRPr lang="en-US" dirty="0"/>
        </a:p>
      </dgm:t>
    </dgm:pt>
    <dgm:pt modelId="{3194821A-5CCC-4781-A1C3-33944B12302B}" type="parTrans" cxnId="{79FBF29A-C1BE-4CAD-8138-7767C9109C46}">
      <dgm:prSet/>
      <dgm:spPr/>
      <dgm:t>
        <a:bodyPr/>
        <a:lstStyle/>
        <a:p>
          <a:endParaRPr lang="en-US"/>
        </a:p>
      </dgm:t>
    </dgm:pt>
    <dgm:pt modelId="{647DE697-94B4-41CB-9FE6-F27F3D5F3578}" type="sibTrans" cxnId="{79FBF29A-C1BE-4CAD-8138-7767C9109C46}">
      <dgm:prSet/>
      <dgm:spPr/>
      <dgm:t>
        <a:bodyPr/>
        <a:lstStyle/>
        <a:p>
          <a:endParaRPr lang="en-US"/>
        </a:p>
      </dgm:t>
    </dgm:pt>
    <dgm:pt modelId="{6AD6E130-CEEC-45DB-A42E-CB520CACE9DB}">
      <dgm:prSet phldrT="[Text]" phldr="0"/>
      <dgm:spPr/>
      <dgm:t>
        <a:bodyPr/>
        <a:lstStyle/>
        <a:p>
          <a:pPr algn="l" rtl="0"/>
          <a:r>
            <a:rPr lang="en-US" dirty="0">
              <a:latin typeface="Arial"/>
            </a:rPr>
            <a:t>Success Plan management transitioned (to me!)</a:t>
          </a:r>
          <a:endParaRPr lang="en-US" dirty="0"/>
        </a:p>
      </dgm:t>
    </dgm:pt>
    <dgm:pt modelId="{972E0815-9EF1-4CC3-9870-8E786BE62778}" type="parTrans" cxnId="{A4AD3F1C-B24C-4619-BB47-D6343EA87A41}">
      <dgm:prSet/>
      <dgm:spPr/>
      <dgm:t>
        <a:bodyPr/>
        <a:lstStyle/>
        <a:p>
          <a:endParaRPr lang="en-US"/>
        </a:p>
      </dgm:t>
    </dgm:pt>
    <dgm:pt modelId="{5B13BBFF-FA03-4035-8605-72D344F9FDEB}" type="sibTrans" cxnId="{A4AD3F1C-B24C-4619-BB47-D6343EA87A41}">
      <dgm:prSet/>
      <dgm:spPr/>
      <dgm:t>
        <a:bodyPr/>
        <a:lstStyle/>
        <a:p>
          <a:endParaRPr lang="en-US"/>
        </a:p>
      </dgm:t>
    </dgm:pt>
    <dgm:pt modelId="{75ED41BF-02C4-48ED-983D-B9CDFF0F768B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Prior to Summer 2022</a:t>
          </a:r>
          <a:endParaRPr lang="en-US" dirty="0"/>
        </a:p>
      </dgm:t>
    </dgm:pt>
    <dgm:pt modelId="{8F6494D2-5A79-4715-B723-F524FF8F9B15}" type="parTrans" cxnId="{5DB2F45D-D5E1-4269-AB30-C3BC42CA04B2}">
      <dgm:prSet/>
      <dgm:spPr/>
    </dgm:pt>
    <dgm:pt modelId="{F6FF0922-AC92-4CAA-A677-4A415A9C3F76}" type="sibTrans" cxnId="{5DB2F45D-D5E1-4269-AB30-C3BC42CA04B2}">
      <dgm:prSet/>
      <dgm:spPr/>
      <dgm:t>
        <a:bodyPr/>
        <a:lstStyle/>
        <a:p>
          <a:endParaRPr lang="en-US"/>
        </a:p>
      </dgm:t>
    </dgm:pt>
    <dgm:pt modelId="{FC446AD2-2A53-4D0A-A2B8-08460D64DBF0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No student view of Success Plans in Trac 4.0</a:t>
          </a:r>
          <a:endParaRPr lang="en-US" dirty="0"/>
        </a:p>
      </dgm:t>
    </dgm:pt>
    <dgm:pt modelId="{B28A5D32-8129-4FD2-8876-7075189AABFC}" type="parTrans" cxnId="{F0E0F4DE-D028-4A09-90C7-92DEDEFACFF2}">
      <dgm:prSet/>
      <dgm:spPr/>
    </dgm:pt>
    <dgm:pt modelId="{E3A565E4-059D-4263-A7F1-1EDEA336E404}" type="sibTrans" cxnId="{F0E0F4DE-D028-4A09-90C7-92DEDEFACFF2}">
      <dgm:prSet/>
      <dgm:spPr/>
    </dgm:pt>
    <dgm:pt modelId="{2231D493-A219-48F4-B7AF-1AF94C91F18E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Summer 2022</a:t>
          </a:r>
          <a:endParaRPr lang="en-US" dirty="0"/>
        </a:p>
      </dgm:t>
    </dgm:pt>
    <dgm:pt modelId="{C82E7595-AB75-43EE-A845-AE76B8350C6A}" type="parTrans" cxnId="{C6A507A0-18BE-4779-BEE3-0B389C2A6694}">
      <dgm:prSet/>
      <dgm:spPr/>
    </dgm:pt>
    <dgm:pt modelId="{B37FE82E-DAFE-4932-840F-EC7C1A4BD3B0}" type="sibTrans" cxnId="{C6A507A0-18BE-4779-BEE3-0B389C2A6694}">
      <dgm:prSet/>
      <dgm:spPr/>
      <dgm:t>
        <a:bodyPr/>
        <a:lstStyle/>
        <a:p>
          <a:endParaRPr lang="en-US"/>
        </a:p>
      </dgm:t>
    </dgm:pt>
    <dgm:pt modelId="{0815BA72-6B49-458E-A747-D2918EE6B052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Learning Commons transitioned to </a:t>
          </a:r>
          <a:r>
            <a:rPr lang="en-US" dirty="0" err="1">
              <a:latin typeface="Arial"/>
            </a:rPr>
            <a:t>TracCloud</a:t>
          </a:r>
          <a:r>
            <a:rPr lang="en-US" dirty="0">
              <a:latin typeface="Arial"/>
            </a:rPr>
            <a:t> </a:t>
          </a:r>
          <a:r>
            <a:rPr lang="en-US" dirty="0" err="1">
              <a:latin typeface="Arial"/>
            </a:rPr>
            <a:t>TutorTrac</a:t>
          </a:r>
          <a:endParaRPr lang="en-US" dirty="0"/>
        </a:p>
      </dgm:t>
    </dgm:pt>
    <dgm:pt modelId="{5C0DE059-D65D-4F36-8533-04B1FCD0CBC6}" type="parTrans" cxnId="{340902F8-A874-4A9B-A316-CDE13D21BB97}">
      <dgm:prSet/>
      <dgm:spPr/>
    </dgm:pt>
    <dgm:pt modelId="{AF6D43DB-2748-421B-995B-EA4A1C22D8B4}" type="sibTrans" cxnId="{340902F8-A874-4A9B-A316-CDE13D21BB97}">
      <dgm:prSet/>
      <dgm:spPr/>
    </dgm:pt>
    <dgm:pt modelId="{C359403B-96C3-4471-9570-65AEA9DD626E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Fall 2022</a:t>
          </a:r>
          <a:endParaRPr lang="en-US" dirty="0"/>
        </a:p>
      </dgm:t>
    </dgm:pt>
    <dgm:pt modelId="{DB9195F0-3910-4A6D-B07C-E0696D361F6D}" type="parTrans" cxnId="{759EC917-672D-4988-8CA1-38A1E1C168FD}">
      <dgm:prSet/>
      <dgm:spPr/>
    </dgm:pt>
    <dgm:pt modelId="{7B4B282E-DC82-4FB0-B93B-DAAE5890B4D6}" type="sibTrans" cxnId="{759EC917-672D-4988-8CA1-38A1E1C168FD}">
      <dgm:prSet/>
      <dgm:spPr/>
      <dgm:t>
        <a:bodyPr/>
        <a:lstStyle/>
        <a:p>
          <a:endParaRPr lang="en-US"/>
        </a:p>
      </dgm:t>
    </dgm:pt>
    <dgm:pt modelId="{B0D7099C-E7B2-41C5-94AB-5DF88619D6E7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New Success Plan tracking approach implemented &amp; management transition (Hannah Williamson)</a:t>
          </a:r>
          <a:endParaRPr lang="en-US" dirty="0"/>
        </a:p>
      </dgm:t>
    </dgm:pt>
    <dgm:pt modelId="{DEAEE2B8-9E99-422E-8A6A-1526434B9584}" type="parTrans" cxnId="{BD8335B5-5D84-4144-9A87-FAD861468404}">
      <dgm:prSet/>
      <dgm:spPr/>
    </dgm:pt>
    <dgm:pt modelId="{F9D74FD5-1231-419F-8EE3-285AA2BCD5E2}" type="sibTrans" cxnId="{BD8335B5-5D84-4144-9A87-FAD861468404}">
      <dgm:prSet/>
      <dgm:spPr/>
    </dgm:pt>
    <dgm:pt modelId="{B9256B9F-0B37-4001-B9E9-1102434DB427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Advisors encouraged to explore more creative/flexible plans</a:t>
          </a:r>
        </a:p>
      </dgm:t>
    </dgm:pt>
    <dgm:pt modelId="{6F54E69D-4108-4528-9D67-A5B66FA0A3FA}" type="parTrans" cxnId="{065076FE-991A-4A78-A2CF-6D4DCE69188B}">
      <dgm:prSet/>
      <dgm:spPr/>
    </dgm:pt>
    <dgm:pt modelId="{9C727D30-455C-4F56-9FA9-7AAB54BD6D89}" type="sibTrans" cxnId="{065076FE-991A-4A78-A2CF-6D4DCE69188B}">
      <dgm:prSet/>
      <dgm:spPr/>
      <dgm:t>
        <a:bodyPr/>
        <a:lstStyle/>
        <a:p>
          <a:endParaRPr lang="en-US"/>
        </a:p>
      </dgm:t>
    </dgm:pt>
    <dgm:pt modelId="{190DD36B-27BF-45AE-A34E-913A7237796C}" type="pres">
      <dgm:prSet presAssocID="{F3A8E982-C1E7-4809-8432-EDCFA9B89893}" presName="linear" presStyleCnt="0">
        <dgm:presLayoutVars>
          <dgm:dir/>
          <dgm:animLvl val="lvl"/>
          <dgm:resizeHandles val="exact"/>
        </dgm:presLayoutVars>
      </dgm:prSet>
      <dgm:spPr/>
    </dgm:pt>
    <dgm:pt modelId="{EFB8EF9D-854E-4FC5-8EB1-9F78590BC174}" type="pres">
      <dgm:prSet presAssocID="{75ED41BF-02C4-48ED-983D-B9CDFF0F768B}" presName="parentLin" presStyleCnt="0"/>
      <dgm:spPr/>
    </dgm:pt>
    <dgm:pt modelId="{CEC1D3BE-F4E8-4383-875F-A7926DC952F4}" type="pres">
      <dgm:prSet presAssocID="{75ED41BF-02C4-48ED-983D-B9CDFF0F768B}" presName="parentLeftMargin" presStyleLbl="node1" presStyleIdx="0" presStyleCnt="4"/>
      <dgm:spPr/>
    </dgm:pt>
    <dgm:pt modelId="{5FA69671-6E24-4B9E-94DB-4CEBCC09B632}" type="pres">
      <dgm:prSet presAssocID="{75ED41BF-02C4-48ED-983D-B9CDFF0F76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A43DFC-EE6B-4908-83F0-0FDCE146FBFF}" type="pres">
      <dgm:prSet presAssocID="{75ED41BF-02C4-48ED-983D-B9CDFF0F768B}" presName="negativeSpace" presStyleCnt="0"/>
      <dgm:spPr/>
    </dgm:pt>
    <dgm:pt modelId="{65447031-DD58-42E9-A5DB-A2F29BD772ED}" type="pres">
      <dgm:prSet presAssocID="{75ED41BF-02C4-48ED-983D-B9CDFF0F768B}" presName="childText" presStyleLbl="conFgAcc1" presStyleIdx="0" presStyleCnt="4">
        <dgm:presLayoutVars>
          <dgm:bulletEnabled val="1"/>
        </dgm:presLayoutVars>
      </dgm:prSet>
      <dgm:spPr/>
    </dgm:pt>
    <dgm:pt modelId="{20808C77-F8B6-40BC-B2AB-1BC1B48D8F61}" type="pres">
      <dgm:prSet presAssocID="{F6FF0922-AC92-4CAA-A677-4A415A9C3F76}" presName="spaceBetweenRectangles" presStyleCnt="0"/>
      <dgm:spPr/>
    </dgm:pt>
    <dgm:pt modelId="{76238C6D-054C-41D8-8443-535C9178D261}" type="pres">
      <dgm:prSet presAssocID="{2231D493-A219-48F4-B7AF-1AF94C91F18E}" presName="parentLin" presStyleCnt="0"/>
      <dgm:spPr/>
    </dgm:pt>
    <dgm:pt modelId="{8F85FE13-7E50-4546-8671-4B14968223DB}" type="pres">
      <dgm:prSet presAssocID="{2231D493-A219-48F4-B7AF-1AF94C91F18E}" presName="parentLeftMargin" presStyleLbl="node1" presStyleIdx="0" presStyleCnt="4"/>
      <dgm:spPr/>
    </dgm:pt>
    <dgm:pt modelId="{2E58B3DC-00B9-48C6-AA07-302C0DC72C32}" type="pres">
      <dgm:prSet presAssocID="{2231D493-A219-48F4-B7AF-1AF94C91F1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A2AC86-42E6-4B37-BD25-7776C625FE6E}" type="pres">
      <dgm:prSet presAssocID="{2231D493-A219-48F4-B7AF-1AF94C91F18E}" presName="negativeSpace" presStyleCnt="0"/>
      <dgm:spPr/>
    </dgm:pt>
    <dgm:pt modelId="{BCD6F73C-99F1-44B6-AC88-97BDF7191056}" type="pres">
      <dgm:prSet presAssocID="{2231D493-A219-48F4-B7AF-1AF94C91F18E}" presName="childText" presStyleLbl="conFgAcc1" presStyleIdx="1" presStyleCnt="4">
        <dgm:presLayoutVars>
          <dgm:bulletEnabled val="1"/>
        </dgm:presLayoutVars>
      </dgm:prSet>
      <dgm:spPr/>
    </dgm:pt>
    <dgm:pt modelId="{C3DE928C-AAF5-48D1-871F-FECFAC51F11C}" type="pres">
      <dgm:prSet presAssocID="{B37FE82E-DAFE-4932-840F-EC7C1A4BD3B0}" presName="spaceBetweenRectangles" presStyleCnt="0"/>
      <dgm:spPr/>
    </dgm:pt>
    <dgm:pt modelId="{A8D88809-EAF2-4B2D-8C62-02F5EA472993}" type="pres">
      <dgm:prSet presAssocID="{C359403B-96C3-4471-9570-65AEA9DD626E}" presName="parentLin" presStyleCnt="0"/>
      <dgm:spPr/>
    </dgm:pt>
    <dgm:pt modelId="{4DDC5595-EDA6-4D0E-9159-DC319ACB6E0F}" type="pres">
      <dgm:prSet presAssocID="{C359403B-96C3-4471-9570-65AEA9DD626E}" presName="parentLeftMargin" presStyleLbl="node1" presStyleIdx="1" presStyleCnt="4"/>
      <dgm:spPr/>
    </dgm:pt>
    <dgm:pt modelId="{9A3E027F-A4CA-4B91-A8B8-4237D6E30984}" type="pres">
      <dgm:prSet presAssocID="{C359403B-96C3-4471-9570-65AEA9DD62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DC2FE3-5E8F-46F0-BBFB-499DF44CCFD7}" type="pres">
      <dgm:prSet presAssocID="{C359403B-96C3-4471-9570-65AEA9DD626E}" presName="negativeSpace" presStyleCnt="0"/>
      <dgm:spPr/>
    </dgm:pt>
    <dgm:pt modelId="{E326535E-EF7D-4D3A-965A-C398296E01AC}" type="pres">
      <dgm:prSet presAssocID="{C359403B-96C3-4471-9570-65AEA9DD626E}" presName="childText" presStyleLbl="conFgAcc1" presStyleIdx="2" presStyleCnt="4">
        <dgm:presLayoutVars>
          <dgm:bulletEnabled val="1"/>
        </dgm:presLayoutVars>
      </dgm:prSet>
      <dgm:spPr/>
    </dgm:pt>
    <dgm:pt modelId="{328C6E3D-8AA8-4B76-8F5F-9400D639DC00}" type="pres">
      <dgm:prSet presAssocID="{7B4B282E-DC82-4FB0-B93B-DAAE5890B4D6}" presName="spaceBetweenRectangles" presStyleCnt="0"/>
      <dgm:spPr/>
    </dgm:pt>
    <dgm:pt modelId="{45EF0141-DB1A-4B7D-AC8D-1594EC97F2BB}" type="pres">
      <dgm:prSet presAssocID="{789DE34A-D309-4F1C-8C00-CA882D8021EB}" presName="parentLin" presStyleCnt="0"/>
      <dgm:spPr/>
    </dgm:pt>
    <dgm:pt modelId="{EE7F289F-8A41-4CEA-866C-61376B2A1D91}" type="pres">
      <dgm:prSet presAssocID="{789DE34A-D309-4F1C-8C00-CA882D8021EB}" presName="parentLeftMargin" presStyleLbl="node1" presStyleIdx="2" presStyleCnt="4"/>
      <dgm:spPr/>
    </dgm:pt>
    <dgm:pt modelId="{BA63851B-287A-4C92-B386-EAC1A9209278}" type="pres">
      <dgm:prSet presAssocID="{789DE34A-D309-4F1C-8C00-CA882D8021E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D6E8C5C-433D-48FD-A579-A1DE5255D85F}" type="pres">
      <dgm:prSet presAssocID="{789DE34A-D309-4F1C-8C00-CA882D8021EB}" presName="negativeSpace" presStyleCnt="0"/>
      <dgm:spPr/>
    </dgm:pt>
    <dgm:pt modelId="{DAD18234-5A10-45AE-A218-CF7C09EE84B1}" type="pres">
      <dgm:prSet presAssocID="{789DE34A-D309-4F1C-8C00-CA882D8021E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DE9710-F099-48F6-95CA-501BE468FB9F}" type="presOf" srcId="{F3A8E982-C1E7-4809-8432-EDCFA9B89893}" destId="{190DD36B-27BF-45AE-A34E-913A7237796C}" srcOrd="0" destOrd="0" presId="urn:microsoft.com/office/officeart/2005/8/layout/list1"/>
    <dgm:cxn modelId="{759EC917-672D-4988-8CA1-38A1E1C168FD}" srcId="{F3A8E982-C1E7-4809-8432-EDCFA9B89893}" destId="{C359403B-96C3-4471-9570-65AEA9DD626E}" srcOrd="2" destOrd="0" parTransId="{DB9195F0-3910-4A6D-B07C-E0696D361F6D}" sibTransId="{7B4B282E-DC82-4FB0-B93B-DAAE5890B4D6}"/>
    <dgm:cxn modelId="{A4AD3F1C-B24C-4619-BB47-D6343EA87A41}" srcId="{789DE34A-D309-4F1C-8C00-CA882D8021EB}" destId="{6AD6E130-CEEC-45DB-A42E-CB520CACE9DB}" srcOrd="0" destOrd="0" parTransId="{972E0815-9EF1-4CC3-9870-8E786BE62778}" sibTransId="{5B13BBFF-FA03-4035-8605-72D344F9FDEB}"/>
    <dgm:cxn modelId="{A95CBC2F-B5A8-43CC-9190-8E27EC4F51CD}" type="presOf" srcId="{6AD6E130-CEEC-45DB-A42E-CB520CACE9DB}" destId="{DAD18234-5A10-45AE-A218-CF7C09EE84B1}" srcOrd="0" destOrd="0" presId="urn:microsoft.com/office/officeart/2005/8/layout/list1"/>
    <dgm:cxn modelId="{12A4C43E-93D3-49CF-BE14-A3E8A6D824D0}" type="presOf" srcId="{C359403B-96C3-4471-9570-65AEA9DD626E}" destId="{4DDC5595-EDA6-4D0E-9159-DC319ACB6E0F}" srcOrd="0" destOrd="0" presId="urn:microsoft.com/office/officeart/2005/8/layout/list1"/>
    <dgm:cxn modelId="{7F0DEB5D-764C-46B9-85A9-E753EC1A53F8}" type="presOf" srcId="{C359403B-96C3-4471-9570-65AEA9DD626E}" destId="{9A3E027F-A4CA-4B91-A8B8-4237D6E30984}" srcOrd="1" destOrd="0" presId="urn:microsoft.com/office/officeart/2005/8/layout/list1"/>
    <dgm:cxn modelId="{5DB2F45D-D5E1-4269-AB30-C3BC42CA04B2}" srcId="{F3A8E982-C1E7-4809-8432-EDCFA9B89893}" destId="{75ED41BF-02C4-48ED-983D-B9CDFF0F768B}" srcOrd="0" destOrd="0" parTransId="{8F6494D2-5A79-4715-B723-F524FF8F9B15}" sibTransId="{F6FF0922-AC92-4CAA-A677-4A415A9C3F76}"/>
    <dgm:cxn modelId="{A1A89E65-6B03-4E8C-BBCF-79E19E615D66}" type="presOf" srcId="{789DE34A-D309-4F1C-8C00-CA882D8021EB}" destId="{EE7F289F-8A41-4CEA-866C-61376B2A1D91}" srcOrd="0" destOrd="0" presId="urn:microsoft.com/office/officeart/2005/8/layout/list1"/>
    <dgm:cxn modelId="{E222B67C-1740-488C-9F30-7270DB18088C}" type="presOf" srcId="{0815BA72-6B49-458E-A747-D2918EE6B052}" destId="{BCD6F73C-99F1-44B6-AC88-97BDF7191056}" srcOrd="0" destOrd="0" presId="urn:microsoft.com/office/officeart/2005/8/layout/list1"/>
    <dgm:cxn modelId="{B20D8D7D-B165-48FA-8B0C-5322680AB922}" type="presOf" srcId="{75ED41BF-02C4-48ED-983D-B9CDFF0F768B}" destId="{5FA69671-6E24-4B9E-94DB-4CEBCC09B632}" srcOrd="1" destOrd="0" presId="urn:microsoft.com/office/officeart/2005/8/layout/list1"/>
    <dgm:cxn modelId="{C68BAD7F-3F16-42E6-876E-A6125EF11F92}" type="presOf" srcId="{789DE34A-D309-4F1C-8C00-CA882D8021EB}" destId="{BA63851B-287A-4C92-B386-EAC1A9209278}" srcOrd="1" destOrd="0" presId="urn:microsoft.com/office/officeart/2005/8/layout/list1"/>
    <dgm:cxn modelId="{9B123C8B-07DF-4933-8837-91DEC1164781}" type="presOf" srcId="{2231D493-A219-48F4-B7AF-1AF94C91F18E}" destId="{8F85FE13-7E50-4546-8671-4B14968223DB}" srcOrd="0" destOrd="0" presId="urn:microsoft.com/office/officeart/2005/8/layout/list1"/>
    <dgm:cxn modelId="{4EDB9F8C-C3EB-45CC-B963-BCA7EAFD5D8F}" type="presOf" srcId="{B9256B9F-0B37-4001-B9E9-1102434DB427}" destId="{E326535E-EF7D-4D3A-965A-C398296E01AC}" srcOrd="0" destOrd="1" presId="urn:microsoft.com/office/officeart/2005/8/layout/list1"/>
    <dgm:cxn modelId="{79FBF29A-C1BE-4CAD-8138-7767C9109C46}" srcId="{F3A8E982-C1E7-4809-8432-EDCFA9B89893}" destId="{789DE34A-D309-4F1C-8C00-CA882D8021EB}" srcOrd="3" destOrd="0" parTransId="{3194821A-5CCC-4781-A1C3-33944B12302B}" sibTransId="{647DE697-94B4-41CB-9FE6-F27F3D5F3578}"/>
    <dgm:cxn modelId="{C6A507A0-18BE-4779-BEE3-0B389C2A6694}" srcId="{F3A8E982-C1E7-4809-8432-EDCFA9B89893}" destId="{2231D493-A219-48F4-B7AF-1AF94C91F18E}" srcOrd="1" destOrd="0" parTransId="{C82E7595-AB75-43EE-A845-AE76B8350C6A}" sibTransId="{B37FE82E-DAFE-4932-840F-EC7C1A4BD3B0}"/>
    <dgm:cxn modelId="{884845A1-B7A4-4ED8-BC55-636EC8A5A106}" type="presOf" srcId="{FC446AD2-2A53-4D0A-A2B8-08460D64DBF0}" destId="{65447031-DD58-42E9-A5DB-A2F29BD772ED}" srcOrd="0" destOrd="0" presId="urn:microsoft.com/office/officeart/2005/8/layout/list1"/>
    <dgm:cxn modelId="{E50F7FB4-560D-4682-B770-04BBD7F7DCC1}" type="presOf" srcId="{2231D493-A219-48F4-B7AF-1AF94C91F18E}" destId="{2E58B3DC-00B9-48C6-AA07-302C0DC72C32}" srcOrd="1" destOrd="0" presId="urn:microsoft.com/office/officeart/2005/8/layout/list1"/>
    <dgm:cxn modelId="{BD8335B5-5D84-4144-9A87-FAD861468404}" srcId="{C359403B-96C3-4471-9570-65AEA9DD626E}" destId="{B0D7099C-E7B2-41C5-94AB-5DF88619D6E7}" srcOrd="0" destOrd="0" parTransId="{DEAEE2B8-9E99-422E-8A6A-1526434B9584}" sibTransId="{F9D74FD5-1231-419F-8EE3-285AA2BCD5E2}"/>
    <dgm:cxn modelId="{6EAC42B5-82EF-48EB-83EC-27D269ED2084}" type="presOf" srcId="{B0D7099C-E7B2-41C5-94AB-5DF88619D6E7}" destId="{E326535E-EF7D-4D3A-965A-C398296E01AC}" srcOrd="0" destOrd="0" presId="urn:microsoft.com/office/officeart/2005/8/layout/list1"/>
    <dgm:cxn modelId="{F0E0F4DE-D028-4A09-90C7-92DEDEFACFF2}" srcId="{75ED41BF-02C4-48ED-983D-B9CDFF0F768B}" destId="{FC446AD2-2A53-4D0A-A2B8-08460D64DBF0}" srcOrd="0" destOrd="0" parTransId="{B28A5D32-8129-4FD2-8876-7075189AABFC}" sibTransId="{E3A565E4-059D-4263-A7F1-1EDEA336E404}"/>
    <dgm:cxn modelId="{340902F8-A874-4A9B-A316-CDE13D21BB97}" srcId="{2231D493-A219-48F4-B7AF-1AF94C91F18E}" destId="{0815BA72-6B49-458E-A747-D2918EE6B052}" srcOrd="0" destOrd="0" parTransId="{5C0DE059-D65D-4F36-8533-04B1FCD0CBC6}" sibTransId="{AF6D43DB-2748-421B-995B-EA4A1C22D8B4}"/>
    <dgm:cxn modelId="{065076FE-991A-4A78-A2CF-6D4DCE69188B}" srcId="{C359403B-96C3-4471-9570-65AEA9DD626E}" destId="{B9256B9F-0B37-4001-B9E9-1102434DB427}" srcOrd="1" destOrd="0" parTransId="{6F54E69D-4108-4528-9D67-A5B66FA0A3FA}" sibTransId="{9C727D30-455C-4F56-9FA9-7AAB54BD6D89}"/>
    <dgm:cxn modelId="{63CC6DFF-018D-42D5-B078-C3366F7DA70E}" type="presOf" srcId="{75ED41BF-02C4-48ED-983D-B9CDFF0F768B}" destId="{CEC1D3BE-F4E8-4383-875F-A7926DC952F4}" srcOrd="0" destOrd="0" presId="urn:microsoft.com/office/officeart/2005/8/layout/list1"/>
    <dgm:cxn modelId="{2EC362C0-2BF4-4FA5-9866-970DA570E332}" type="presParOf" srcId="{190DD36B-27BF-45AE-A34E-913A7237796C}" destId="{EFB8EF9D-854E-4FC5-8EB1-9F78590BC174}" srcOrd="0" destOrd="0" presId="urn:microsoft.com/office/officeart/2005/8/layout/list1"/>
    <dgm:cxn modelId="{9C5C8B8F-010E-4B5D-812C-A40F29A1433A}" type="presParOf" srcId="{EFB8EF9D-854E-4FC5-8EB1-9F78590BC174}" destId="{CEC1D3BE-F4E8-4383-875F-A7926DC952F4}" srcOrd="0" destOrd="0" presId="urn:microsoft.com/office/officeart/2005/8/layout/list1"/>
    <dgm:cxn modelId="{1CE235ED-B3D3-4A14-A19E-B2DCD2977A1F}" type="presParOf" srcId="{EFB8EF9D-854E-4FC5-8EB1-9F78590BC174}" destId="{5FA69671-6E24-4B9E-94DB-4CEBCC09B632}" srcOrd="1" destOrd="0" presId="urn:microsoft.com/office/officeart/2005/8/layout/list1"/>
    <dgm:cxn modelId="{67EAC42F-23D6-4BEC-B6D2-335DA5D0671B}" type="presParOf" srcId="{190DD36B-27BF-45AE-A34E-913A7237796C}" destId="{ADA43DFC-EE6B-4908-83F0-0FDCE146FBFF}" srcOrd="1" destOrd="0" presId="urn:microsoft.com/office/officeart/2005/8/layout/list1"/>
    <dgm:cxn modelId="{C59C6B8A-9E25-42D7-B4B4-D569CF0D2DE9}" type="presParOf" srcId="{190DD36B-27BF-45AE-A34E-913A7237796C}" destId="{65447031-DD58-42E9-A5DB-A2F29BD772ED}" srcOrd="2" destOrd="0" presId="urn:microsoft.com/office/officeart/2005/8/layout/list1"/>
    <dgm:cxn modelId="{823A6246-96CA-47AD-B2DE-47DCA76C6FAB}" type="presParOf" srcId="{190DD36B-27BF-45AE-A34E-913A7237796C}" destId="{20808C77-F8B6-40BC-B2AB-1BC1B48D8F61}" srcOrd="3" destOrd="0" presId="urn:microsoft.com/office/officeart/2005/8/layout/list1"/>
    <dgm:cxn modelId="{47267198-9913-4552-9C56-52F820BC2BEB}" type="presParOf" srcId="{190DD36B-27BF-45AE-A34E-913A7237796C}" destId="{76238C6D-054C-41D8-8443-535C9178D261}" srcOrd="4" destOrd="0" presId="urn:microsoft.com/office/officeart/2005/8/layout/list1"/>
    <dgm:cxn modelId="{2FA0E578-630C-47B2-BC0C-CA28D43CEB7B}" type="presParOf" srcId="{76238C6D-054C-41D8-8443-535C9178D261}" destId="{8F85FE13-7E50-4546-8671-4B14968223DB}" srcOrd="0" destOrd="0" presId="urn:microsoft.com/office/officeart/2005/8/layout/list1"/>
    <dgm:cxn modelId="{3504D1BC-A877-4F5C-A064-F789AC3575FC}" type="presParOf" srcId="{76238C6D-054C-41D8-8443-535C9178D261}" destId="{2E58B3DC-00B9-48C6-AA07-302C0DC72C32}" srcOrd="1" destOrd="0" presId="urn:microsoft.com/office/officeart/2005/8/layout/list1"/>
    <dgm:cxn modelId="{80BC34A1-3AD9-49AC-8413-0DAF53CC3234}" type="presParOf" srcId="{190DD36B-27BF-45AE-A34E-913A7237796C}" destId="{A6A2AC86-42E6-4B37-BD25-7776C625FE6E}" srcOrd="5" destOrd="0" presId="urn:microsoft.com/office/officeart/2005/8/layout/list1"/>
    <dgm:cxn modelId="{75A58A98-E8A4-4F61-B583-52A9FBADF05B}" type="presParOf" srcId="{190DD36B-27BF-45AE-A34E-913A7237796C}" destId="{BCD6F73C-99F1-44B6-AC88-97BDF7191056}" srcOrd="6" destOrd="0" presId="urn:microsoft.com/office/officeart/2005/8/layout/list1"/>
    <dgm:cxn modelId="{F78165C6-4199-428A-8973-8B1AF8526FC4}" type="presParOf" srcId="{190DD36B-27BF-45AE-A34E-913A7237796C}" destId="{C3DE928C-AAF5-48D1-871F-FECFAC51F11C}" srcOrd="7" destOrd="0" presId="urn:microsoft.com/office/officeart/2005/8/layout/list1"/>
    <dgm:cxn modelId="{0D806397-C94B-422B-A296-198090AD2E66}" type="presParOf" srcId="{190DD36B-27BF-45AE-A34E-913A7237796C}" destId="{A8D88809-EAF2-4B2D-8C62-02F5EA472993}" srcOrd="8" destOrd="0" presId="urn:microsoft.com/office/officeart/2005/8/layout/list1"/>
    <dgm:cxn modelId="{9BB80B77-4A2B-4E2E-9A53-DACED5FF15A0}" type="presParOf" srcId="{A8D88809-EAF2-4B2D-8C62-02F5EA472993}" destId="{4DDC5595-EDA6-4D0E-9159-DC319ACB6E0F}" srcOrd="0" destOrd="0" presId="urn:microsoft.com/office/officeart/2005/8/layout/list1"/>
    <dgm:cxn modelId="{6727F3C2-0407-496E-9F08-981ACB116129}" type="presParOf" srcId="{A8D88809-EAF2-4B2D-8C62-02F5EA472993}" destId="{9A3E027F-A4CA-4B91-A8B8-4237D6E30984}" srcOrd="1" destOrd="0" presId="urn:microsoft.com/office/officeart/2005/8/layout/list1"/>
    <dgm:cxn modelId="{4B38F23C-5A8E-423C-8D28-F22AA6B4EDDD}" type="presParOf" srcId="{190DD36B-27BF-45AE-A34E-913A7237796C}" destId="{DBDC2FE3-5E8F-46F0-BBFB-499DF44CCFD7}" srcOrd="9" destOrd="0" presId="urn:microsoft.com/office/officeart/2005/8/layout/list1"/>
    <dgm:cxn modelId="{ACE9A848-B05E-48FD-8905-B233B5EC78FB}" type="presParOf" srcId="{190DD36B-27BF-45AE-A34E-913A7237796C}" destId="{E326535E-EF7D-4D3A-965A-C398296E01AC}" srcOrd="10" destOrd="0" presId="urn:microsoft.com/office/officeart/2005/8/layout/list1"/>
    <dgm:cxn modelId="{90702DC8-0B63-403B-9A4E-245C2B270F2D}" type="presParOf" srcId="{190DD36B-27BF-45AE-A34E-913A7237796C}" destId="{328C6E3D-8AA8-4B76-8F5F-9400D639DC00}" srcOrd="11" destOrd="0" presId="urn:microsoft.com/office/officeart/2005/8/layout/list1"/>
    <dgm:cxn modelId="{EDC621A6-EC9B-44C1-B928-AD2223F99393}" type="presParOf" srcId="{190DD36B-27BF-45AE-A34E-913A7237796C}" destId="{45EF0141-DB1A-4B7D-AC8D-1594EC97F2BB}" srcOrd="12" destOrd="0" presId="urn:microsoft.com/office/officeart/2005/8/layout/list1"/>
    <dgm:cxn modelId="{213661C4-939A-407A-AD31-19350ADF245D}" type="presParOf" srcId="{45EF0141-DB1A-4B7D-AC8D-1594EC97F2BB}" destId="{EE7F289F-8A41-4CEA-866C-61376B2A1D91}" srcOrd="0" destOrd="0" presId="urn:microsoft.com/office/officeart/2005/8/layout/list1"/>
    <dgm:cxn modelId="{07F46361-BEA1-429A-9994-C434BC5E02B5}" type="presParOf" srcId="{45EF0141-DB1A-4B7D-AC8D-1594EC97F2BB}" destId="{BA63851B-287A-4C92-B386-EAC1A9209278}" srcOrd="1" destOrd="0" presId="urn:microsoft.com/office/officeart/2005/8/layout/list1"/>
    <dgm:cxn modelId="{667FF8CB-25F4-487E-994A-0130216C6B6A}" type="presParOf" srcId="{190DD36B-27BF-45AE-A34E-913A7237796C}" destId="{3D6E8C5C-433D-48FD-A579-A1DE5255D85F}" srcOrd="13" destOrd="0" presId="urn:microsoft.com/office/officeart/2005/8/layout/list1"/>
    <dgm:cxn modelId="{AF29A41F-B2B9-4C4F-B8B6-EC61690D42FA}" type="presParOf" srcId="{190DD36B-27BF-45AE-A34E-913A7237796C}" destId="{DAD18234-5A10-45AE-A218-CF7C09EE84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71003-03BD-4A86-A441-1DFBEF2706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39E00-CD3B-42C0-8AEF-B11691E85717}">
      <dgm:prSet phldrT="[Text]" phldr="0"/>
      <dgm:spPr/>
      <dgm:t>
        <a:bodyPr/>
        <a:lstStyle/>
        <a:p>
          <a:pPr algn="l" rtl="0"/>
          <a:r>
            <a:rPr lang="en-US" dirty="0">
              <a:latin typeface="Arial"/>
            </a:rPr>
            <a:t>Students who failed FYE course </a:t>
          </a:r>
          <a:r>
            <a:rPr lang="en-US" i="1" dirty="0">
              <a:latin typeface="Arial"/>
            </a:rPr>
            <a:t>(new this year!)</a:t>
          </a:r>
          <a:endParaRPr lang="en-US" i="1" dirty="0"/>
        </a:p>
      </dgm:t>
    </dgm:pt>
    <dgm:pt modelId="{E74F7E68-35FA-4F1C-888A-93BDC272D5B6}" type="parTrans" cxnId="{BD9A3CF8-5C36-47C3-8556-3263B3EB8EDF}">
      <dgm:prSet/>
      <dgm:spPr/>
      <dgm:t>
        <a:bodyPr/>
        <a:lstStyle/>
        <a:p>
          <a:endParaRPr lang="en-US"/>
        </a:p>
      </dgm:t>
    </dgm:pt>
    <dgm:pt modelId="{2A3C5E92-0D9C-492D-9B53-424FA201D0DA}" type="sibTrans" cxnId="{BD9A3CF8-5C36-47C3-8556-3263B3EB8EDF}">
      <dgm:prSet/>
      <dgm:spPr/>
      <dgm:t>
        <a:bodyPr/>
        <a:lstStyle/>
        <a:p>
          <a:endParaRPr lang="en-US"/>
        </a:p>
      </dgm:t>
    </dgm:pt>
    <dgm:pt modelId="{A82E7064-DED8-4DF4-AB5F-1705AF302894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Academic Alert </a:t>
          </a:r>
          <a:endParaRPr lang="en-US" dirty="0"/>
        </a:p>
      </dgm:t>
    </dgm:pt>
    <dgm:pt modelId="{C9A7C6B4-053B-4208-9017-556CF1A45E87}" type="parTrans" cxnId="{2A85F4C8-8336-48E8-ACE6-67863739F78E}">
      <dgm:prSet/>
      <dgm:spPr/>
    </dgm:pt>
    <dgm:pt modelId="{55A15EF1-0AFD-4B11-8AC1-67C1D5E1FB43}" type="sibTrans" cxnId="{2A85F4C8-8336-48E8-ACE6-67863739F78E}">
      <dgm:prSet/>
      <dgm:spPr/>
    </dgm:pt>
    <dgm:pt modelId="{DCAE925E-7F28-494F-9774-A1B036C94BF5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Cum. GPA &lt; 2.0 but not yet attempted 30 credit hours</a:t>
          </a:r>
          <a:endParaRPr lang="en-US" dirty="0"/>
        </a:p>
      </dgm:t>
    </dgm:pt>
    <dgm:pt modelId="{3D3B87EA-3CF6-4D39-A01D-31B44E07C1C8}" type="parTrans" cxnId="{A9EC2800-A6B2-49F5-A111-DA13AF96BED9}">
      <dgm:prSet/>
      <dgm:spPr/>
    </dgm:pt>
    <dgm:pt modelId="{0C99FFF8-8612-4E57-903D-09EED49CA05B}" type="sibTrans" cxnId="{A9EC2800-A6B2-49F5-A111-DA13AF96BED9}">
      <dgm:prSet/>
      <dgm:spPr/>
    </dgm:pt>
    <dgm:pt modelId="{718AE632-B4A8-4BBF-9535-93181B7FE203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Academic Probation</a:t>
          </a:r>
          <a:endParaRPr lang="en-US" dirty="0"/>
        </a:p>
      </dgm:t>
    </dgm:pt>
    <dgm:pt modelId="{8F352FA1-82E1-4D12-8853-01E95AC74578}" type="parTrans" cxnId="{447279AB-AF6D-4234-81A6-4D11CD9BE495}">
      <dgm:prSet/>
      <dgm:spPr/>
    </dgm:pt>
    <dgm:pt modelId="{47DE43E6-DB14-41E5-ACCF-20578B03AED1}" type="sibTrans" cxnId="{447279AB-AF6D-4234-81A6-4D11CD9BE495}">
      <dgm:prSet/>
      <dgm:spPr/>
    </dgm:pt>
    <dgm:pt modelId="{7A631253-8E6B-4B5E-925F-2F582BC14874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Cum. GPA &lt; 2.0 and attempted 30 UC credit hours</a:t>
          </a:r>
          <a:endParaRPr lang="en-US" dirty="0"/>
        </a:p>
      </dgm:t>
    </dgm:pt>
    <dgm:pt modelId="{EFE68E14-51F5-41FF-8881-CBF7BC9AC6A9}" type="parTrans" cxnId="{2D625CB7-F53D-4185-9A38-DF052612C275}">
      <dgm:prSet/>
      <dgm:spPr/>
    </dgm:pt>
    <dgm:pt modelId="{DB107AD4-9C2A-4FA8-ACA0-9160C5F57C1D}" type="sibTrans" cxnId="{2D625CB7-F53D-4185-9A38-DF052612C275}">
      <dgm:prSet/>
      <dgm:spPr/>
    </dgm:pt>
    <dgm:pt modelId="{F778C697-5739-4280-9A9F-1BF84E841312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D, F, or W in critical course (Math, Chem, Biology, Stat, Phys)</a:t>
          </a:r>
          <a:endParaRPr lang="en-US" dirty="0"/>
        </a:p>
      </dgm:t>
    </dgm:pt>
    <dgm:pt modelId="{EB8A4580-45F9-4FD4-824B-E536044FCB3F}" type="parTrans" cxnId="{BD62CFDF-F53A-49B3-87E5-22EC5E883A04}">
      <dgm:prSet/>
      <dgm:spPr/>
    </dgm:pt>
    <dgm:pt modelId="{5BF7BA96-B06A-420F-BB16-C2F6F9050CB4}" type="sibTrans" cxnId="{BD62CFDF-F53A-49B3-87E5-22EC5E883A04}">
      <dgm:prSet/>
      <dgm:spPr/>
    </dgm:pt>
    <dgm:pt modelId="{0D39BCEC-46D8-4C0A-BC94-2D32E8959956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First-year, first/second semester </a:t>
          </a:r>
          <a:endParaRPr lang="en-US" dirty="0"/>
        </a:p>
      </dgm:t>
    </dgm:pt>
    <dgm:pt modelId="{E5568DF2-CEDE-45A9-89C3-876926410F9F}" type="parTrans" cxnId="{EE9CD7F4-A386-4359-BD43-DEE23BCB0650}">
      <dgm:prSet/>
      <dgm:spPr/>
    </dgm:pt>
    <dgm:pt modelId="{1C4B1789-4542-4171-A1FB-3F096C524E59}" type="sibTrans" cxnId="{EE9CD7F4-A386-4359-BD43-DEE23BCB0650}">
      <dgm:prSet/>
      <dgm:spPr/>
    </dgm:pt>
    <dgm:pt modelId="{05DE8411-A376-4D46-894A-F33BC4FD2751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Mentoring/access programs</a:t>
          </a:r>
        </a:p>
      </dgm:t>
    </dgm:pt>
    <dgm:pt modelId="{9D36C0A2-CEB7-4B51-970D-59AF930F0567}" type="parTrans" cxnId="{B3467EE1-28FB-400D-B6EF-CE6F84062A05}">
      <dgm:prSet/>
      <dgm:spPr/>
    </dgm:pt>
    <dgm:pt modelId="{83C4D7AC-1752-4C37-8A41-97EB65D9E275}" type="sibTrans" cxnId="{B3467EE1-28FB-400D-B6EF-CE6F84062A05}">
      <dgm:prSet/>
      <dgm:spPr/>
    </dgm:pt>
    <dgm:pt modelId="{A8024975-4E82-4D48-9209-2186D7806D6E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As defined by Engineering &amp; Nursing: Math, Chem, Bio, Stat, Phys</a:t>
          </a:r>
        </a:p>
      </dgm:t>
    </dgm:pt>
    <dgm:pt modelId="{1F005D74-CE87-4D3D-98B9-8ABF0A699D98}" type="parTrans" cxnId="{6A251C7F-AAC6-4C20-BEF1-5FEABCCE28F0}">
      <dgm:prSet/>
      <dgm:spPr/>
    </dgm:pt>
    <dgm:pt modelId="{BFA191D7-C730-4FE5-89E5-2724A5AB9DAC}" type="sibTrans" cxnId="{6A251C7F-AAC6-4C20-BEF1-5FEABCCE28F0}">
      <dgm:prSet/>
      <dgm:spPr/>
    </dgm:pt>
    <dgm:pt modelId="{C2B8DE03-3359-4B04-8547-3946EE9FFD8B}" type="pres">
      <dgm:prSet presAssocID="{42B71003-03BD-4A86-A441-1DFBEF27066E}" presName="linear" presStyleCnt="0">
        <dgm:presLayoutVars>
          <dgm:animLvl val="lvl"/>
          <dgm:resizeHandles val="exact"/>
        </dgm:presLayoutVars>
      </dgm:prSet>
      <dgm:spPr/>
    </dgm:pt>
    <dgm:pt modelId="{3CAFFACC-8176-4BA1-A549-63B4D06065E6}" type="pres">
      <dgm:prSet presAssocID="{A82E7064-DED8-4DF4-AB5F-1705AF3028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C8AC32-EB78-4F55-AAE7-EA194DAF0ABE}" type="pres">
      <dgm:prSet presAssocID="{A82E7064-DED8-4DF4-AB5F-1705AF302894}" presName="childText" presStyleLbl="revTx" presStyleIdx="0" presStyleCnt="4">
        <dgm:presLayoutVars>
          <dgm:bulletEnabled val="1"/>
        </dgm:presLayoutVars>
      </dgm:prSet>
      <dgm:spPr/>
    </dgm:pt>
    <dgm:pt modelId="{CD2356C0-C1F1-4FE1-A467-C4EDFE646C31}" type="pres">
      <dgm:prSet presAssocID="{718AE632-B4A8-4BBF-9535-93181B7FE2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F4AE69-4566-4376-8443-381B59B55BAD}" type="pres">
      <dgm:prSet presAssocID="{718AE632-B4A8-4BBF-9535-93181B7FE203}" presName="childText" presStyleLbl="revTx" presStyleIdx="1" presStyleCnt="4">
        <dgm:presLayoutVars>
          <dgm:bulletEnabled val="1"/>
        </dgm:presLayoutVars>
      </dgm:prSet>
      <dgm:spPr/>
    </dgm:pt>
    <dgm:pt modelId="{0466E84B-E6F6-47A5-83DB-7D043EA05E67}" type="pres">
      <dgm:prSet presAssocID="{F778C697-5739-4280-9A9F-1BF84E8413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4DE891-2E22-4CBE-9C23-448ADC05F83D}" type="pres">
      <dgm:prSet presAssocID="{F778C697-5739-4280-9A9F-1BF84E841312}" presName="childText" presStyleLbl="revTx" presStyleIdx="2" presStyleCnt="4">
        <dgm:presLayoutVars>
          <dgm:bulletEnabled val="1"/>
        </dgm:presLayoutVars>
      </dgm:prSet>
      <dgm:spPr/>
    </dgm:pt>
    <dgm:pt modelId="{2D96E8B9-F880-4192-8AA3-407F8F49B459}" type="pres">
      <dgm:prSet presAssocID="{0D39BCEC-46D8-4C0A-BC94-2D32E895995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90D2BF-A382-4BC3-9F45-BB4CB9BDFE2F}" type="pres">
      <dgm:prSet presAssocID="{0D39BCEC-46D8-4C0A-BC94-2D32E8959956}" presName="childText" presStyleLbl="revTx" presStyleIdx="3" presStyleCnt="4">
        <dgm:presLayoutVars>
          <dgm:bulletEnabled val="1"/>
        </dgm:presLayoutVars>
      </dgm:prSet>
      <dgm:spPr/>
    </dgm:pt>
    <dgm:pt modelId="{50846067-3021-4B95-AD99-68ECE73EEE43}" type="pres">
      <dgm:prSet presAssocID="{6A439E00-CD3B-42C0-8AEF-B11691E857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EC2800-A6B2-49F5-A111-DA13AF96BED9}" srcId="{A82E7064-DED8-4DF4-AB5F-1705AF302894}" destId="{DCAE925E-7F28-494F-9774-A1B036C94BF5}" srcOrd="0" destOrd="0" parTransId="{3D3B87EA-3CF6-4D39-A01D-31B44E07C1C8}" sibTransId="{0C99FFF8-8612-4E57-903D-09EED49CA05B}"/>
    <dgm:cxn modelId="{413C490E-B4F3-45D6-A215-FEB33375E3B3}" type="presOf" srcId="{6A439E00-CD3B-42C0-8AEF-B11691E85717}" destId="{50846067-3021-4B95-AD99-68ECE73EEE43}" srcOrd="0" destOrd="0" presId="urn:microsoft.com/office/officeart/2005/8/layout/vList2"/>
    <dgm:cxn modelId="{A525F731-D8AA-437B-99ED-EECCAA4D15FE}" type="presOf" srcId="{F778C697-5739-4280-9A9F-1BF84E841312}" destId="{0466E84B-E6F6-47A5-83DB-7D043EA05E67}" srcOrd="0" destOrd="0" presId="urn:microsoft.com/office/officeart/2005/8/layout/vList2"/>
    <dgm:cxn modelId="{43773C3E-F72A-4D32-9D58-78066D397561}" type="presOf" srcId="{0D39BCEC-46D8-4C0A-BC94-2D32E8959956}" destId="{2D96E8B9-F880-4192-8AA3-407F8F49B459}" srcOrd="0" destOrd="0" presId="urn:microsoft.com/office/officeart/2005/8/layout/vList2"/>
    <dgm:cxn modelId="{F402E959-7608-43A3-9FF5-6B62BDC417CD}" type="presOf" srcId="{A8024975-4E82-4D48-9209-2186D7806D6E}" destId="{B14DE891-2E22-4CBE-9C23-448ADC05F83D}" srcOrd="0" destOrd="0" presId="urn:microsoft.com/office/officeart/2005/8/layout/vList2"/>
    <dgm:cxn modelId="{6A251C7F-AAC6-4C20-BEF1-5FEABCCE28F0}" srcId="{F778C697-5739-4280-9A9F-1BF84E841312}" destId="{A8024975-4E82-4D48-9209-2186D7806D6E}" srcOrd="0" destOrd="0" parTransId="{1F005D74-CE87-4D3D-98B9-8ABF0A699D98}" sibTransId="{BFA191D7-C730-4FE5-89E5-2724A5AB9DAC}"/>
    <dgm:cxn modelId="{178F62A5-BBF8-45EE-AD4C-B00D09EF3037}" type="presOf" srcId="{05DE8411-A376-4D46-894A-F33BC4FD2751}" destId="{2A90D2BF-A382-4BC3-9F45-BB4CB9BDFE2F}" srcOrd="0" destOrd="0" presId="urn:microsoft.com/office/officeart/2005/8/layout/vList2"/>
    <dgm:cxn modelId="{447279AB-AF6D-4234-81A6-4D11CD9BE495}" srcId="{42B71003-03BD-4A86-A441-1DFBEF27066E}" destId="{718AE632-B4A8-4BBF-9535-93181B7FE203}" srcOrd="1" destOrd="0" parTransId="{8F352FA1-82E1-4D12-8853-01E95AC74578}" sibTransId="{47DE43E6-DB14-41E5-ACCF-20578B03AED1}"/>
    <dgm:cxn modelId="{2D625CB7-F53D-4185-9A38-DF052612C275}" srcId="{718AE632-B4A8-4BBF-9535-93181B7FE203}" destId="{7A631253-8E6B-4B5E-925F-2F582BC14874}" srcOrd="0" destOrd="0" parTransId="{EFE68E14-51F5-41FF-8881-CBF7BC9AC6A9}" sibTransId="{DB107AD4-9C2A-4FA8-ACA0-9160C5F57C1D}"/>
    <dgm:cxn modelId="{07A7B7BB-5562-457D-86C5-C194E0F6354C}" type="presOf" srcId="{42B71003-03BD-4A86-A441-1DFBEF27066E}" destId="{C2B8DE03-3359-4B04-8547-3946EE9FFD8B}" srcOrd="0" destOrd="0" presId="urn:microsoft.com/office/officeart/2005/8/layout/vList2"/>
    <dgm:cxn modelId="{0BA1F5C3-B80F-4974-A988-AF3563D35EE9}" type="presOf" srcId="{A82E7064-DED8-4DF4-AB5F-1705AF302894}" destId="{3CAFFACC-8176-4BA1-A549-63B4D06065E6}" srcOrd="0" destOrd="0" presId="urn:microsoft.com/office/officeart/2005/8/layout/vList2"/>
    <dgm:cxn modelId="{2A85F4C8-8336-48E8-ACE6-67863739F78E}" srcId="{42B71003-03BD-4A86-A441-1DFBEF27066E}" destId="{A82E7064-DED8-4DF4-AB5F-1705AF302894}" srcOrd="0" destOrd="0" parTransId="{C9A7C6B4-053B-4208-9017-556CF1A45E87}" sibTransId="{55A15EF1-0AFD-4B11-8AC1-67C1D5E1FB43}"/>
    <dgm:cxn modelId="{BD62CFDF-F53A-49B3-87E5-22EC5E883A04}" srcId="{42B71003-03BD-4A86-A441-1DFBEF27066E}" destId="{F778C697-5739-4280-9A9F-1BF84E841312}" srcOrd="2" destOrd="0" parTransId="{EB8A4580-45F9-4FD4-824B-E536044FCB3F}" sibTransId="{5BF7BA96-B06A-420F-BB16-C2F6F9050CB4}"/>
    <dgm:cxn modelId="{B3467EE1-28FB-400D-B6EF-CE6F84062A05}" srcId="{0D39BCEC-46D8-4C0A-BC94-2D32E8959956}" destId="{05DE8411-A376-4D46-894A-F33BC4FD2751}" srcOrd="0" destOrd="0" parTransId="{9D36C0A2-CEB7-4B51-970D-59AF930F0567}" sibTransId="{83C4D7AC-1752-4C37-8A41-97EB65D9E275}"/>
    <dgm:cxn modelId="{CADB39E6-912D-4191-BACD-6B217F5F114E}" type="presOf" srcId="{DCAE925E-7F28-494F-9774-A1B036C94BF5}" destId="{B9C8AC32-EB78-4F55-AAE7-EA194DAF0ABE}" srcOrd="0" destOrd="0" presId="urn:microsoft.com/office/officeart/2005/8/layout/vList2"/>
    <dgm:cxn modelId="{6505B0F0-B62D-4B5B-9B10-4EDE590CFA20}" type="presOf" srcId="{7A631253-8E6B-4B5E-925F-2F582BC14874}" destId="{68F4AE69-4566-4376-8443-381B59B55BAD}" srcOrd="0" destOrd="0" presId="urn:microsoft.com/office/officeart/2005/8/layout/vList2"/>
    <dgm:cxn modelId="{8FD9E4F3-299F-4D4E-BCBA-7988260E4E96}" type="presOf" srcId="{718AE632-B4A8-4BBF-9535-93181B7FE203}" destId="{CD2356C0-C1F1-4FE1-A467-C4EDFE646C31}" srcOrd="0" destOrd="0" presId="urn:microsoft.com/office/officeart/2005/8/layout/vList2"/>
    <dgm:cxn modelId="{EE9CD7F4-A386-4359-BD43-DEE23BCB0650}" srcId="{42B71003-03BD-4A86-A441-1DFBEF27066E}" destId="{0D39BCEC-46D8-4C0A-BC94-2D32E8959956}" srcOrd="3" destOrd="0" parTransId="{E5568DF2-CEDE-45A9-89C3-876926410F9F}" sibTransId="{1C4B1789-4542-4171-A1FB-3F096C524E59}"/>
    <dgm:cxn modelId="{BD9A3CF8-5C36-47C3-8556-3263B3EB8EDF}" srcId="{42B71003-03BD-4A86-A441-1DFBEF27066E}" destId="{6A439E00-CD3B-42C0-8AEF-B11691E85717}" srcOrd="4" destOrd="0" parTransId="{E74F7E68-35FA-4F1C-888A-93BDC272D5B6}" sibTransId="{2A3C5E92-0D9C-492D-9B53-424FA201D0DA}"/>
    <dgm:cxn modelId="{0347D775-FCD3-44F3-9564-AB4F2D961CDA}" type="presParOf" srcId="{C2B8DE03-3359-4B04-8547-3946EE9FFD8B}" destId="{3CAFFACC-8176-4BA1-A549-63B4D06065E6}" srcOrd="0" destOrd="0" presId="urn:microsoft.com/office/officeart/2005/8/layout/vList2"/>
    <dgm:cxn modelId="{2E637555-0641-4A67-9555-B8CF5E0B5AA1}" type="presParOf" srcId="{C2B8DE03-3359-4B04-8547-3946EE9FFD8B}" destId="{B9C8AC32-EB78-4F55-AAE7-EA194DAF0ABE}" srcOrd="1" destOrd="0" presId="urn:microsoft.com/office/officeart/2005/8/layout/vList2"/>
    <dgm:cxn modelId="{C864A0A9-857E-4865-8FDC-67A7E01596B7}" type="presParOf" srcId="{C2B8DE03-3359-4B04-8547-3946EE9FFD8B}" destId="{CD2356C0-C1F1-4FE1-A467-C4EDFE646C31}" srcOrd="2" destOrd="0" presId="urn:microsoft.com/office/officeart/2005/8/layout/vList2"/>
    <dgm:cxn modelId="{C4F61F2E-7A40-4A66-AC2C-5219DEA5582A}" type="presParOf" srcId="{C2B8DE03-3359-4B04-8547-3946EE9FFD8B}" destId="{68F4AE69-4566-4376-8443-381B59B55BAD}" srcOrd="3" destOrd="0" presId="urn:microsoft.com/office/officeart/2005/8/layout/vList2"/>
    <dgm:cxn modelId="{6F9F10E7-AE4B-4928-8A15-AF0156E38690}" type="presParOf" srcId="{C2B8DE03-3359-4B04-8547-3946EE9FFD8B}" destId="{0466E84B-E6F6-47A5-83DB-7D043EA05E67}" srcOrd="4" destOrd="0" presId="urn:microsoft.com/office/officeart/2005/8/layout/vList2"/>
    <dgm:cxn modelId="{A45C1DAA-C29A-4CC0-81BA-4E68489BD537}" type="presParOf" srcId="{C2B8DE03-3359-4B04-8547-3946EE9FFD8B}" destId="{B14DE891-2E22-4CBE-9C23-448ADC05F83D}" srcOrd="5" destOrd="0" presId="urn:microsoft.com/office/officeart/2005/8/layout/vList2"/>
    <dgm:cxn modelId="{007DC6A7-6143-4BBA-B19C-1861D3195AE2}" type="presParOf" srcId="{C2B8DE03-3359-4B04-8547-3946EE9FFD8B}" destId="{2D96E8B9-F880-4192-8AA3-407F8F49B459}" srcOrd="6" destOrd="0" presId="urn:microsoft.com/office/officeart/2005/8/layout/vList2"/>
    <dgm:cxn modelId="{45977BDD-2A4C-4E1C-87A4-F134B7AEE623}" type="presParOf" srcId="{C2B8DE03-3359-4B04-8547-3946EE9FFD8B}" destId="{2A90D2BF-A382-4BC3-9F45-BB4CB9BDFE2F}" srcOrd="7" destOrd="0" presId="urn:microsoft.com/office/officeart/2005/8/layout/vList2"/>
    <dgm:cxn modelId="{7944E935-E6CB-4A30-AE25-B552E50F9005}" type="presParOf" srcId="{C2B8DE03-3359-4B04-8547-3946EE9FFD8B}" destId="{50846067-3021-4B95-AD99-68ECE73EEE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2979B-3387-476D-91BD-A435EBCCC4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A9982-7D41-4BF2-99EE-5611C6EE1FD9}">
      <dgm:prSet phldrT="[Text]" phldr="0"/>
      <dgm:spPr/>
      <dgm:t>
        <a:bodyPr/>
        <a:lstStyle/>
        <a:p>
          <a:pPr algn="l"/>
          <a:r>
            <a:rPr lang="en-US" dirty="0">
              <a:latin typeface="Arial"/>
            </a:rPr>
            <a:t>Student employee tracking</a:t>
          </a:r>
          <a:endParaRPr lang="en-US" dirty="0"/>
        </a:p>
      </dgm:t>
    </dgm:pt>
    <dgm:pt modelId="{04E4A5FC-391D-401E-B257-C20BB9A1C5CC}" type="parTrans" cxnId="{1FF5E330-A9FD-46CC-9943-526ED875A789}">
      <dgm:prSet/>
      <dgm:spPr/>
      <dgm:t>
        <a:bodyPr/>
        <a:lstStyle/>
        <a:p>
          <a:endParaRPr lang="en-US"/>
        </a:p>
      </dgm:t>
    </dgm:pt>
    <dgm:pt modelId="{71BCDB25-152C-49FD-A18B-4675FAEDDD3D}" type="sibTrans" cxnId="{1FF5E330-A9FD-46CC-9943-526ED875A789}">
      <dgm:prSet/>
      <dgm:spPr/>
      <dgm:t>
        <a:bodyPr/>
        <a:lstStyle/>
        <a:p>
          <a:endParaRPr lang="en-US"/>
        </a:p>
      </dgm:t>
    </dgm:pt>
    <dgm:pt modelId="{B5560BD4-1CFB-4F89-9720-870B7EBE4E18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Real-Time Weekly/Daily Updates</a:t>
          </a:r>
          <a:endParaRPr lang="en-US" dirty="0"/>
        </a:p>
      </dgm:t>
    </dgm:pt>
    <dgm:pt modelId="{A2141F7B-2E94-49C3-8BB1-AF48EA1FC1B3}" type="parTrans" cxnId="{260A1B75-0EEB-48CE-A617-1725A7787958}">
      <dgm:prSet/>
      <dgm:spPr/>
    </dgm:pt>
    <dgm:pt modelId="{0C5DCCC1-F9FD-41BB-B33A-B2660886DAFB}" type="sibTrans" cxnId="{260A1B75-0EEB-48CE-A617-1725A7787958}">
      <dgm:prSet/>
      <dgm:spPr/>
    </dgm:pt>
    <dgm:pt modelId="{2BA7F89D-2061-46A7-9AAB-4D85441374D0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Campus Partner Reports</a:t>
          </a:r>
          <a:endParaRPr lang="en-US" dirty="0"/>
        </a:p>
      </dgm:t>
    </dgm:pt>
    <dgm:pt modelId="{8C53B466-71BC-4CC0-A565-5ACDCD784C3C}" type="parTrans" cxnId="{03787A0A-9177-464E-BD53-74FCEBD37413}">
      <dgm:prSet/>
      <dgm:spPr/>
    </dgm:pt>
    <dgm:pt modelId="{CAD2F8E3-5059-44EB-A41B-CD4E6F76E9D1}" type="sibTrans" cxnId="{03787A0A-9177-464E-BD53-74FCEBD37413}">
      <dgm:prSet/>
      <dgm:spPr/>
    </dgm:pt>
    <dgm:pt modelId="{F08ED9C4-34C3-4047-B020-FC5393D32396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Near-Real-Time Student Feedback</a:t>
          </a:r>
          <a:endParaRPr lang="en-US" dirty="0"/>
        </a:p>
      </dgm:t>
    </dgm:pt>
    <dgm:pt modelId="{DA1DE909-9551-49A9-9316-887579B81945}" type="parTrans" cxnId="{395B07C2-41B9-49A2-AD84-063EDCFBB64C}">
      <dgm:prSet/>
      <dgm:spPr/>
    </dgm:pt>
    <dgm:pt modelId="{2FA8EBF9-608C-4FC1-8819-3410224EB667}" type="sibTrans" cxnId="{395B07C2-41B9-49A2-AD84-063EDCFBB64C}">
      <dgm:prSet/>
      <dgm:spPr/>
    </dgm:pt>
    <dgm:pt modelId="{03E04E64-F4B4-4F54-9DCE-BB082DDDE1B2}">
      <dgm:prSet phldr="0"/>
      <dgm:spPr/>
      <dgm:t>
        <a:bodyPr/>
        <a:lstStyle/>
        <a:p>
          <a:pPr algn="l"/>
          <a:r>
            <a:rPr lang="en-US" dirty="0">
              <a:latin typeface="Arial"/>
            </a:rPr>
            <a:t>Student View</a:t>
          </a:r>
          <a:endParaRPr lang="en-US" dirty="0"/>
        </a:p>
      </dgm:t>
    </dgm:pt>
    <dgm:pt modelId="{577E2393-D785-4E3C-821F-6A0B1ED6E5B3}" type="parTrans" cxnId="{93ADD775-C010-424C-9A25-251A2CA89AE6}">
      <dgm:prSet/>
      <dgm:spPr/>
    </dgm:pt>
    <dgm:pt modelId="{E8265337-76B5-4370-A55D-89DC97F22924}" type="sibTrans" cxnId="{93ADD775-C010-424C-9A25-251A2CA89AE6}">
      <dgm:prSet/>
      <dgm:spPr/>
    </dgm:pt>
    <dgm:pt modelId="{8FA912AB-161C-413B-9809-075EB488CC7D}" type="pres">
      <dgm:prSet presAssocID="{8562979B-3387-476D-91BD-A435EBCCC486}" presName="Name0" presStyleCnt="0">
        <dgm:presLayoutVars>
          <dgm:dir/>
          <dgm:animLvl val="lvl"/>
          <dgm:resizeHandles val="exact"/>
        </dgm:presLayoutVars>
      </dgm:prSet>
      <dgm:spPr/>
    </dgm:pt>
    <dgm:pt modelId="{2708DC07-5D6D-4E07-A8AB-D75E37AA494A}" type="pres">
      <dgm:prSet presAssocID="{B5560BD4-1CFB-4F89-9720-870B7EBE4E18}" presName="composite" presStyleCnt="0"/>
      <dgm:spPr/>
    </dgm:pt>
    <dgm:pt modelId="{FF7FE6A9-8F31-4461-8A9D-91CC64F98784}" type="pres">
      <dgm:prSet presAssocID="{B5560BD4-1CFB-4F89-9720-870B7EBE4E1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27B03A1-D031-4CDD-9EBC-CA7B4F72690B}" type="pres">
      <dgm:prSet presAssocID="{B5560BD4-1CFB-4F89-9720-870B7EBE4E18}" presName="desTx" presStyleLbl="alignAccFollowNode1" presStyleIdx="0" presStyleCnt="2">
        <dgm:presLayoutVars>
          <dgm:bulletEnabled val="1"/>
        </dgm:presLayoutVars>
      </dgm:prSet>
      <dgm:spPr/>
    </dgm:pt>
    <dgm:pt modelId="{5754CF8F-B2B8-4D68-81D9-3741C7ACA849}" type="pres">
      <dgm:prSet presAssocID="{0C5DCCC1-F9FD-41BB-B33A-B2660886DAFB}" presName="space" presStyleCnt="0"/>
      <dgm:spPr/>
    </dgm:pt>
    <dgm:pt modelId="{1F9CC14E-D343-40F7-83ED-D5243322976E}" type="pres">
      <dgm:prSet presAssocID="{F08ED9C4-34C3-4047-B020-FC5393D32396}" presName="composite" presStyleCnt="0"/>
      <dgm:spPr/>
    </dgm:pt>
    <dgm:pt modelId="{044819BF-3E42-457E-A534-EF519A6992C8}" type="pres">
      <dgm:prSet presAssocID="{F08ED9C4-34C3-4047-B020-FC5393D3239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F7EEEC-FFEC-4DC3-A5D1-C13586793605}" type="pres">
      <dgm:prSet presAssocID="{F08ED9C4-34C3-4047-B020-FC5393D3239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9BD4004-C05C-4766-80C4-BA0575C827E4}" type="presOf" srcId="{DA0A9982-7D41-4BF2-99EE-5611C6EE1FD9}" destId="{92F7EEEC-FFEC-4DC3-A5D1-C13586793605}" srcOrd="0" destOrd="1" presId="urn:microsoft.com/office/officeart/2005/8/layout/hList1"/>
    <dgm:cxn modelId="{03787A0A-9177-464E-BD53-74FCEBD37413}" srcId="{B5560BD4-1CFB-4F89-9720-870B7EBE4E18}" destId="{2BA7F89D-2061-46A7-9AAB-4D85441374D0}" srcOrd="0" destOrd="0" parTransId="{8C53B466-71BC-4CC0-A565-5ACDCD784C3C}" sibTransId="{CAD2F8E3-5059-44EB-A41B-CD4E6F76E9D1}"/>
    <dgm:cxn modelId="{1FF5E330-A9FD-46CC-9943-526ED875A789}" srcId="{F08ED9C4-34C3-4047-B020-FC5393D32396}" destId="{DA0A9982-7D41-4BF2-99EE-5611C6EE1FD9}" srcOrd="1" destOrd="0" parTransId="{04E4A5FC-391D-401E-B257-C20BB9A1C5CC}" sibTransId="{71BCDB25-152C-49FD-A18B-4675FAEDDD3D}"/>
    <dgm:cxn modelId="{347F4E37-78DD-4675-B764-D598DC94FF07}" type="presOf" srcId="{2BA7F89D-2061-46A7-9AAB-4D85441374D0}" destId="{827B03A1-D031-4CDD-9EBC-CA7B4F72690B}" srcOrd="0" destOrd="0" presId="urn:microsoft.com/office/officeart/2005/8/layout/hList1"/>
    <dgm:cxn modelId="{CD51AA62-ECE4-41DC-B637-71AF9E5F4B95}" type="presOf" srcId="{03E04E64-F4B4-4F54-9DCE-BB082DDDE1B2}" destId="{92F7EEEC-FFEC-4DC3-A5D1-C13586793605}" srcOrd="0" destOrd="0" presId="urn:microsoft.com/office/officeart/2005/8/layout/hList1"/>
    <dgm:cxn modelId="{260A1B75-0EEB-48CE-A617-1725A7787958}" srcId="{8562979B-3387-476D-91BD-A435EBCCC486}" destId="{B5560BD4-1CFB-4F89-9720-870B7EBE4E18}" srcOrd="0" destOrd="0" parTransId="{A2141F7B-2E94-49C3-8BB1-AF48EA1FC1B3}" sibTransId="{0C5DCCC1-F9FD-41BB-B33A-B2660886DAFB}"/>
    <dgm:cxn modelId="{EECA1B75-EF4A-4695-BBAF-66415F2794B0}" type="presOf" srcId="{F08ED9C4-34C3-4047-B020-FC5393D32396}" destId="{044819BF-3E42-457E-A534-EF519A6992C8}" srcOrd="0" destOrd="0" presId="urn:microsoft.com/office/officeart/2005/8/layout/hList1"/>
    <dgm:cxn modelId="{93ADD775-C010-424C-9A25-251A2CA89AE6}" srcId="{F08ED9C4-34C3-4047-B020-FC5393D32396}" destId="{03E04E64-F4B4-4F54-9DCE-BB082DDDE1B2}" srcOrd="0" destOrd="0" parTransId="{577E2393-D785-4E3C-821F-6A0B1ED6E5B3}" sibTransId="{E8265337-76B5-4370-A55D-89DC97F22924}"/>
    <dgm:cxn modelId="{548E688B-43E0-442B-BFB0-F894C75104A4}" type="presOf" srcId="{8562979B-3387-476D-91BD-A435EBCCC486}" destId="{8FA912AB-161C-413B-9809-075EB488CC7D}" srcOrd="0" destOrd="0" presId="urn:microsoft.com/office/officeart/2005/8/layout/hList1"/>
    <dgm:cxn modelId="{395B07C2-41B9-49A2-AD84-063EDCFBB64C}" srcId="{8562979B-3387-476D-91BD-A435EBCCC486}" destId="{F08ED9C4-34C3-4047-B020-FC5393D32396}" srcOrd="1" destOrd="0" parTransId="{DA1DE909-9551-49A9-9316-887579B81945}" sibTransId="{2FA8EBF9-608C-4FC1-8819-3410224EB667}"/>
    <dgm:cxn modelId="{FE08ACC2-30B7-4C34-B32D-78E56CD6627A}" type="presOf" srcId="{B5560BD4-1CFB-4F89-9720-870B7EBE4E18}" destId="{FF7FE6A9-8F31-4461-8A9D-91CC64F98784}" srcOrd="0" destOrd="0" presId="urn:microsoft.com/office/officeart/2005/8/layout/hList1"/>
    <dgm:cxn modelId="{70F42566-F7B9-44C2-94B6-AFAB70CAAB8C}" type="presParOf" srcId="{8FA912AB-161C-413B-9809-075EB488CC7D}" destId="{2708DC07-5D6D-4E07-A8AB-D75E37AA494A}" srcOrd="0" destOrd="0" presId="urn:microsoft.com/office/officeart/2005/8/layout/hList1"/>
    <dgm:cxn modelId="{AE296FA7-BA54-496C-AF0D-1A38768F2D60}" type="presParOf" srcId="{2708DC07-5D6D-4E07-A8AB-D75E37AA494A}" destId="{FF7FE6A9-8F31-4461-8A9D-91CC64F98784}" srcOrd="0" destOrd="0" presId="urn:microsoft.com/office/officeart/2005/8/layout/hList1"/>
    <dgm:cxn modelId="{98607178-7944-4FE5-A5DC-E55DC95C31E1}" type="presParOf" srcId="{2708DC07-5D6D-4E07-A8AB-D75E37AA494A}" destId="{827B03A1-D031-4CDD-9EBC-CA7B4F72690B}" srcOrd="1" destOrd="0" presId="urn:microsoft.com/office/officeart/2005/8/layout/hList1"/>
    <dgm:cxn modelId="{BCF5326C-FA29-4DAD-B37A-5CFDE0656AA0}" type="presParOf" srcId="{8FA912AB-161C-413B-9809-075EB488CC7D}" destId="{5754CF8F-B2B8-4D68-81D9-3741C7ACA849}" srcOrd="1" destOrd="0" presId="urn:microsoft.com/office/officeart/2005/8/layout/hList1"/>
    <dgm:cxn modelId="{0AD815D1-59AC-476F-9A58-CB9A2E8A0E67}" type="presParOf" srcId="{8FA912AB-161C-413B-9809-075EB488CC7D}" destId="{1F9CC14E-D343-40F7-83ED-D5243322976E}" srcOrd="2" destOrd="0" presId="urn:microsoft.com/office/officeart/2005/8/layout/hList1"/>
    <dgm:cxn modelId="{B1667375-AB1A-4F23-83C3-09EA628923E3}" type="presParOf" srcId="{1F9CC14E-D343-40F7-83ED-D5243322976E}" destId="{044819BF-3E42-457E-A534-EF519A6992C8}" srcOrd="0" destOrd="0" presId="urn:microsoft.com/office/officeart/2005/8/layout/hList1"/>
    <dgm:cxn modelId="{AFCEDF05-D720-409D-B79F-0FF819C217D0}" type="presParOf" srcId="{1F9CC14E-D343-40F7-83ED-D5243322976E}" destId="{92F7EEEC-FFEC-4DC3-A5D1-C135867936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DF1AE-170B-4771-9BA8-E8A4F9DE83E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E05EC2-8AA3-48A8-A2F3-76752421B282}">
      <dgm:prSet phldrT="[Text]" phldr="0"/>
      <dgm:spPr/>
      <dgm:t>
        <a:bodyPr/>
        <a:lstStyle/>
        <a:p>
          <a:pPr algn="l"/>
          <a:r>
            <a:rPr lang="en-US" b="1" dirty="0">
              <a:latin typeface="Arial"/>
            </a:rPr>
            <a:t>Learning Commons:</a:t>
          </a:r>
          <a:r>
            <a:rPr lang="en-US" dirty="0">
              <a:latin typeface="Arial"/>
            </a:rPr>
            <a:t> Contact students who have started Success Plan</a:t>
          </a:r>
          <a:endParaRPr lang="en-US" dirty="0"/>
        </a:p>
      </dgm:t>
    </dgm:pt>
    <dgm:pt modelId="{6F81481E-37A3-4C72-9C25-4255F7B3A59E}" type="parTrans" cxnId="{A3F5621B-C639-4852-BDB1-99ECEFE31362}">
      <dgm:prSet/>
      <dgm:spPr/>
      <dgm:t>
        <a:bodyPr/>
        <a:lstStyle/>
        <a:p>
          <a:endParaRPr lang="en-US"/>
        </a:p>
      </dgm:t>
    </dgm:pt>
    <dgm:pt modelId="{2B77B329-2D03-4FBB-8229-51542F383A87}" type="sibTrans" cxnId="{A3F5621B-C639-4852-BDB1-99ECEFE31362}">
      <dgm:prSet/>
      <dgm:spPr/>
      <dgm:t>
        <a:bodyPr/>
        <a:lstStyle/>
        <a:p>
          <a:endParaRPr lang="en-US"/>
        </a:p>
      </dgm:t>
    </dgm:pt>
    <dgm:pt modelId="{FD19CEDA-FC22-40B4-AE7C-2ABB8CEC757B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Week 1</a:t>
          </a:r>
          <a:endParaRPr lang="en-US" dirty="0"/>
        </a:p>
      </dgm:t>
    </dgm:pt>
    <dgm:pt modelId="{60E6FEF9-9BAC-42EC-B550-90603B772E5D}" type="parTrans" cxnId="{EB4764E1-CC54-43F4-AB28-23D170A7EBC4}">
      <dgm:prSet/>
      <dgm:spPr/>
    </dgm:pt>
    <dgm:pt modelId="{E9CB1D93-957A-4AA4-9D5E-C0B2B69AC0FA}" type="sibTrans" cxnId="{EB4764E1-CC54-43F4-AB28-23D170A7EBC4}">
      <dgm:prSet/>
      <dgm:spPr/>
    </dgm:pt>
    <dgm:pt modelId="{06D4D642-96D7-48D4-B644-CC0F439FDA98}">
      <dgm:prSet phldr="0"/>
      <dgm:spPr/>
      <dgm:t>
        <a:bodyPr/>
        <a:lstStyle/>
        <a:p>
          <a:pPr algn="l"/>
          <a:r>
            <a:rPr lang="en-US" b="1" dirty="0">
              <a:latin typeface="Arial"/>
            </a:rPr>
            <a:t>Introduction Email from Learning Commons</a:t>
          </a:r>
          <a:endParaRPr lang="en-US" b="1" dirty="0"/>
        </a:p>
      </dgm:t>
    </dgm:pt>
    <dgm:pt modelId="{79FF7451-C6DF-43A9-81A5-96C9F4B7CD77}" type="parTrans" cxnId="{61C3B6FC-071D-40EA-8C25-9045FC2B876E}">
      <dgm:prSet/>
      <dgm:spPr/>
    </dgm:pt>
    <dgm:pt modelId="{BEF23843-7069-496B-BF82-91A023862256}" type="sibTrans" cxnId="{61C3B6FC-071D-40EA-8C25-9045FC2B876E}">
      <dgm:prSet/>
      <dgm:spPr/>
    </dgm:pt>
    <dgm:pt modelId="{FB36684F-B56D-4D09-AFFE-E00D74493568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Week 3</a:t>
          </a:r>
          <a:endParaRPr lang="en-US" dirty="0"/>
        </a:p>
      </dgm:t>
    </dgm:pt>
    <dgm:pt modelId="{752C8867-B50E-4EEE-BD52-5CCCA7025898}" type="parTrans" cxnId="{C5D16F5C-3D4B-4AE6-BE24-35975D849736}">
      <dgm:prSet/>
      <dgm:spPr/>
    </dgm:pt>
    <dgm:pt modelId="{14F4E8B3-4BA1-41B2-AFFB-58FDE267ED44}" type="sibTrans" cxnId="{C5D16F5C-3D4B-4AE6-BE24-35975D849736}">
      <dgm:prSet/>
      <dgm:spPr/>
    </dgm:pt>
    <dgm:pt modelId="{62E4D008-610B-4EE7-8E9F-B526978AB0E1}">
      <dgm:prSet phldr="0"/>
      <dgm:spPr/>
      <dgm:t>
        <a:bodyPr/>
        <a:lstStyle/>
        <a:p>
          <a:pPr algn="l"/>
          <a:r>
            <a:rPr lang="en-US" b="1" dirty="0">
              <a:latin typeface="Arial"/>
            </a:rPr>
            <a:t>Campus Partners:</a:t>
          </a:r>
          <a:r>
            <a:rPr lang="en-US" dirty="0">
              <a:latin typeface="Arial"/>
            </a:rPr>
            <a:t> Contact students who have not yet started Success Plan</a:t>
          </a:r>
          <a:endParaRPr lang="en-US" dirty="0"/>
        </a:p>
      </dgm:t>
    </dgm:pt>
    <dgm:pt modelId="{1A78CAB7-6BDB-4012-9041-C695587A3FE6}" type="parTrans" cxnId="{AB58592C-4DB0-4465-B022-9991D666DC60}">
      <dgm:prSet/>
      <dgm:spPr/>
    </dgm:pt>
    <dgm:pt modelId="{6E726F7C-C0F6-451A-87D8-2054A1E53911}" type="sibTrans" cxnId="{AB58592C-4DB0-4465-B022-9991D666DC60}">
      <dgm:prSet/>
      <dgm:spPr/>
    </dgm:pt>
    <dgm:pt modelId="{A78292ED-48E9-42AD-B344-9968244A6CD1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Week 6</a:t>
          </a:r>
        </a:p>
      </dgm:t>
    </dgm:pt>
    <dgm:pt modelId="{A55ED74D-CC23-4D24-B4E7-F0C3B6E008DD}" type="parTrans" cxnId="{DAE6E715-7240-42D9-86CC-F80905DAB7E6}">
      <dgm:prSet/>
      <dgm:spPr/>
    </dgm:pt>
    <dgm:pt modelId="{021553D5-03BB-4470-858E-18612DFE5C8F}" type="sibTrans" cxnId="{DAE6E715-7240-42D9-86CC-F80905DAB7E6}">
      <dgm:prSet/>
      <dgm:spPr/>
    </dgm:pt>
    <dgm:pt modelId="{52997AD8-FBE2-4F77-AAED-64C2D4EE5FFA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Repeat Week 3 strategy</a:t>
          </a:r>
        </a:p>
      </dgm:t>
    </dgm:pt>
    <dgm:pt modelId="{745EEDB7-940B-4E46-B3A5-70166D676888}" type="parTrans" cxnId="{92B76A22-30ED-4319-8957-D152B296B652}">
      <dgm:prSet/>
      <dgm:spPr/>
    </dgm:pt>
    <dgm:pt modelId="{9ED6039A-E92C-4A4D-AA68-FD49DC018472}" type="sibTrans" cxnId="{92B76A22-30ED-4319-8957-D152B296B652}">
      <dgm:prSet/>
      <dgm:spPr/>
    </dgm:pt>
    <dgm:pt modelId="{22F6B714-98D2-4B68-9D93-E90DD04BCC42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Week 8</a:t>
          </a:r>
        </a:p>
      </dgm:t>
    </dgm:pt>
    <dgm:pt modelId="{1143700D-D2AB-450E-A706-EA762EAB1E96}" type="parTrans" cxnId="{04314792-7D5B-419A-B9F5-64CABF889035}">
      <dgm:prSet/>
      <dgm:spPr/>
    </dgm:pt>
    <dgm:pt modelId="{2844C9CF-E230-48C7-86B2-E3B26D8E336A}" type="sibTrans" cxnId="{04314792-7D5B-419A-B9F5-64CABF889035}">
      <dgm:prSet/>
      <dgm:spPr/>
    </dgm:pt>
    <dgm:pt modelId="{1535D474-7058-48A5-BF66-55A21AE7C744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Repeat Week 3 strategy</a:t>
          </a:r>
        </a:p>
      </dgm:t>
    </dgm:pt>
    <dgm:pt modelId="{BA52DCB3-0A06-4996-9A9B-0DCF9FB9F67F}" type="parTrans" cxnId="{32014832-3B1A-40E1-A5A1-3653BFDA72E8}">
      <dgm:prSet/>
      <dgm:spPr/>
    </dgm:pt>
    <dgm:pt modelId="{04A7CD5B-91AF-47DB-84F4-4FDF805C233D}" type="sibTrans" cxnId="{32014832-3B1A-40E1-A5A1-3653BFDA72E8}">
      <dgm:prSet/>
      <dgm:spPr/>
    </dgm:pt>
    <dgm:pt modelId="{D4E72EFD-9D0A-4391-A91B-D597BC351D00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Repeat Week 3 strategy</a:t>
          </a:r>
        </a:p>
      </dgm:t>
    </dgm:pt>
    <dgm:pt modelId="{02071806-CFC5-4F49-8DA6-8F87F55ABD81}" type="parTrans" cxnId="{4F807C35-C814-4419-872C-9744C5C0B47E}">
      <dgm:prSet/>
      <dgm:spPr/>
    </dgm:pt>
    <dgm:pt modelId="{3D3B3F0A-8165-4AD0-8925-6C8BFD9E85DE}" type="sibTrans" cxnId="{4F807C35-C814-4419-872C-9744C5C0B47E}">
      <dgm:prSet/>
      <dgm:spPr/>
    </dgm:pt>
    <dgm:pt modelId="{FDBC7436-6739-400D-80AE-D3E2C2250936}">
      <dgm:prSet phldr="0"/>
      <dgm:spPr/>
      <dgm:t>
        <a:bodyPr/>
        <a:lstStyle/>
        <a:p>
          <a:pPr algn="l" rtl="0"/>
          <a:r>
            <a:rPr lang="en-US" dirty="0">
              <a:latin typeface="Arial"/>
            </a:rPr>
            <a:t>Week 13 </a:t>
          </a:r>
        </a:p>
      </dgm:t>
    </dgm:pt>
    <dgm:pt modelId="{704E67BF-457D-4DB9-8EDA-A24E21B06AF0}" type="parTrans" cxnId="{FE9077E8-9FEA-4722-BE6D-E4BE8C30DD6A}">
      <dgm:prSet/>
      <dgm:spPr/>
    </dgm:pt>
    <dgm:pt modelId="{7C63BE19-F566-446F-A731-5A87CA9C36C8}" type="sibTrans" cxnId="{FE9077E8-9FEA-4722-BE6D-E4BE8C30DD6A}">
      <dgm:prSet/>
      <dgm:spPr/>
    </dgm:pt>
    <dgm:pt modelId="{DC29C365-F456-4B4C-8895-3B238246E8A0}" type="pres">
      <dgm:prSet presAssocID="{950DF1AE-170B-4771-9BA8-E8A4F9DE83E6}" presName="linear" presStyleCnt="0">
        <dgm:presLayoutVars>
          <dgm:animLvl val="lvl"/>
          <dgm:resizeHandles val="exact"/>
        </dgm:presLayoutVars>
      </dgm:prSet>
      <dgm:spPr/>
    </dgm:pt>
    <dgm:pt modelId="{DDFE3834-F44A-4948-AEAB-745E720CFFBB}" type="pres">
      <dgm:prSet presAssocID="{FD19CEDA-FC22-40B4-AE7C-2ABB8CEC75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0287E3-F880-47CD-B7D8-4B7B65ECF913}" type="pres">
      <dgm:prSet presAssocID="{FD19CEDA-FC22-40B4-AE7C-2ABB8CEC757B}" presName="childText" presStyleLbl="revTx" presStyleIdx="0" presStyleCnt="5">
        <dgm:presLayoutVars>
          <dgm:bulletEnabled val="1"/>
        </dgm:presLayoutVars>
      </dgm:prSet>
      <dgm:spPr/>
    </dgm:pt>
    <dgm:pt modelId="{0CEE9C01-62D5-44F9-8E77-4C52AF9DBD87}" type="pres">
      <dgm:prSet presAssocID="{FB36684F-B56D-4D09-AFFE-E00D744935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15B05B5-36E6-4653-9FEC-013548514145}" type="pres">
      <dgm:prSet presAssocID="{FB36684F-B56D-4D09-AFFE-E00D74493568}" presName="childText" presStyleLbl="revTx" presStyleIdx="1" presStyleCnt="5">
        <dgm:presLayoutVars>
          <dgm:bulletEnabled val="1"/>
        </dgm:presLayoutVars>
      </dgm:prSet>
      <dgm:spPr/>
    </dgm:pt>
    <dgm:pt modelId="{95F41DBE-DDD6-4FC9-AC7C-EBECE133A329}" type="pres">
      <dgm:prSet presAssocID="{A78292ED-48E9-42AD-B344-9968244A6CD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969250-91D4-4C5C-A957-A7D9CDFDD71C}" type="pres">
      <dgm:prSet presAssocID="{A78292ED-48E9-42AD-B344-9968244A6CD1}" presName="childText" presStyleLbl="revTx" presStyleIdx="2" presStyleCnt="5">
        <dgm:presLayoutVars>
          <dgm:bulletEnabled val="1"/>
        </dgm:presLayoutVars>
      </dgm:prSet>
      <dgm:spPr/>
    </dgm:pt>
    <dgm:pt modelId="{C29D5B9E-CE57-4D96-8D56-9C760839417C}" type="pres">
      <dgm:prSet presAssocID="{22F6B714-98D2-4B68-9D93-E90DD04BCC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3D8B31-AF9C-4A7C-9F56-369C8F27BD65}" type="pres">
      <dgm:prSet presAssocID="{22F6B714-98D2-4B68-9D93-E90DD04BCC42}" presName="childText" presStyleLbl="revTx" presStyleIdx="3" presStyleCnt="5">
        <dgm:presLayoutVars>
          <dgm:bulletEnabled val="1"/>
        </dgm:presLayoutVars>
      </dgm:prSet>
      <dgm:spPr/>
    </dgm:pt>
    <dgm:pt modelId="{67B3915E-3E89-45CE-A7F7-D25BC745902E}" type="pres">
      <dgm:prSet presAssocID="{FDBC7436-6739-400D-80AE-D3E2C22509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E566F05-A125-4F11-89DF-D128E1684371}" type="pres">
      <dgm:prSet presAssocID="{FDBC7436-6739-400D-80AE-D3E2C225093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DAE6E715-7240-42D9-86CC-F80905DAB7E6}" srcId="{950DF1AE-170B-4771-9BA8-E8A4F9DE83E6}" destId="{A78292ED-48E9-42AD-B344-9968244A6CD1}" srcOrd="2" destOrd="0" parTransId="{A55ED74D-CC23-4D24-B4E7-F0C3B6E008DD}" sibTransId="{021553D5-03BB-4470-858E-18612DFE5C8F}"/>
    <dgm:cxn modelId="{12A43117-8BC6-4623-AEB8-75A4EFDAAAE7}" type="presOf" srcId="{22F6B714-98D2-4B68-9D93-E90DD04BCC42}" destId="{C29D5B9E-CE57-4D96-8D56-9C760839417C}" srcOrd="0" destOrd="0" presId="urn:microsoft.com/office/officeart/2005/8/layout/vList2"/>
    <dgm:cxn modelId="{A3F5621B-C639-4852-BDB1-99ECEFE31362}" srcId="{FB36684F-B56D-4D09-AFFE-E00D74493568}" destId="{57E05EC2-8AA3-48A8-A2F3-76752421B282}" srcOrd="1" destOrd="0" parTransId="{6F81481E-37A3-4C72-9C25-4255F7B3A59E}" sibTransId="{2B77B329-2D03-4FBB-8229-51542F383A87}"/>
    <dgm:cxn modelId="{92B76A22-30ED-4319-8957-D152B296B652}" srcId="{A78292ED-48E9-42AD-B344-9968244A6CD1}" destId="{52997AD8-FBE2-4F77-AAED-64C2D4EE5FFA}" srcOrd="0" destOrd="0" parTransId="{745EEDB7-940B-4E46-B3A5-70166D676888}" sibTransId="{9ED6039A-E92C-4A4D-AA68-FD49DC018472}"/>
    <dgm:cxn modelId="{0CEDD223-D09F-4B1B-AB5C-0F423AB2E796}" type="presOf" srcId="{FDBC7436-6739-400D-80AE-D3E2C2250936}" destId="{67B3915E-3E89-45CE-A7F7-D25BC745902E}" srcOrd="0" destOrd="0" presId="urn:microsoft.com/office/officeart/2005/8/layout/vList2"/>
    <dgm:cxn modelId="{AB58592C-4DB0-4465-B022-9991D666DC60}" srcId="{FB36684F-B56D-4D09-AFFE-E00D74493568}" destId="{62E4D008-610B-4EE7-8E9F-B526978AB0E1}" srcOrd="0" destOrd="0" parTransId="{1A78CAB7-6BDB-4012-9041-C695587A3FE6}" sibTransId="{6E726F7C-C0F6-451A-87D8-2054A1E53911}"/>
    <dgm:cxn modelId="{5EFA3C2E-0927-4977-9641-DC42F382F0C4}" type="presOf" srcId="{62E4D008-610B-4EE7-8E9F-B526978AB0E1}" destId="{B15B05B5-36E6-4653-9FEC-013548514145}" srcOrd="0" destOrd="0" presId="urn:microsoft.com/office/officeart/2005/8/layout/vList2"/>
    <dgm:cxn modelId="{32014832-3B1A-40E1-A5A1-3653BFDA72E8}" srcId="{22F6B714-98D2-4B68-9D93-E90DD04BCC42}" destId="{1535D474-7058-48A5-BF66-55A21AE7C744}" srcOrd="0" destOrd="0" parTransId="{BA52DCB3-0A06-4996-9A9B-0DCF9FB9F67F}" sibTransId="{04A7CD5B-91AF-47DB-84F4-4FDF805C233D}"/>
    <dgm:cxn modelId="{4F807C35-C814-4419-872C-9744C5C0B47E}" srcId="{FDBC7436-6739-400D-80AE-D3E2C2250936}" destId="{D4E72EFD-9D0A-4391-A91B-D597BC351D00}" srcOrd="0" destOrd="0" parTransId="{02071806-CFC5-4F49-8DA6-8F87F55ABD81}" sibTransId="{3D3B3F0A-8165-4AD0-8925-6C8BFD9E85DE}"/>
    <dgm:cxn modelId="{C150BA3B-46E4-44F6-997B-C6EED331A91E}" type="presOf" srcId="{FD19CEDA-FC22-40B4-AE7C-2ABB8CEC757B}" destId="{DDFE3834-F44A-4948-AEAB-745E720CFFBB}" srcOrd="0" destOrd="0" presId="urn:microsoft.com/office/officeart/2005/8/layout/vList2"/>
    <dgm:cxn modelId="{C5D16F5C-3D4B-4AE6-BE24-35975D849736}" srcId="{950DF1AE-170B-4771-9BA8-E8A4F9DE83E6}" destId="{FB36684F-B56D-4D09-AFFE-E00D74493568}" srcOrd="1" destOrd="0" parTransId="{752C8867-B50E-4EEE-BD52-5CCCA7025898}" sibTransId="{14F4E8B3-4BA1-41B2-AFFB-58FDE267ED44}"/>
    <dgm:cxn modelId="{DF51576F-A586-4044-91F5-C559D04B3F8D}" type="presOf" srcId="{1535D474-7058-48A5-BF66-55A21AE7C744}" destId="{323D8B31-AF9C-4A7C-9F56-369C8F27BD65}" srcOrd="0" destOrd="0" presId="urn:microsoft.com/office/officeart/2005/8/layout/vList2"/>
    <dgm:cxn modelId="{4C91FE50-5BA5-4E99-8C4A-8E395EF36349}" type="presOf" srcId="{FB36684F-B56D-4D09-AFFE-E00D74493568}" destId="{0CEE9C01-62D5-44F9-8E77-4C52AF9DBD87}" srcOrd="0" destOrd="0" presId="urn:microsoft.com/office/officeart/2005/8/layout/vList2"/>
    <dgm:cxn modelId="{CB8B3F72-C90F-46E3-8D0B-14DBC4AC7ED0}" type="presOf" srcId="{950DF1AE-170B-4771-9BA8-E8A4F9DE83E6}" destId="{DC29C365-F456-4B4C-8895-3B238246E8A0}" srcOrd="0" destOrd="0" presId="urn:microsoft.com/office/officeart/2005/8/layout/vList2"/>
    <dgm:cxn modelId="{999DF586-7D96-4320-8C53-CED6CB1AFD58}" type="presOf" srcId="{A78292ED-48E9-42AD-B344-9968244A6CD1}" destId="{95F41DBE-DDD6-4FC9-AC7C-EBECE133A329}" srcOrd="0" destOrd="0" presId="urn:microsoft.com/office/officeart/2005/8/layout/vList2"/>
    <dgm:cxn modelId="{04314792-7D5B-419A-B9F5-64CABF889035}" srcId="{950DF1AE-170B-4771-9BA8-E8A4F9DE83E6}" destId="{22F6B714-98D2-4B68-9D93-E90DD04BCC42}" srcOrd="3" destOrd="0" parTransId="{1143700D-D2AB-450E-A706-EA762EAB1E96}" sibTransId="{2844C9CF-E230-48C7-86B2-E3B26D8E336A}"/>
    <dgm:cxn modelId="{90445C9D-D981-4221-906C-558C4B6EFD12}" type="presOf" srcId="{57E05EC2-8AA3-48A8-A2F3-76752421B282}" destId="{B15B05B5-36E6-4653-9FEC-013548514145}" srcOrd="0" destOrd="1" presId="urn:microsoft.com/office/officeart/2005/8/layout/vList2"/>
    <dgm:cxn modelId="{3E4255AE-87D7-4EB3-BE0B-28F1BB70023C}" type="presOf" srcId="{06D4D642-96D7-48D4-B644-CC0F439FDA98}" destId="{510287E3-F880-47CD-B7D8-4B7B65ECF913}" srcOrd="0" destOrd="0" presId="urn:microsoft.com/office/officeart/2005/8/layout/vList2"/>
    <dgm:cxn modelId="{D008ACD3-6AE3-4931-8D1D-7F09F034A761}" type="presOf" srcId="{52997AD8-FBE2-4F77-AAED-64C2D4EE5FFA}" destId="{42969250-91D4-4C5C-A957-A7D9CDFDD71C}" srcOrd="0" destOrd="0" presId="urn:microsoft.com/office/officeart/2005/8/layout/vList2"/>
    <dgm:cxn modelId="{EB4764E1-CC54-43F4-AB28-23D170A7EBC4}" srcId="{950DF1AE-170B-4771-9BA8-E8A4F9DE83E6}" destId="{FD19CEDA-FC22-40B4-AE7C-2ABB8CEC757B}" srcOrd="0" destOrd="0" parTransId="{60E6FEF9-9BAC-42EC-B550-90603B772E5D}" sibTransId="{E9CB1D93-957A-4AA4-9D5E-C0B2B69AC0FA}"/>
    <dgm:cxn modelId="{FE9077E8-9FEA-4722-BE6D-E4BE8C30DD6A}" srcId="{950DF1AE-170B-4771-9BA8-E8A4F9DE83E6}" destId="{FDBC7436-6739-400D-80AE-D3E2C2250936}" srcOrd="4" destOrd="0" parTransId="{704E67BF-457D-4DB9-8EDA-A24E21B06AF0}" sibTransId="{7C63BE19-F566-446F-A731-5A87CA9C36C8}"/>
    <dgm:cxn modelId="{61C3B6FC-071D-40EA-8C25-9045FC2B876E}" srcId="{FD19CEDA-FC22-40B4-AE7C-2ABB8CEC757B}" destId="{06D4D642-96D7-48D4-B644-CC0F439FDA98}" srcOrd="0" destOrd="0" parTransId="{79FF7451-C6DF-43A9-81A5-96C9F4B7CD77}" sibTransId="{BEF23843-7069-496B-BF82-91A023862256}"/>
    <dgm:cxn modelId="{11599EFD-A9AD-47DE-A58B-4F7BA9C63D05}" type="presOf" srcId="{D4E72EFD-9D0A-4391-A91B-D597BC351D00}" destId="{0E566F05-A125-4F11-89DF-D128E1684371}" srcOrd="0" destOrd="0" presId="urn:microsoft.com/office/officeart/2005/8/layout/vList2"/>
    <dgm:cxn modelId="{8286C249-AE69-4805-B21F-22D403A21223}" type="presParOf" srcId="{DC29C365-F456-4B4C-8895-3B238246E8A0}" destId="{DDFE3834-F44A-4948-AEAB-745E720CFFBB}" srcOrd="0" destOrd="0" presId="urn:microsoft.com/office/officeart/2005/8/layout/vList2"/>
    <dgm:cxn modelId="{DAE971EE-2F05-441E-A820-3292A0215ECA}" type="presParOf" srcId="{DC29C365-F456-4B4C-8895-3B238246E8A0}" destId="{510287E3-F880-47CD-B7D8-4B7B65ECF913}" srcOrd="1" destOrd="0" presId="urn:microsoft.com/office/officeart/2005/8/layout/vList2"/>
    <dgm:cxn modelId="{B19F680F-7D66-488E-99B9-64A69E569CE8}" type="presParOf" srcId="{DC29C365-F456-4B4C-8895-3B238246E8A0}" destId="{0CEE9C01-62D5-44F9-8E77-4C52AF9DBD87}" srcOrd="2" destOrd="0" presId="urn:microsoft.com/office/officeart/2005/8/layout/vList2"/>
    <dgm:cxn modelId="{D9228BAB-A486-47F7-AD93-39A607EFE3A1}" type="presParOf" srcId="{DC29C365-F456-4B4C-8895-3B238246E8A0}" destId="{B15B05B5-36E6-4653-9FEC-013548514145}" srcOrd="3" destOrd="0" presId="urn:microsoft.com/office/officeart/2005/8/layout/vList2"/>
    <dgm:cxn modelId="{95C6D9CD-3681-4D80-9FA1-0074CC688ADC}" type="presParOf" srcId="{DC29C365-F456-4B4C-8895-3B238246E8A0}" destId="{95F41DBE-DDD6-4FC9-AC7C-EBECE133A329}" srcOrd="4" destOrd="0" presId="urn:microsoft.com/office/officeart/2005/8/layout/vList2"/>
    <dgm:cxn modelId="{344B6851-338A-4BF1-A381-27481E193A03}" type="presParOf" srcId="{DC29C365-F456-4B4C-8895-3B238246E8A0}" destId="{42969250-91D4-4C5C-A957-A7D9CDFDD71C}" srcOrd="5" destOrd="0" presId="urn:microsoft.com/office/officeart/2005/8/layout/vList2"/>
    <dgm:cxn modelId="{9ABECA2E-2132-4E3B-9EB9-86F673D58440}" type="presParOf" srcId="{DC29C365-F456-4B4C-8895-3B238246E8A0}" destId="{C29D5B9E-CE57-4D96-8D56-9C760839417C}" srcOrd="6" destOrd="0" presId="urn:microsoft.com/office/officeart/2005/8/layout/vList2"/>
    <dgm:cxn modelId="{1DFC428F-2C0B-47B0-9198-D70B76378E8C}" type="presParOf" srcId="{DC29C365-F456-4B4C-8895-3B238246E8A0}" destId="{323D8B31-AF9C-4A7C-9F56-369C8F27BD65}" srcOrd="7" destOrd="0" presId="urn:microsoft.com/office/officeart/2005/8/layout/vList2"/>
    <dgm:cxn modelId="{FA758595-CDC1-48AA-B54D-14D5D86FF59F}" type="presParOf" srcId="{DC29C365-F456-4B4C-8895-3B238246E8A0}" destId="{67B3915E-3E89-45CE-A7F7-D25BC745902E}" srcOrd="8" destOrd="0" presId="urn:microsoft.com/office/officeart/2005/8/layout/vList2"/>
    <dgm:cxn modelId="{4B12C455-7896-4090-ACAE-479095F65BBB}" type="presParOf" srcId="{DC29C365-F456-4B4C-8895-3B238246E8A0}" destId="{0E566F05-A125-4F11-89DF-D128E168437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853B-6B83-4DEB-9948-580A8B1D3729}">
      <dsp:nvSpPr>
        <dsp:cNvPr id="0" name=""/>
        <dsp:cNvSpPr/>
      </dsp:nvSpPr>
      <dsp:spPr>
        <a:xfrm>
          <a:off x="0" y="150811"/>
          <a:ext cx="8229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Large public university in Cincinnati </a:t>
          </a:r>
          <a:r>
            <a:rPr lang="en-US" sz="1700" i="1" kern="1200" dirty="0"/>
            <a:t>– and growing!</a:t>
          </a:r>
          <a:endParaRPr lang="en-US" sz="1700" kern="1200" dirty="0"/>
        </a:p>
      </dsp:txBody>
      <dsp:txXfrm>
        <a:off x="19419" y="170230"/>
        <a:ext cx="8190762" cy="358962"/>
      </dsp:txXfrm>
    </dsp:sp>
    <dsp:sp modelId="{EFF01990-6BD4-474E-A17C-056707C9B7A3}">
      <dsp:nvSpPr>
        <dsp:cNvPr id="0" name=""/>
        <dsp:cNvSpPr/>
      </dsp:nvSpPr>
      <dsp:spPr>
        <a:xfrm>
          <a:off x="0" y="548611"/>
          <a:ext cx="82296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36,402 undergrads, 11,512 grad/prof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1 "main" campus + 2 regional campuses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latin typeface="Arial"/>
            </a:rPr>
            <a:t>Fairly decentralized governance by college</a:t>
          </a:r>
        </a:p>
      </dsp:txBody>
      <dsp:txXfrm>
        <a:off x="0" y="548611"/>
        <a:ext cx="8229600" cy="633420"/>
      </dsp:txXfrm>
    </dsp:sp>
    <dsp:sp modelId="{B5EB6659-9C83-46EF-B86D-190CEF0C4FE5}">
      <dsp:nvSpPr>
        <dsp:cNvPr id="0" name=""/>
        <dsp:cNvSpPr/>
      </dsp:nvSpPr>
      <dsp:spPr>
        <a:xfrm>
          <a:off x="0" y="1182031"/>
          <a:ext cx="8229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Free centralized academic support for UC students through various services</a:t>
          </a:r>
        </a:p>
      </dsp:txBody>
      <dsp:txXfrm>
        <a:off x="19419" y="1201450"/>
        <a:ext cx="8190762" cy="358962"/>
      </dsp:txXfrm>
    </dsp:sp>
    <dsp:sp modelId="{E0E0354B-6E30-4B2A-882F-18D79DD5C86D}">
      <dsp:nvSpPr>
        <dsp:cNvPr id="0" name=""/>
        <dsp:cNvSpPr/>
      </dsp:nvSpPr>
      <dsp:spPr>
        <a:xfrm>
          <a:off x="0" y="1579831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Provides services to help students and enhance their academic toolbox</a:t>
          </a:r>
        </a:p>
      </dsp:txBody>
      <dsp:txXfrm>
        <a:off x="0" y="1579831"/>
        <a:ext cx="8229600" cy="281520"/>
      </dsp:txXfrm>
    </dsp:sp>
    <dsp:sp modelId="{D23ADCFE-DCE7-45CB-AEA1-637727C744CB}">
      <dsp:nvSpPr>
        <dsp:cNvPr id="0" name=""/>
        <dsp:cNvSpPr/>
      </dsp:nvSpPr>
      <dsp:spPr>
        <a:xfrm>
          <a:off x="0" y="1861351"/>
          <a:ext cx="8229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13 Professional Staff, 6 Graduate Staff, &amp; 300+ student staff</a:t>
          </a:r>
        </a:p>
      </dsp:txBody>
      <dsp:txXfrm>
        <a:off x="19419" y="1880770"/>
        <a:ext cx="8190762" cy="358962"/>
      </dsp:txXfrm>
    </dsp:sp>
    <dsp:sp modelId="{CC6A914C-516F-4BA0-BFF4-023FAE25CAD3}">
      <dsp:nvSpPr>
        <dsp:cNvPr id="0" name=""/>
        <dsp:cNvSpPr/>
      </dsp:nvSpPr>
      <dsp:spPr>
        <a:xfrm>
          <a:off x="0" y="2308111"/>
          <a:ext cx="8229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 "Buckets", 10 Programs</a:t>
          </a:r>
        </a:p>
      </dsp:txBody>
      <dsp:txXfrm>
        <a:off x="19419" y="2327530"/>
        <a:ext cx="8190762" cy="358962"/>
      </dsp:txXfrm>
    </dsp:sp>
    <dsp:sp modelId="{A4B2C3DC-9AD5-400C-8B23-7B143A37CFE2}">
      <dsp:nvSpPr>
        <dsp:cNvPr id="0" name=""/>
        <dsp:cNvSpPr/>
      </dsp:nvSpPr>
      <dsp:spPr>
        <a:xfrm>
          <a:off x="0" y="2705910"/>
          <a:ext cx="82296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First Year Experience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Content Support: drop-in tutoring, appointment-based tutoring, Supplemental Instruction, other group 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College Success: pre-scheduled one-on-one and group success skills-building</a:t>
          </a:r>
        </a:p>
      </dsp:txBody>
      <dsp:txXfrm>
        <a:off x="0" y="2705910"/>
        <a:ext cx="8229600" cy="63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47031-DD58-42E9-A5DB-A2F29BD772ED}">
      <dsp:nvSpPr>
        <dsp:cNvPr id="0" name=""/>
        <dsp:cNvSpPr/>
      </dsp:nvSpPr>
      <dsp:spPr>
        <a:xfrm>
          <a:off x="0" y="257051"/>
          <a:ext cx="8119753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183" tIns="270764" rIns="63018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/>
            </a:rPr>
            <a:t>No student view of Success Plans in Trac 4.0</a:t>
          </a:r>
          <a:endParaRPr lang="en-US" sz="1300" kern="1200" dirty="0"/>
        </a:p>
      </dsp:txBody>
      <dsp:txXfrm>
        <a:off x="0" y="257051"/>
        <a:ext cx="8119753" cy="542587"/>
      </dsp:txXfrm>
    </dsp:sp>
    <dsp:sp modelId="{5FA69671-6E24-4B9E-94DB-4CEBCC09B632}">
      <dsp:nvSpPr>
        <dsp:cNvPr id="0" name=""/>
        <dsp:cNvSpPr/>
      </dsp:nvSpPr>
      <dsp:spPr>
        <a:xfrm>
          <a:off x="405987" y="65171"/>
          <a:ext cx="568382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35" tIns="0" rIns="21483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Prior to Summer 2022</a:t>
          </a:r>
          <a:endParaRPr lang="en-US" sz="1300" kern="1200" dirty="0"/>
        </a:p>
      </dsp:txBody>
      <dsp:txXfrm>
        <a:off x="424721" y="83905"/>
        <a:ext cx="5646359" cy="346292"/>
      </dsp:txXfrm>
    </dsp:sp>
    <dsp:sp modelId="{BCD6F73C-99F1-44B6-AC88-97BDF7191056}">
      <dsp:nvSpPr>
        <dsp:cNvPr id="0" name=""/>
        <dsp:cNvSpPr/>
      </dsp:nvSpPr>
      <dsp:spPr>
        <a:xfrm>
          <a:off x="0" y="1061718"/>
          <a:ext cx="8119753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183" tIns="270764" rIns="63018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/>
            </a:rPr>
            <a:t>Learning Commons transitioned to </a:t>
          </a:r>
          <a:r>
            <a:rPr lang="en-US" sz="1300" kern="1200" dirty="0" err="1">
              <a:latin typeface="Arial"/>
            </a:rPr>
            <a:t>TracCloud</a:t>
          </a:r>
          <a:r>
            <a:rPr lang="en-US" sz="1300" kern="1200" dirty="0">
              <a:latin typeface="Arial"/>
            </a:rPr>
            <a:t> </a:t>
          </a:r>
          <a:r>
            <a:rPr lang="en-US" sz="1300" kern="1200" dirty="0" err="1">
              <a:latin typeface="Arial"/>
            </a:rPr>
            <a:t>TutorTrac</a:t>
          </a:r>
          <a:endParaRPr lang="en-US" sz="1300" kern="1200" dirty="0"/>
        </a:p>
      </dsp:txBody>
      <dsp:txXfrm>
        <a:off x="0" y="1061718"/>
        <a:ext cx="8119753" cy="542587"/>
      </dsp:txXfrm>
    </dsp:sp>
    <dsp:sp modelId="{2E58B3DC-00B9-48C6-AA07-302C0DC72C32}">
      <dsp:nvSpPr>
        <dsp:cNvPr id="0" name=""/>
        <dsp:cNvSpPr/>
      </dsp:nvSpPr>
      <dsp:spPr>
        <a:xfrm>
          <a:off x="405987" y="869838"/>
          <a:ext cx="568382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35" tIns="0" rIns="21483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Summer 2022</a:t>
          </a:r>
          <a:endParaRPr lang="en-US" sz="1300" kern="1200" dirty="0"/>
        </a:p>
      </dsp:txBody>
      <dsp:txXfrm>
        <a:off x="424721" y="888572"/>
        <a:ext cx="5646359" cy="346292"/>
      </dsp:txXfrm>
    </dsp:sp>
    <dsp:sp modelId="{E326535E-EF7D-4D3A-965A-C398296E01AC}">
      <dsp:nvSpPr>
        <dsp:cNvPr id="0" name=""/>
        <dsp:cNvSpPr/>
      </dsp:nvSpPr>
      <dsp:spPr>
        <a:xfrm>
          <a:off x="0" y="1866386"/>
          <a:ext cx="811975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183" tIns="270764" rIns="630183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/>
            </a:rPr>
            <a:t>New Success Plan tracking approach implemented &amp; management transition (Hannah Williamson)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/>
            </a:rPr>
            <a:t>Advisors encouraged to explore more creative/flexible plans</a:t>
          </a:r>
        </a:p>
      </dsp:txBody>
      <dsp:txXfrm>
        <a:off x="0" y="1866386"/>
        <a:ext cx="8119753" cy="921375"/>
      </dsp:txXfrm>
    </dsp:sp>
    <dsp:sp modelId="{9A3E027F-A4CA-4B91-A8B8-4237D6E30984}">
      <dsp:nvSpPr>
        <dsp:cNvPr id="0" name=""/>
        <dsp:cNvSpPr/>
      </dsp:nvSpPr>
      <dsp:spPr>
        <a:xfrm>
          <a:off x="405987" y="1674506"/>
          <a:ext cx="568382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35" tIns="0" rIns="21483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Fall 2022</a:t>
          </a:r>
          <a:endParaRPr lang="en-US" sz="1300" kern="1200" dirty="0"/>
        </a:p>
      </dsp:txBody>
      <dsp:txXfrm>
        <a:off x="424721" y="1693240"/>
        <a:ext cx="5646359" cy="346292"/>
      </dsp:txXfrm>
    </dsp:sp>
    <dsp:sp modelId="{DAD18234-5A10-45AE-A218-CF7C09EE84B1}">
      <dsp:nvSpPr>
        <dsp:cNvPr id="0" name=""/>
        <dsp:cNvSpPr/>
      </dsp:nvSpPr>
      <dsp:spPr>
        <a:xfrm>
          <a:off x="0" y="3049841"/>
          <a:ext cx="8119753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183" tIns="270764" rIns="630183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/>
            </a:rPr>
            <a:t>Success Plan management transitioned (to me!)</a:t>
          </a:r>
          <a:endParaRPr lang="en-US" sz="1300" kern="1200" dirty="0"/>
        </a:p>
      </dsp:txBody>
      <dsp:txXfrm>
        <a:off x="0" y="3049841"/>
        <a:ext cx="8119753" cy="542587"/>
      </dsp:txXfrm>
    </dsp:sp>
    <dsp:sp modelId="{BA63851B-287A-4C92-B386-EAC1A9209278}">
      <dsp:nvSpPr>
        <dsp:cNvPr id="0" name=""/>
        <dsp:cNvSpPr/>
      </dsp:nvSpPr>
      <dsp:spPr>
        <a:xfrm>
          <a:off x="405987" y="2857961"/>
          <a:ext cx="568382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35" tIns="0" rIns="21483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Spring 2023</a:t>
          </a:r>
          <a:endParaRPr lang="en-US" sz="1300" kern="1200" dirty="0"/>
        </a:p>
      </dsp:txBody>
      <dsp:txXfrm>
        <a:off x="424721" y="2876695"/>
        <a:ext cx="5646359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FFACC-8176-4BA1-A549-63B4D06065E6}">
      <dsp:nvSpPr>
        <dsp:cNvPr id="0" name=""/>
        <dsp:cNvSpPr/>
      </dsp:nvSpPr>
      <dsp:spPr>
        <a:xfrm>
          <a:off x="0" y="470499"/>
          <a:ext cx="5729843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</a:rPr>
            <a:t>Academic Alert </a:t>
          </a:r>
          <a:endParaRPr lang="en-US" sz="1600" kern="1200" dirty="0"/>
        </a:p>
      </dsp:txBody>
      <dsp:txXfrm>
        <a:off x="18277" y="488776"/>
        <a:ext cx="5693289" cy="337846"/>
      </dsp:txXfrm>
    </dsp:sp>
    <dsp:sp modelId="{B9C8AC32-EB78-4F55-AAE7-EA194DAF0ABE}">
      <dsp:nvSpPr>
        <dsp:cNvPr id="0" name=""/>
        <dsp:cNvSpPr/>
      </dsp:nvSpPr>
      <dsp:spPr>
        <a:xfrm>
          <a:off x="0" y="844899"/>
          <a:ext cx="5729843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2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Arial"/>
            </a:rPr>
            <a:t>Cum. GPA &lt; 2.0 but not yet attempted 30 credit hours</a:t>
          </a:r>
          <a:endParaRPr lang="en-US" sz="1200" kern="1200" dirty="0"/>
        </a:p>
      </dsp:txBody>
      <dsp:txXfrm>
        <a:off x="0" y="844899"/>
        <a:ext cx="5729843" cy="264960"/>
      </dsp:txXfrm>
    </dsp:sp>
    <dsp:sp modelId="{CD2356C0-C1F1-4FE1-A467-C4EDFE646C31}">
      <dsp:nvSpPr>
        <dsp:cNvPr id="0" name=""/>
        <dsp:cNvSpPr/>
      </dsp:nvSpPr>
      <dsp:spPr>
        <a:xfrm>
          <a:off x="0" y="1109859"/>
          <a:ext cx="5729843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</a:rPr>
            <a:t>Academic Probation</a:t>
          </a:r>
          <a:endParaRPr lang="en-US" sz="1600" kern="1200" dirty="0"/>
        </a:p>
      </dsp:txBody>
      <dsp:txXfrm>
        <a:off x="18277" y="1128136"/>
        <a:ext cx="5693289" cy="337846"/>
      </dsp:txXfrm>
    </dsp:sp>
    <dsp:sp modelId="{68F4AE69-4566-4376-8443-381B59B55BAD}">
      <dsp:nvSpPr>
        <dsp:cNvPr id="0" name=""/>
        <dsp:cNvSpPr/>
      </dsp:nvSpPr>
      <dsp:spPr>
        <a:xfrm>
          <a:off x="0" y="1484259"/>
          <a:ext cx="5729843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2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Arial"/>
            </a:rPr>
            <a:t>Cum. GPA &lt; 2.0 and attempted 30 UC credit hours</a:t>
          </a:r>
          <a:endParaRPr lang="en-US" sz="1200" kern="1200" dirty="0"/>
        </a:p>
      </dsp:txBody>
      <dsp:txXfrm>
        <a:off x="0" y="1484259"/>
        <a:ext cx="5729843" cy="264960"/>
      </dsp:txXfrm>
    </dsp:sp>
    <dsp:sp modelId="{0466E84B-E6F6-47A5-83DB-7D043EA05E67}">
      <dsp:nvSpPr>
        <dsp:cNvPr id="0" name=""/>
        <dsp:cNvSpPr/>
      </dsp:nvSpPr>
      <dsp:spPr>
        <a:xfrm>
          <a:off x="0" y="1749219"/>
          <a:ext cx="5729843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</a:rPr>
            <a:t>D, F, or W in critical course (Math, Chem, Biology, Stat, Phys)</a:t>
          </a:r>
          <a:endParaRPr lang="en-US" sz="1600" kern="1200" dirty="0"/>
        </a:p>
      </dsp:txBody>
      <dsp:txXfrm>
        <a:off x="18277" y="1767496"/>
        <a:ext cx="5693289" cy="337846"/>
      </dsp:txXfrm>
    </dsp:sp>
    <dsp:sp modelId="{B14DE891-2E22-4CBE-9C23-448ADC05F83D}">
      <dsp:nvSpPr>
        <dsp:cNvPr id="0" name=""/>
        <dsp:cNvSpPr/>
      </dsp:nvSpPr>
      <dsp:spPr>
        <a:xfrm>
          <a:off x="0" y="2123619"/>
          <a:ext cx="5729843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2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Arial"/>
            </a:rPr>
            <a:t>As defined by Engineering &amp; Nursing: Math, Chem, Bio, Stat, Phys</a:t>
          </a:r>
        </a:p>
      </dsp:txBody>
      <dsp:txXfrm>
        <a:off x="0" y="2123619"/>
        <a:ext cx="5729843" cy="264960"/>
      </dsp:txXfrm>
    </dsp:sp>
    <dsp:sp modelId="{2D96E8B9-F880-4192-8AA3-407F8F49B459}">
      <dsp:nvSpPr>
        <dsp:cNvPr id="0" name=""/>
        <dsp:cNvSpPr/>
      </dsp:nvSpPr>
      <dsp:spPr>
        <a:xfrm>
          <a:off x="0" y="2388579"/>
          <a:ext cx="5729843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</a:rPr>
            <a:t>First-year, first/second semester </a:t>
          </a:r>
          <a:endParaRPr lang="en-US" sz="1600" kern="1200" dirty="0"/>
        </a:p>
      </dsp:txBody>
      <dsp:txXfrm>
        <a:off x="18277" y="2406856"/>
        <a:ext cx="5693289" cy="337846"/>
      </dsp:txXfrm>
    </dsp:sp>
    <dsp:sp modelId="{2A90D2BF-A382-4BC3-9F45-BB4CB9BDFE2F}">
      <dsp:nvSpPr>
        <dsp:cNvPr id="0" name=""/>
        <dsp:cNvSpPr/>
      </dsp:nvSpPr>
      <dsp:spPr>
        <a:xfrm>
          <a:off x="0" y="2762979"/>
          <a:ext cx="5729843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2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Arial"/>
            </a:rPr>
            <a:t>Mentoring/access programs</a:t>
          </a:r>
        </a:p>
      </dsp:txBody>
      <dsp:txXfrm>
        <a:off x="0" y="2762979"/>
        <a:ext cx="5729843" cy="264960"/>
      </dsp:txXfrm>
    </dsp:sp>
    <dsp:sp modelId="{50846067-3021-4B95-AD99-68ECE73EEE43}">
      <dsp:nvSpPr>
        <dsp:cNvPr id="0" name=""/>
        <dsp:cNvSpPr/>
      </dsp:nvSpPr>
      <dsp:spPr>
        <a:xfrm>
          <a:off x="0" y="3027940"/>
          <a:ext cx="5729843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</a:rPr>
            <a:t>Students who failed FYE course </a:t>
          </a:r>
          <a:r>
            <a:rPr lang="en-US" sz="1600" i="1" kern="1200" dirty="0">
              <a:latin typeface="Arial"/>
            </a:rPr>
            <a:t>(new this year!)</a:t>
          </a:r>
          <a:endParaRPr lang="en-US" sz="1600" i="1" kern="1200" dirty="0"/>
        </a:p>
      </dsp:txBody>
      <dsp:txXfrm>
        <a:off x="18277" y="3046217"/>
        <a:ext cx="5693289" cy="337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6A9-8F31-4461-8A9D-91CC64F98784}">
      <dsp:nvSpPr>
        <dsp:cNvPr id="0" name=""/>
        <dsp:cNvSpPr/>
      </dsp:nvSpPr>
      <dsp:spPr>
        <a:xfrm>
          <a:off x="37" y="65701"/>
          <a:ext cx="3596012" cy="133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</a:rPr>
            <a:t>Real-Time Weekly/Daily Updates</a:t>
          </a:r>
          <a:endParaRPr lang="en-US" sz="2800" kern="1200" dirty="0"/>
        </a:p>
      </dsp:txBody>
      <dsp:txXfrm>
        <a:off x="37" y="65701"/>
        <a:ext cx="3596012" cy="1339654"/>
      </dsp:txXfrm>
    </dsp:sp>
    <dsp:sp modelId="{827B03A1-D031-4CDD-9EBC-CA7B4F72690B}">
      <dsp:nvSpPr>
        <dsp:cNvPr id="0" name=""/>
        <dsp:cNvSpPr/>
      </dsp:nvSpPr>
      <dsp:spPr>
        <a:xfrm>
          <a:off x="37" y="1405355"/>
          <a:ext cx="3596012" cy="1575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/>
            </a:rPr>
            <a:t>Campus Partner Reports</a:t>
          </a:r>
          <a:endParaRPr lang="en-US" sz="2800" kern="1200" dirty="0"/>
        </a:p>
      </dsp:txBody>
      <dsp:txXfrm>
        <a:off x="37" y="1405355"/>
        <a:ext cx="3596012" cy="1575630"/>
      </dsp:txXfrm>
    </dsp:sp>
    <dsp:sp modelId="{044819BF-3E42-457E-A534-EF519A6992C8}">
      <dsp:nvSpPr>
        <dsp:cNvPr id="0" name=""/>
        <dsp:cNvSpPr/>
      </dsp:nvSpPr>
      <dsp:spPr>
        <a:xfrm>
          <a:off x="4099491" y="65701"/>
          <a:ext cx="3596012" cy="133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</a:rPr>
            <a:t>Near-Real-Time Student Feedback</a:t>
          </a:r>
          <a:endParaRPr lang="en-US" sz="2800" kern="1200" dirty="0"/>
        </a:p>
      </dsp:txBody>
      <dsp:txXfrm>
        <a:off x="4099491" y="65701"/>
        <a:ext cx="3596012" cy="1339654"/>
      </dsp:txXfrm>
    </dsp:sp>
    <dsp:sp modelId="{92F7EEEC-FFEC-4DC3-A5D1-C13586793605}">
      <dsp:nvSpPr>
        <dsp:cNvPr id="0" name=""/>
        <dsp:cNvSpPr/>
      </dsp:nvSpPr>
      <dsp:spPr>
        <a:xfrm>
          <a:off x="4099491" y="1405355"/>
          <a:ext cx="3596012" cy="1575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/>
            </a:rPr>
            <a:t>Student View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/>
            </a:rPr>
            <a:t>Student employee tracking</a:t>
          </a:r>
          <a:endParaRPr lang="en-US" sz="2800" kern="1200" dirty="0"/>
        </a:p>
      </dsp:txBody>
      <dsp:txXfrm>
        <a:off x="4099491" y="1405355"/>
        <a:ext cx="3596012" cy="1575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3834-F44A-4948-AEAB-745E720CFFBB}">
      <dsp:nvSpPr>
        <dsp:cNvPr id="0" name=""/>
        <dsp:cNvSpPr/>
      </dsp:nvSpPr>
      <dsp:spPr>
        <a:xfrm>
          <a:off x="0" y="64380"/>
          <a:ext cx="6191250" cy="39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Week 1</a:t>
          </a:r>
          <a:endParaRPr lang="en-US" sz="1700" kern="1200" dirty="0"/>
        </a:p>
      </dsp:txBody>
      <dsp:txXfrm>
        <a:off x="19419" y="83799"/>
        <a:ext cx="6152412" cy="358962"/>
      </dsp:txXfrm>
    </dsp:sp>
    <dsp:sp modelId="{510287E3-F880-47CD-B7D8-4B7B65ECF913}">
      <dsp:nvSpPr>
        <dsp:cNvPr id="0" name=""/>
        <dsp:cNvSpPr/>
      </dsp:nvSpPr>
      <dsp:spPr>
        <a:xfrm>
          <a:off x="0" y="462180"/>
          <a:ext cx="619125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>
              <a:latin typeface="Arial"/>
            </a:rPr>
            <a:t>Introduction Email from Learning Commons</a:t>
          </a:r>
          <a:endParaRPr lang="en-US" sz="1300" b="1" kern="1200" dirty="0"/>
        </a:p>
      </dsp:txBody>
      <dsp:txXfrm>
        <a:off x="0" y="462180"/>
        <a:ext cx="6191250" cy="281520"/>
      </dsp:txXfrm>
    </dsp:sp>
    <dsp:sp modelId="{0CEE9C01-62D5-44F9-8E77-4C52AF9DBD87}">
      <dsp:nvSpPr>
        <dsp:cNvPr id="0" name=""/>
        <dsp:cNvSpPr/>
      </dsp:nvSpPr>
      <dsp:spPr>
        <a:xfrm>
          <a:off x="0" y="743700"/>
          <a:ext cx="6191250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Week 3</a:t>
          </a:r>
          <a:endParaRPr lang="en-US" sz="1700" kern="1200" dirty="0"/>
        </a:p>
      </dsp:txBody>
      <dsp:txXfrm>
        <a:off x="19419" y="763119"/>
        <a:ext cx="6152412" cy="358962"/>
      </dsp:txXfrm>
    </dsp:sp>
    <dsp:sp modelId="{B15B05B5-36E6-4653-9FEC-013548514145}">
      <dsp:nvSpPr>
        <dsp:cNvPr id="0" name=""/>
        <dsp:cNvSpPr/>
      </dsp:nvSpPr>
      <dsp:spPr>
        <a:xfrm>
          <a:off x="0" y="1141500"/>
          <a:ext cx="619125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>
              <a:latin typeface="Arial"/>
            </a:rPr>
            <a:t>Campus Partners:</a:t>
          </a:r>
          <a:r>
            <a:rPr lang="en-US" sz="1300" kern="1200" dirty="0">
              <a:latin typeface="Arial"/>
            </a:rPr>
            <a:t> Contact students who have not yet started Success Plan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>
              <a:latin typeface="Arial"/>
            </a:rPr>
            <a:t>Learning Commons:</a:t>
          </a:r>
          <a:r>
            <a:rPr lang="en-US" sz="1300" kern="1200" dirty="0">
              <a:latin typeface="Arial"/>
            </a:rPr>
            <a:t> Contact students who have started Success Plan</a:t>
          </a:r>
          <a:endParaRPr lang="en-US" sz="1300" kern="1200" dirty="0"/>
        </a:p>
      </dsp:txBody>
      <dsp:txXfrm>
        <a:off x="0" y="1141500"/>
        <a:ext cx="6191250" cy="431077"/>
      </dsp:txXfrm>
    </dsp:sp>
    <dsp:sp modelId="{95F41DBE-DDD6-4FC9-AC7C-EBECE133A329}">
      <dsp:nvSpPr>
        <dsp:cNvPr id="0" name=""/>
        <dsp:cNvSpPr/>
      </dsp:nvSpPr>
      <dsp:spPr>
        <a:xfrm>
          <a:off x="0" y="1572577"/>
          <a:ext cx="6191250" cy="397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Week 6</a:t>
          </a:r>
        </a:p>
      </dsp:txBody>
      <dsp:txXfrm>
        <a:off x="19419" y="1591996"/>
        <a:ext cx="6152412" cy="358962"/>
      </dsp:txXfrm>
    </dsp:sp>
    <dsp:sp modelId="{42969250-91D4-4C5C-A957-A7D9CDFDD71C}">
      <dsp:nvSpPr>
        <dsp:cNvPr id="0" name=""/>
        <dsp:cNvSpPr/>
      </dsp:nvSpPr>
      <dsp:spPr>
        <a:xfrm>
          <a:off x="0" y="1970377"/>
          <a:ext cx="619125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latin typeface="Arial"/>
            </a:rPr>
            <a:t>Repeat Week 3 strategy</a:t>
          </a:r>
        </a:p>
      </dsp:txBody>
      <dsp:txXfrm>
        <a:off x="0" y="1970377"/>
        <a:ext cx="6191250" cy="281520"/>
      </dsp:txXfrm>
    </dsp:sp>
    <dsp:sp modelId="{C29D5B9E-CE57-4D96-8D56-9C760839417C}">
      <dsp:nvSpPr>
        <dsp:cNvPr id="0" name=""/>
        <dsp:cNvSpPr/>
      </dsp:nvSpPr>
      <dsp:spPr>
        <a:xfrm>
          <a:off x="0" y="2251897"/>
          <a:ext cx="6191250" cy="397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Week 8</a:t>
          </a:r>
        </a:p>
      </dsp:txBody>
      <dsp:txXfrm>
        <a:off x="19419" y="2271316"/>
        <a:ext cx="6152412" cy="358962"/>
      </dsp:txXfrm>
    </dsp:sp>
    <dsp:sp modelId="{323D8B31-AF9C-4A7C-9F56-369C8F27BD65}">
      <dsp:nvSpPr>
        <dsp:cNvPr id="0" name=""/>
        <dsp:cNvSpPr/>
      </dsp:nvSpPr>
      <dsp:spPr>
        <a:xfrm>
          <a:off x="0" y="2649697"/>
          <a:ext cx="619125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latin typeface="Arial"/>
            </a:rPr>
            <a:t>Repeat Week 3 strategy</a:t>
          </a:r>
        </a:p>
      </dsp:txBody>
      <dsp:txXfrm>
        <a:off x="0" y="2649697"/>
        <a:ext cx="6191250" cy="281520"/>
      </dsp:txXfrm>
    </dsp:sp>
    <dsp:sp modelId="{67B3915E-3E89-45CE-A7F7-D25BC745902E}">
      <dsp:nvSpPr>
        <dsp:cNvPr id="0" name=""/>
        <dsp:cNvSpPr/>
      </dsp:nvSpPr>
      <dsp:spPr>
        <a:xfrm>
          <a:off x="0" y="2931217"/>
          <a:ext cx="6191250" cy="397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Week 13 </a:t>
          </a:r>
        </a:p>
      </dsp:txBody>
      <dsp:txXfrm>
        <a:off x="19419" y="2950636"/>
        <a:ext cx="6152412" cy="358962"/>
      </dsp:txXfrm>
    </dsp:sp>
    <dsp:sp modelId="{0E566F05-A125-4F11-89DF-D128E1684371}">
      <dsp:nvSpPr>
        <dsp:cNvPr id="0" name=""/>
        <dsp:cNvSpPr/>
      </dsp:nvSpPr>
      <dsp:spPr>
        <a:xfrm>
          <a:off x="0" y="3329017"/>
          <a:ext cx="619125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latin typeface="Arial"/>
            </a:rPr>
            <a:t>Repeat Week 3 strategy</a:t>
          </a:r>
        </a:p>
      </dsp:txBody>
      <dsp:txXfrm>
        <a:off x="0" y="3329017"/>
        <a:ext cx="6191250" cy="28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6C97FF-E461-4F67-8794-4C762F432F5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BEE799-41B7-4D80-B491-E12D881D9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9376C7-9212-44BE-8B8F-F66A436B350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432B02-E624-41BB-98E1-A2393D0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Alaina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Flexible – Arts &amp; Sciences</a:t>
            </a:r>
          </a:p>
          <a:p>
            <a:r>
              <a:rPr lang="en-US" dirty="0">
                <a:cs typeface="Calibri"/>
              </a:rPr>
              <a:t>Higher-stakes – b/c they failed FYE course, have incomplete grade and want to get that removed</a:t>
            </a:r>
          </a:p>
          <a:p>
            <a:r>
              <a:rPr lang="en-US" dirty="0">
                <a:cs typeface="Calibri"/>
              </a:rPr>
              <a:t>Most relevant – course based (peer Tutoring). Also gotten feedback that students don't know exactly what to expect in an Academic Coaching appt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Other student populations – have to make sure we're ready to support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8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8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Jacob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Alaina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Fall 2022-Spring 2023: TracCloud also working on building Success Plans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Boundary on plans – we only track Learning Commons services. Some colleges also require students on plans to meet with them, submit a reflection, or complete other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Emphasize </a:t>
            </a:r>
            <a:r>
              <a:rPr lang="en-US" dirty="0" err="1">
                <a:cs typeface="Calibri"/>
              </a:rPr>
              <a:t>detemermined</a:t>
            </a:r>
            <a:r>
              <a:rPr lang="en-US" dirty="0">
                <a:cs typeface="Calibri"/>
              </a:rPr>
              <a:t> by COLLEGE/PROGRAM - not learning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Difference from SP modules – SP is on right-hand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Takes students 4-5 hours per week just to check off the Content Support plans – not counting the Academic Coaching and SSW checks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1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Other emails include student testimonials about using services. I asked "how would you sell your peers on coming to tutoring?" and got some great responses!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32B02-E624-41BB-98E1-A2393D006F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0117"/>
            <a:ext cx="8229600" cy="41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2936"/>
            <a:ext cx="8229600" cy="31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D00F2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varia.com/blog/using-gamification-to-motivate-millennials-gen-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972"/>
            <a:ext cx="7772400" cy="1447575"/>
          </a:xfrm>
        </p:spPr>
        <p:txBody>
          <a:bodyPr/>
          <a:lstStyle/>
          <a:p>
            <a:r>
              <a:rPr lang="en-US" sz="4000" dirty="0" err="1">
                <a:cs typeface="Arial"/>
              </a:rPr>
              <a:t>TracCloud</a:t>
            </a:r>
            <a:r>
              <a:rPr lang="en-US" sz="4000" dirty="0">
                <a:cs typeface="Arial"/>
              </a:rPr>
              <a:t> Success Plans: </a:t>
            </a:r>
            <a:r>
              <a:rPr lang="en-US" sz="3600" dirty="0">
                <a:cs typeface="Arial"/>
              </a:rPr>
              <a:t>Increasing Student Transparency, Engagement, &amp; Compliance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056" y="2649392"/>
            <a:ext cx="8395657" cy="120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Alaina Peters (she/her/hers)</a:t>
            </a:r>
          </a:p>
          <a:p>
            <a:r>
              <a:rPr lang="en-US" dirty="0">
                <a:latin typeface="Arial"/>
                <a:cs typeface="Arial"/>
              </a:rPr>
              <a:t>University of Cincinnati | Learning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4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9013-A9EA-53CF-633B-DC5D17E5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247"/>
            <a:ext cx="8229600" cy="411100"/>
          </a:xfrm>
        </p:spPr>
        <p:txBody>
          <a:bodyPr/>
          <a:lstStyle/>
          <a:p>
            <a:r>
              <a:rPr lang="en-US" dirty="0">
                <a:cs typeface="Arial"/>
              </a:rPr>
              <a:t>How are Success Plans tracked in </a:t>
            </a:r>
            <a:r>
              <a:rPr lang="en-US" dirty="0" err="1">
                <a:cs typeface="Arial"/>
              </a:rPr>
              <a:t>TracCloud</a:t>
            </a:r>
            <a:r>
              <a:rPr lang="en-US" dirty="0">
                <a:cs typeface="Arial"/>
              </a:rPr>
              <a:t>?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6339736-017B-F97A-0F31-AC9D8B6DD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915852"/>
              </p:ext>
            </p:extLst>
          </p:nvPr>
        </p:nvGraphicFramePr>
        <p:xfrm>
          <a:off x="867104" y="1284889"/>
          <a:ext cx="7695542" cy="30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16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8DF2-2E80-B655-1264-AF8A2F7B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Campus Partner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3501-FBD1-164F-28DD-CF36CF77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Weekly or daily reports sent to campus partners</a:t>
            </a:r>
          </a:p>
          <a:p>
            <a:r>
              <a:rPr lang="en-US" dirty="0">
                <a:latin typeface="Arial"/>
                <a:cs typeface="Arial"/>
              </a:rPr>
              <a:t>Pulls visits for students on Success Plan list</a:t>
            </a:r>
          </a:p>
        </p:txBody>
      </p:sp>
    </p:spTree>
    <p:extLst>
      <p:ext uri="{BB962C8B-B14F-4D97-AF65-F5344CB8AC3E}">
        <p14:creationId xmlns:p14="http://schemas.microsoft.com/office/powerpoint/2010/main" val="68897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8DF2-2E80-B655-1264-AF8A2F7B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Campus Partner Reports Example - Engineering</a:t>
            </a:r>
            <a:endParaRPr lang="en-US" dirty="0"/>
          </a:p>
        </p:txBody>
      </p:sp>
      <p:pic>
        <p:nvPicPr>
          <p:cNvPr id="6" name="Picture 6" descr="Timeline&#10;&#10;Description automatically generated">
            <a:extLst>
              <a:ext uri="{FF2B5EF4-FFF2-40B4-BE49-F238E27FC236}">
                <a16:creationId xmlns:a16="http://schemas.microsoft.com/office/drawing/2014/main" id="{28F97914-ABDD-C4F8-0EBF-1A897E88A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711" y="1043899"/>
            <a:ext cx="5359532" cy="4020035"/>
          </a:xfrm>
        </p:spPr>
      </p:pic>
    </p:spTree>
    <p:extLst>
      <p:ext uri="{BB962C8B-B14F-4D97-AF65-F5344CB8AC3E}">
        <p14:creationId xmlns:p14="http://schemas.microsoft.com/office/powerpoint/2010/main" val="333550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8DF2-2E80-B655-1264-AF8A2F7B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Campus Partner Reports Example - Engineering</a:t>
            </a:r>
            <a:endParaRPr lang="en-US" dirty="0"/>
          </a:p>
        </p:txBody>
      </p:sp>
      <p:pic>
        <p:nvPicPr>
          <p:cNvPr id="5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9F8727-43C0-A0D3-718D-38D96C85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15" y="978195"/>
            <a:ext cx="6085935" cy="40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3CFA-52DE-7216-E9C3-37A9679E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Student View</a:t>
            </a:r>
            <a:endParaRPr lang="en-US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664DE6-1384-955D-02BF-1EF8D595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875" y="717189"/>
            <a:ext cx="5934693" cy="43251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2FA56F1-2030-CB89-D8E0-833047CFAEFB}"/>
              </a:ext>
            </a:extLst>
          </p:cNvPr>
          <p:cNvSpPr/>
          <p:nvPr/>
        </p:nvSpPr>
        <p:spPr>
          <a:xfrm>
            <a:off x="1324097" y="2997776"/>
            <a:ext cx="3504705" cy="214646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3CFA-52DE-7216-E9C3-37A9679E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Student View (cont.)</a:t>
            </a:r>
            <a:endParaRPr lang="en-US" dirty="0"/>
          </a:p>
        </p:txBody>
      </p:sp>
      <p:pic>
        <p:nvPicPr>
          <p:cNvPr id="3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124747-9321-7D56-25DA-BD222095B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57" y="1007358"/>
            <a:ext cx="4916460" cy="32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3CFA-52DE-7216-E9C3-37A9679E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Student View – Checked Off</a:t>
            </a:r>
            <a:endParaRPr lang="en-US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ECA1FC-71B4-F425-DBBA-B423F3944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59" y="880978"/>
            <a:ext cx="5738647" cy="40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A881-FC95-5F3D-2542-DA1CF936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Why Focus On Student View?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2DAD-4A3F-2CAE-D239-BC24EBCF2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Guiding value: improving student user experience to generate action and engagement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Gen-Z 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"want instant gratification" &amp; "continuous feedback" (Hubbard, 2021)</a:t>
            </a:r>
            <a:endParaRPr lang="en-US"/>
          </a:p>
          <a:p>
            <a:pPr lvl="1"/>
            <a:r>
              <a:rPr lang="en-US" dirty="0">
                <a:latin typeface="Arial"/>
                <a:cs typeface="Arial"/>
              </a:rPr>
              <a:t>See digital and physical worlds as integrated (Petrock, 2021)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9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E0BE-A4D5-9128-0529-118402DE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Student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93FD0-9BCC-0E77-ECAD-C9B254914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Centralized &amp; Additional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2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067B-0DFB-705E-D83F-751757C0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594"/>
            <a:ext cx="8229600" cy="411100"/>
          </a:xfrm>
        </p:spPr>
        <p:txBody>
          <a:bodyPr/>
          <a:lstStyle/>
          <a:p>
            <a:r>
              <a:rPr lang="en-US" dirty="0">
                <a:cs typeface="Arial"/>
              </a:rPr>
              <a:t>Centralized Student Communication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414E3C7-6A0F-A162-88BB-3547BB6F0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842753"/>
              </p:ext>
            </p:extLst>
          </p:nvPr>
        </p:nvGraphicFramePr>
        <p:xfrm>
          <a:off x="2861381" y="604404"/>
          <a:ext cx="6191250" cy="367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2" name="TextBox 871">
            <a:extLst>
              <a:ext uri="{FF2B5EF4-FFF2-40B4-BE49-F238E27FC236}">
                <a16:creationId xmlns:a16="http://schemas.microsoft.com/office/drawing/2014/main" id="{6E2401BE-A871-7563-8CEA-9D32E6228378}"/>
              </a:ext>
            </a:extLst>
          </p:cNvPr>
          <p:cNvSpPr txBox="1"/>
          <p:nvPr/>
        </p:nvSpPr>
        <p:spPr>
          <a:xfrm>
            <a:off x="290945" y="1286741"/>
            <a:ext cx="231024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latin typeface="Arial"/>
              </a:rPr>
              <a:t>Goal:</a:t>
            </a:r>
            <a:r>
              <a:rPr lang="en-US" dirty="0">
                <a:latin typeface="Arial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dirty="0">
                <a:latin typeface="Arial"/>
              </a:rPr>
              <a:t>Capitalize on pre-existing relationships with Advisors while fostering familiarity with Learning Commons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44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44AD-2CA9-00B7-A932-D947A7A2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Presentation Outcomes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C194-2211-1030-6EDA-8DF742AC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251"/>
            <a:ext cx="8229600" cy="313426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Participants will be able to...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Summarize the UC Learning Commons' approach to managing </a:t>
            </a:r>
            <a:r>
              <a:rPr lang="en-US" u="sng" dirty="0">
                <a:latin typeface="Arial"/>
                <a:cs typeface="Arial"/>
              </a:rPr>
              <a:t>campus-wide Success Plans</a:t>
            </a:r>
            <a:r>
              <a:rPr lang="en-US" dirty="0">
                <a:latin typeface="Arial"/>
                <a:cs typeface="Arial"/>
              </a:rPr>
              <a:t> for specific student populations of concern (first-year students, students on Alert or Probation, etc.)</a:t>
            </a:r>
          </a:p>
          <a:p>
            <a:pPr lvl="1"/>
            <a:r>
              <a:rPr lang="en-US" dirty="0">
                <a:latin typeface="Arial"/>
                <a:cs typeface="Arial"/>
              </a:rPr>
              <a:t>Identify the </a:t>
            </a:r>
            <a:r>
              <a:rPr lang="en-US" u="sng" dirty="0">
                <a:latin typeface="Arial"/>
                <a:cs typeface="Arial"/>
              </a:rPr>
              <a:t>technical and administrative processes</a:t>
            </a:r>
            <a:r>
              <a:rPr lang="en-US" dirty="0">
                <a:latin typeface="Arial"/>
                <a:cs typeface="Arial"/>
              </a:rPr>
              <a:t> needed to implement similar Success Plans at their own institution, including how these improvements can increase student compliance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7CAE-FC26-4F9C-A85F-72CD636C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169"/>
            <a:ext cx="8229600" cy="411100"/>
          </a:xfrm>
        </p:spPr>
        <p:txBody>
          <a:bodyPr/>
          <a:lstStyle/>
          <a:p>
            <a:r>
              <a:rPr lang="en-US" dirty="0">
                <a:cs typeface="Arial"/>
              </a:rPr>
              <a:t>Sample Intro Email</a:t>
            </a: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762C754-E823-7BE9-1399-FC9DF1871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482" y="567773"/>
            <a:ext cx="5591614" cy="4535017"/>
          </a:xfrm>
        </p:spPr>
      </p:pic>
    </p:spTree>
    <p:extLst>
      <p:ext uri="{BB962C8B-B14F-4D97-AF65-F5344CB8AC3E}">
        <p14:creationId xmlns:p14="http://schemas.microsoft.com/office/powerpoint/2010/main" val="109571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6005-E662-64E9-86DA-B7B9EA7E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62"/>
            <a:ext cx="8229600" cy="411100"/>
          </a:xfrm>
        </p:spPr>
        <p:txBody>
          <a:bodyPr/>
          <a:lstStyle/>
          <a:p>
            <a:r>
              <a:rPr lang="en-US" dirty="0">
                <a:cs typeface="Arial"/>
              </a:rPr>
              <a:t>Not Yet Started - Week 7</a:t>
            </a:r>
            <a:endParaRPr lang="en-US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C3754A8-3C3F-1E90-581B-2D3CBF8C3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426" y="545762"/>
            <a:ext cx="5620406" cy="45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1D89-2869-043C-E09C-D4B32DB2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Started – Week 7</a:t>
            </a:r>
            <a:endParaRPr lang="en-US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61BB43-EE62-27D6-81A6-B751235E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848" y="906037"/>
            <a:ext cx="3334406" cy="45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067B-0DFB-705E-D83F-751757C0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Additional Student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ACA7-C993-47FB-1A34-9E1E61F5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936"/>
            <a:ext cx="8229600" cy="335148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[optional] Week 11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Campus Partners: Contact students who have had their Success Plans reduced from the beginning of the semester</a:t>
            </a:r>
            <a:endParaRPr lang="en-US" dirty="0"/>
          </a:p>
          <a:p>
            <a:pPr lvl="2"/>
            <a:r>
              <a:rPr lang="en-US" dirty="0">
                <a:latin typeface="Arial"/>
                <a:cs typeface="Arial"/>
              </a:rPr>
              <a:t>Example: 7 Academic Coaching --&gt; 3 Academic Coaching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Additional Campus Partner Approaches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Texting: </a:t>
            </a:r>
            <a:r>
              <a:rPr lang="en-US" dirty="0" err="1">
                <a:latin typeface="Arial"/>
                <a:cs typeface="Arial"/>
              </a:rPr>
              <a:t>TextingBase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OneCallNow</a:t>
            </a:r>
            <a:r>
              <a:rPr lang="en-US" dirty="0">
                <a:latin typeface="Arial"/>
                <a:cs typeface="Arial"/>
              </a:rPr>
              <a:t>, Remind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Canvas (LMS) page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Following up 1-2 weeks after the last appointment</a:t>
            </a:r>
            <a:endParaRPr lang="en-US" dirty="0"/>
          </a:p>
          <a:p>
            <a:pPr lvl="1"/>
            <a:r>
              <a:rPr lang="en-US">
                <a:latin typeface="Arial"/>
                <a:cs typeface="Arial"/>
              </a:rPr>
              <a:t>Motivation: scheduling holds, financial incentives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4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BC75-B37F-46AD-0B38-E2A376C1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Implementation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A7CF8-BAA4-B71B-C73F-EE3F5AF93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Our Version!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2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FDCC-EDAB-4171-6ED9-E1C16C22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Technical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BE42-C5BD-4139-3E10-6BD89D06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892936"/>
            <a:ext cx="8554763" cy="31358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Worked with </a:t>
            </a:r>
            <a:r>
              <a:rPr lang="en-US" dirty="0" err="1">
                <a:latin typeface="Arial"/>
                <a:cs typeface="Arial"/>
              </a:rPr>
              <a:t>TracCloud</a:t>
            </a:r>
            <a:r>
              <a:rPr lang="en-US" dirty="0">
                <a:latin typeface="Arial"/>
                <a:cs typeface="Arial"/>
              </a:rPr>
              <a:t> to put separate tab on student profile</a:t>
            </a:r>
          </a:p>
          <a:p>
            <a:r>
              <a:rPr lang="en-US" dirty="0">
                <a:latin typeface="Arial"/>
                <a:cs typeface="Arial"/>
              </a:rPr>
              <a:t>Created Custom Fields</a:t>
            </a:r>
          </a:p>
          <a:p>
            <a:pPr lvl="1"/>
            <a:r>
              <a:rPr lang="en-US" dirty="0">
                <a:latin typeface="Arial"/>
                <a:cs typeface="Arial"/>
              </a:rPr>
              <a:t>SP Requirement Name (i.e. "5 Academic Coaching Appts – CEAS")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SP Requirement #1, #2, #3, </a:t>
            </a:r>
            <a:r>
              <a:rPr lang="en-US" dirty="0" err="1">
                <a:latin typeface="Arial"/>
                <a:cs typeface="Arial"/>
              </a:rPr>
              <a:t>etc</a:t>
            </a:r>
            <a:r>
              <a:rPr lang="en-US" dirty="0">
                <a:latin typeface="Arial"/>
                <a:cs typeface="Arial"/>
              </a:rPr>
              <a:t> (i.e. "SP Requirement 1")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SP Requirement Deadline #1, #2, #3, etc. (i.e. "4/5/2023")</a:t>
            </a:r>
          </a:p>
          <a:p>
            <a:r>
              <a:rPr lang="en-US" dirty="0">
                <a:latin typeface="Arial"/>
                <a:cs typeface="Arial"/>
              </a:rPr>
              <a:t>Worked with </a:t>
            </a:r>
            <a:r>
              <a:rPr lang="en-US" dirty="0" err="1">
                <a:latin typeface="Arial"/>
                <a:cs typeface="Arial"/>
              </a:rPr>
              <a:t>TracCloud</a:t>
            </a:r>
            <a:r>
              <a:rPr lang="en-US" dirty="0">
                <a:latin typeface="Arial"/>
                <a:cs typeface="Arial"/>
              </a:rPr>
              <a:t> &amp; IT to automate daily updates to Success Plan student profile</a:t>
            </a:r>
          </a:p>
          <a:p>
            <a:pPr lvl="1"/>
            <a:r>
              <a:rPr lang="en-US" dirty="0">
                <a:latin typeface="Arial"/>
                <a:cs typeface="Arial"/>
              </a:rPr>
              <a:t>Pulls from file in WinSCP</a:t>
            </a:r>
          </a:p>
          <a:p>
            <a:r>
              <a:rPr lang="en-US" dirty="0">
                <a:latin typeface="Arial"/>
                <a:cs typeface="Arial"/>
              </a:rPr>
              <a:t>Training for student staff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8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F3C2-E01C-41FB-4F1A-C1FD4314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9" y="310117"/>
            <a:ext cx="8979229" cy="411100"/>
          </a:xfrm>
        </p:spPr>
        <p:txBody>
          <a:bodyPr/>
          <a:lstStyle/>
          <a:p>
            <a:r>
              <a:rPr lang="en-US" sz="2800" dirty="0">
                <a:cs typeface="Arial"/>
              </a:rPr>
              <a:t>Creation of Student View in Welcome Messages</a:t>
            </a:r>
            <a:endParaRPr lang="en-US" sz="2800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1920D2-7DF2-D07B-1A00-3EAC02974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956" y="892935"/>
            <a:ext cx="6095509" cy="4160075"/>
          </a:xfrm>
        </p:spPr>
      </p:pic>
    </p:spTree>
    <p:extLst>
      <p:ext uri="{BB962C8B-B14F-4D97-AF65-F5344CB8AC3E}">
        <p14:creationId xmlns:p14="http://schemas.microsoft.com/office/powerpoint/2010/main" val="3194490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B5FB-B175-6079-5DF1-3F0961A9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Student View Maintenance – Plan Not Yet Started</a:t>
            </a:r>
            <a:endParaRPr lang="en-US" sz="2400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7EB2EE7-A54C-1C84-CDCE-FEE70D5C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05" y="717378"/>
            <a:ext cx="6778335" cy="42889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15208-55A4-FD8F-C19B-8D03A5EB4900}"/>
              </a:ext>
            </a:extLst>
          </p:cNvPr>
          <p:cNvSpPr/>
          <p:nvPr/>
        </p:nvSpPr>
        <p:spPr>
          <a:xfrm>
            <a:off x="1664277" y="1335232"/>
            <a:ext cx="914399" cy="1697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E9906-C832-9830-A4F4-C0B07CA901F5}"/>
              </a:ext>
            </a:extLst>
          </p:cNvPr>
          <p:cNvSpPr/>
          <p:nvPr/>
        </p:nvSpPr>
        <p:spPr>
          <a:xfrm>
            <a:off x="4720936" y="1335231"/>
            <a:ext cx="914399" cy="1697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B5FB-B175-6079-5DF1-3F0961A9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Student View Maintenance – Plan Started</a:t>
            </a:r>
            <a:endParaRPr lang="en-US" dirty="0"/>
          </a:p>
        </p:txBody>
      </p:sp>
      <p:pic>
        <p:nvPicPr>
          <p:cNvPr id="3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8EBA71B-DBF2-6B59-B842-1DC631FD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14" y="796173"/>
            <a:ext cx="6405995" cy="4460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15208-55A4-FD8F-C19B-8D03A5EB4900}"/>
              </a:ext>
            </a:extLst>
          </p:cNvPr>
          <p:cNvSpPr/>
          <p:nvPr/>
        </p:nvSpPr>
        <p:spPr>
          <a:xfrm>
            <a:off x="2651413" y="1430481"/>
            <a:ext cx="914399" cy="1697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E9906-C832-9830-A4F4-C0B07CA901F5}"/>
              </a:ext>
            </a:extLst>
          </p:cNvPr>
          <p:cNvSpPr/>
          <p:nvPr/>
        </p:nvSpPr>
        <p:spPr>
          <a:xfrm>
            <a:off x="5708072" y="1430480"/>
            <a:ext cx="914399" cy="1697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D4747-ECA4-B22B-8BE6-E22A7FCEEA49}"/>
              </a:ext>
            </a:extLst>
          </p:cNvPr>
          <p:cNvSpPr txBox="1"/>
          <p:nvPr/>
        </p:nvSpPr>
        <p:spPr>
          <a:xfrm>
            <a:off x="207818" y="859414"/>
            <a:ext cx="229465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Times New Roman"/>
              </a:rPr>
              <a:t>Student Staff manually update</a:t>
            </a:r>
          </a:p>
          <a:p>
            <a:pPr marL="285750" indent="-285750">
              <a:buFont typeface="Arial"/>
              <a:buChar char="•"/>
            </a:pPr>
            <a:r>
              <a:rPr lang="en-US" sz="1600" u="sng" dirty="0">
                <a:latin typeface="Arial"/>
                <a:cs typeface="Times New Roman"/>
              </a:rPr>
              <a:t>Academic Coaching:</a:t>
            </a:r>
            <a:r>
              <a:rPr lang="en-US" sz="1600" b="1" dirty="0">
                <a:latin typeface="Arial"/>
                <a:cs typeface="Times New Roman"/>
              </a:rPr>
              <a:t> </a:t>
            </a:r>
            <a:r>
              <a:rPr lang="en-US" sz="1600" dirty="0">
                <a:latin typeface="Arial"/>
                <a:cs typeface="Times New Roman"/>
              </a:rPr>
              <a:t>each consultant, after each appt</a:t>
            </a:r>
          </a:p>
          <a:p>
            <a:pPr marL="285750" indent="-285750">
              <a:buFont typeface="Arial"/>
              <a:buChar char="•"/>
            </a:pPr>
            <a:r>
              <a:rPr lang="en-US" sz="1600" u="sng" dirty="0">
                <a:latin typeface="Arial"/>
                <a:cs typeface="Times New Roman"/>
              </a:rPr>
              <a:t>Success Skills Workshops:</a:t>
            </a:r>
            <a:r>
              <a:rPr lang="en-US" sz="1600" dirty="0">
                <a:latin typeface="Arial"/>
                <a:cs typeface="Times New Roman"/>
              </a:rPr>
              <a:t> one SSW student leader, weekly</a:t>
            </a:r>
          </a:p>
          <a:p>
            <a:pPr marL="285750" indent="-285750">
              <a:buFont typeface="Arial"/>
              <a:buChar char="•"/>
            </a:pPr>
            <a:r>
              <a:rPr lang="en-US" sz="1600" u="sng" dirty="0">
                <a:latin typeface="Arial"/>
                <a:cs typeface="Times New Roman"/>
              </a:rPr>
              <a:t>Content Services:</a:t>
            </a:r>
            <a:r>
              <a:rPr lang="en-US" sz="1600" dirty="0">
                <a:latin typeface="Arial"/>
                <a:cs typeface="Times New Roman"/>
              </a:rPr>
              <a:t> two undergraduate assistants, weekly</a:t>
            </a:r>
          </a:p>
        </p:txBody>
      </p:sp>
    </p:spTree>
    <p:extLst>
      <p:ext uri="{BB962C8B-B14F-4D97-AF65-F5344CB8AC3E}">
        <p14:creationId xmlns:p14="http://schemas.microsoft.com/office/powerpoint/2010/main" val="56788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585B-0C5C-6904-534B-A13FD657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Student View Maintenance: Content Support Reporting (Tutoring, SI)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A1CD-6F09-B672-08BF-0260361B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9413"/>
            <a:ext cx="8229600" cy="311641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Student staff receives "Visits/Appointments By" report that shows the following: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 Name</a:t>
            </a:r>
          </a:p>
          <a:p>
            <a:pPr lvl="1"/>
            <a:r>
              <a:rPr lang="en-US" dirty="0">
                <a:latin typeface="Arial"/>
                <a:cs typeface="Arial"/>
              </a:rPr>
              <a:t>ID</a:t>
            </a:r>
          </a:p>
          <a:p>
            <a:pPr lvl="1"/>
            <a:r>
              <a:rPr lang="en-US" dirty="0">
                <a:latin typeface="Arial"/>
                <a:cs typeface="Arial"/>
              </a:rPr>
              <a:t>Date/Time of Service</a:t>
            </a:r>
          </a:p>
          <a:p>
            <a:pPr lvl="1"/>
            <a:r>
              <a:rPr lang="en-US" dirty="0">
                <a:latin typeface="Arial"/>
                <a:cs typeface="Arial"/>
              </a:rPr>
              <a:t>Service Type (Peer Tutoring, Academic Coaching, etc.)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Success Plan Requirement (i.e., "5 Success Skills Workshops")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SP Requirement 1, 2, 3: date shown if already checked-off</a:t>
            </a:r>
          </a:p>
          <a:p>
            <a:r>
              <a:rPr lang="en-US" dirty="0">
                <a:latin typeface="Arial"/>
                <a:cs typeface="Arial"/>
              </a:rPr>
              <a:t>Student staff checks off requirements for students on Success Plans in </a:t>
            </a:r>
            <a:r>
              <a:rPr lang="en-US" dirty="0" err="1">
                <a:latin typeface="Arial"/>
                <a:cs typeface="Arial"/>
              </a:rPr>
              <a:t>TracCloud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83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2DE6-5CBB-A9E3-3609-848BDF9F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UC Learning Commons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18CAF1-02A4-6EC0-9D22-095AEC1ED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201700"/>
              </p:ext>
            </p:extLst>
          </p:nvPr>
        </p:nvGraphicFramePr>
        <p:xfrm>
          <a:off x="457200" y="780409"/>
          <a:ext cx="8229600" cy="349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94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FDCC-EDAB-4171-6ED9-E1C16C22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Campus Partner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BE42-C5BD-4139-3E10-6BD89D06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Educating campus partners on student view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Learning Commons Success Plan Community (new Spring 2023)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What's going well/what are you proud of?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How are you communicating to students on Success Plans?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Barriers to coming to the first service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54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8F9A-6A5F-F7FC-89D2-E4EC471E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Hot Topics &amp;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5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C1C9-BCD7-27B4-DCC0-06EAFF3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Hot Topics: Current Conversations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0583-9A2C-4779-5884-49570831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0" y="892936"/>
            <a:ext cx="8820806" cy="339201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Improved Compliance! 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Fall 2021 to Fall 2022:</a:t>
            </a:r>
            <a:r>
              <a:rPr lang="en-US" dirty="0">
                <a:latin typeface="Arial"/>
                <a:cs typeface="Arial"/>
              </a:rPr>
              <a:t> completion rates increased from 8% to 23%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Fall 2022 to Spring 2023:</a:t>
            </a:r>
            <a:r>
              <a:rPr lang="en-US" dirty="0">
                <a:latin typeface="Arial"/>
                <a:cs typeface="Arial"/>
              </a:rPr>
              <a:t> half-way through semester, SP start rate had increased from 20.2% to 34%</a:t>
            </a:r>
          </a:p>
          <a:p>
            <a:pPr lvl="2"/>
            <a:r>
              <a:rPr lang="en-US" dirty="0">
                <a:latin typeface="Arial"/>
                <a:cs typeface="Arial"/>
              </a:rPr>
              <a:t>Particularly high compliance for more flexible, higher-stakes plans, or plans that feel most relevant to students (course-based)</a:t>
            </a:r>
          </a:p>
          <a:p>
            <a:r>
              <a:rPr lang="en-US" dirty="0">
                <a:latin typeface="Arial"/>
                <a:cs typeface="Arial"/>
              </a:rPr>
              <a:t>Ongoing Experiments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# of required services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Decreasing # of required services halfway through semester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Creating more flexible plans (i.e. choose any 5 Learning Commons services)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08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C1C9-BCD7-27B4-DCC0-06EAFF3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Hot Topics: Future Ideas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0583-9A2C-4779-5884-49570831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936"/>
            <a:ext cx="8229600" cy="378031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Expanding to other student populations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Students not on alert or probation but failed one course in the previous semester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returning from suspension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not on alert or probation but almost at that GPA (2.01 – 2.50)</a:t>
            </a:r>
          </a:p>
          <a:p>
            <a:pPr lvl="1"/>
            <a:r>
              <a:rPr lang="en-US" dirty="0">
                <a:latin typeface="Arial"/>
                <a:cs typeface="Arial"/>
              </a:rPr>
              <a:t>First year, first semester students (not connected to an FYE program)</a:t>
            </a:r>
          </a:p>
          <a:p>
            <a:pPr lvl="1"/>
            <a:r>
              <a:rPr lang="en-US" dirty="0">
                <a:latin typeface="Arial"/>
                <a:cs typeface="Arial"/>
              </a:rPr>
              <a:t>International students needing support navigating an American campus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needing writing support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who withdrew from one or multiple courses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Online degree seeking student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Assessing effectiveness of Success Plans beyond compliance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Comparing 1 semester pre-Success Plan versus 1 semester post-Success Plan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Reframing deadlines as "milestones" or "checkpoints"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14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2935"/>
            <a:ext cx="8229600" cy="3347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endParaRPr lang="en-US" sz="200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endParaRPr lang="en-US" sz="2000">
              <a:effectLst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5C305C2-010A-0B49-A5CE-167C7C207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41" t="-3606" r="776" b="28125"/>
          <a:stretch/>
        </p:blipFill>
        <p:spPr>
          <a:xfrm>
            <a:off x="2770610" y="892583"/>
            <a:ext cx="3543557" cy="2333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91B74-76B4-6FD0-826E-BF802DA4B7B6}"/>
              </a:ext>
            </a:extLst>
          </p:cNvPr>
          <p:cNvSpPr txBox="1"/>
          <p:nvPr/>
        </p:nvSpPr>
        <p:spPr>
          <a:xfrm>
            <a:off x="1643898" y="3353061"/>
            <a:ext cx="59856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D00F2A"/>
                </a:solidFill>
                <a:latin typeface="Arial"/>
                <a:cs typeface="Arial"/>
              </a:rPr>
              <a:t>Alaina Peters | University of Cincinnati Learning Commons</a:t>
            </a:r>
            <a:endParaRPr lang="en-US" dirty="0">
              <a:cs typeface="Times New Roman"/>
            </a:endParaRPr>
          </a:p>
          <a:p>
            <a:pPr algn="ctr"/>
            <a:r>
              <a:rPr lang="en-US" sz="1200" b="1" dirty="0">
                <a:solidFill>
                  <a:srgbClr val="D00F2A"/>
                </a:solidFill>
                <a:latin typeface="Arial"/>
                <a:cs typeface="Arial"/>
              </a:rPr>
              <a:t>Peer Tutoring Supervisor, Success Plans Manager, &amp; </a:t>
            </a:r>
            <a:r>
              <a:rPr lang="en-US" sz="1200" b="1" dirty="0" err="1">
                <a:solidFill>
                  <a:srgbClr val="D00F2A"/>
                </a:solidFill>
                <a:latin typeface="Arial"/>
                <a:cs typeface="Arial"/>
              </a:rPr>
              <a:t>TracCloud</a:t>
            </a:r>
            <a:r>
              <a:rPr lang="en-US" sz="1200" b="1" dirty="0">
                <a:solidFill>
                  <a:srgbClr val="D00F2A"/>
                </a:solidFill>
                <a:latin typeface="Arial"/>
                <a:cs typeface="Arial"/>
              </a:rPr>
              <a:t> Co-</a:t>
            </a:r>
            <a:r>
              <a:rPr lang="en-US" sz="1200" b="1" dirty="0" err="1">
                <a:solidFill>
                  <a:srgbClr val="D00F2A"/>
                </a:solidFill>
                <a:latin typeface="Arial"/>
                <a:cs typeface="Arial"/>
              </a:rPr>
              <a:t>SysAdmin</a:t>
            </a:r>
            <a:endParaRPr lang="en-US" dirty="0" err="1">
              <a:cs typeface="Times New Roman"/>
            </a:endParaRPr>
          </a:p>
          <a:p>
            <a:pPr algn="ctr"/>
            <a:r>
              <a:rPr lang="en-US" sz="1200" b="1" dirty="0">
                <a:latin typeface="Arial"/>
                <a:cs typeface="Times New Roman"/>
              </a:rPr>
              <a:t>alaina.peters@uc.edu</a:t>
            </a:r>
          </a:p>
        </p:txBody>
      </p:sp>
    </p:spTree>
    <p:extLst>
      <p:ext uri="{BB962C8B-B14F-4D97-AF65-F5344CB8AC3E}">
        <p14:creationId xmlns:p14="http://schemas.microsoft.com/office/powerpoint/2010/main" val="9092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C0AC-C247-12AC-964E-32934EA8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351B-9B83-E85F-A4B7-F292653CC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  <a:hlinkClick r:id="rId2"/>
              </a:rPr>
              <a:t>https://www.alvaria.com/blog/using-gamification-to-motivate-millennials-gen-z</a:t>
            </a:r>
            <a:endParaRPr lang="en-US"/>
          </a:p>
          <a:p>
            <a:r>
              <a:rPr lang="en-US" dirty="0"/>
              <a:t>https://www.insiderintelligence.com/content/us-generation-z-technology-and-media-use</a:t>
            </a:r>
          </a:p>
        </p:txBody>
      </p:sp>
    </p:spTree>
    <p:extLst>
      <p:ext uri="{BB962C8B-B14F-4D97-AF65-F5344CB8AC3E}">
        <p14:creationId xmlns:p14="http://schemas.microsoft.com/office/powerpoint/2010/main" val="120318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2DE6-5CBB-A9E3-3609-848BDF9F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Transition Context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76ECC21-44BE-79AF-8279-9F8213028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899745"/>
              </p:ext>
            </p:extLst>
          </p:nvPr>
        </p:nvGraphicFramePr>
        <p:xfrm>
          <a:off x="564078" y="965612"/>
          <a:ext cx="811975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887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62BEE-FC48-1606-48B6-CEED10D0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Road Map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502B-0EB5-C0D0-F24D-D9348FB0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latin typeface="Arial"/>
                <a:cs typeface="Arial"/>
              </a:rPr>
              <a:t>Overview of Success Plans at UC</a:t>
            </a:r>
            <a:endParaRPr lang="en-US" sz="3000" dirty="0"/>
          </a:p>
          <a:p>
            <a:r>
              <a:rPr lang="en-US" sz="3000" dirty="0">
                <a:latin typeface="Arial"/>
                <a:cs typeface="Arial"/>
              </a:rPr>
              <a:t>Success Plan Tracking </a:t>
            </a:r>
            <a:endParaRPr lang="en-US" sz="3000"/>
          </a:p>
          <a:p>
            <a:r>
              <a:rPr lang="en-US" sz="3000" dirty="0">
                <a:latin typeface="Arial"/>
                <a:cs typeface="Arial"/>
              </a:rPr>
              <a:t>Student Communication</a:t>
            </a:r>
            <a:endParaRPr lang="en-US" sz="3000" dirty="0"/>
          </a:p>
          <a:p>
            <a:r>
              <a:rPr lang="en-US" sz="3000" dirty="0">
                <a:latin typeface="Arial"/>
                <a:cs typeface="Arial"/>
              </a:rPr>
              <a:t>Implementation (Our Version!)</a:t>
            </a:r>
            <a:endParaRPr lang="en-US" sz="3000" dirty="0"/>
          </a:p>
          <a:p>
            <a:r>
              <a:rPr lang="en-US" sz="3000" dirty="0">
                <a:latin typeface="Arial"/>
                <a:cs typeface="Arial"/>
              </a:rPr>
              <a:t>Hot Topics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3817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AA6-28BD-287F-53A7-96129287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88400"/>
            <a:ext cx="8265072" cy="1021556"/>
          </a:xfrm>
        </p:spPr>
        <p:txBody>
          <a:bodyPr/>
          <a:lstStyle/>
          <a:p>
            <a:r>
              <a:rPr lang="en-US" dirty="0">
                <a:cs typeface="Arial"/>
              </a:rPr>
              <a:t>Overview of Success Plans at UC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7C86C-C23D-1C11-36FB-EA38547A9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904138"/>
            <a:ext cx="7772400" cy="112514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Which students are on Success Plans,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0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0E90-F625-6134-2A89-44EE6B46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Success Plans by the Numbers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F8B62-BC1A-5393-5255-9DCC2BB2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u="sng" dirty="0">
                <a:latin typeface="Arial"/>
                <a:cs typeface="Arial"/>
              </a:rPr>
              <a:t>11</a:t>
            </a:r>
            <a:r>
              <a:rPr lang="en-US" dirty="0">
                <a:latin typeface="Arial"/>
                <a:cs typeface="Arial"/>
              </a:rPr>
              <a:t> Campus Partners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9 colleges</a:t>
            </a:r>
            <a:endParaRPr lang="en-US"/>
          </a:p>
          <a:p>
            <a:pPr lvl="1"/>
            <a:r>
              <a:rPr lang="en-US" dirty="0">
                <a:latin typeface="Arial"/>
                <a:cs typeface="Arial"/>
              </a:rPr>
              <a:t>2 first-year access/mentoring programs</a:t>
            </a:r>
            <a:endParaRPr lang="en-US"/>
          </a:p>
          <a:p>
            <a:r>
              <a:rPr lang="en-US" u="sng" dirty="0">
                <a:latin typeface="Arial"/>
                <a:cs typeface="Arial"/>
              </a:rPr>
              <a:t>1-3</a:t>
            </a:r>
            <a:r>
              <a:rPr lang="en-US" dirty="0">
                <a:latin typeface="Arial"/>
                <a:cs typeface="Arial"/>
              </a:rPr>
              <a:t> different plans &amp; deadlines per campus partner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Most Common Plans </a:t>
            </a:r>
          </a:p>
          <a:p>
            <a:pPr lvl="2"/>
            <a:r>
              <a:rPr lang="en-US" dirty="0">
                <a:latin typeface="Arial"/>
                <a:cs typeface="Arial"/>
              </a:rPr>
              <a:t>5 Learning Commons Visits (College of Arts &amp; Sciences)</a:t>
            </a:r>
            <a:endParaRPr lang="en-US" dirty="0"/>
          </a:p>
          <a:p>
            <a:pPr lvl="2"/>
            <a:r>
              <a:rPr lang="en-US" dirty="0">
                <a:latin typeface="Arial"/>
                <a:cs typeface="Arial"/>
              </a:rPr>
              <a:t>7 Course Support Sessions (College of Engineering &amp; Applied Sciences)</a:t>
            </a:r>
          </a:p>
          <a:p>
            <a:pPr lvl="2"/>
            <a:r>
              <a:rPr lang="en-US" dirty="0">
                <a:latin typeface="Arial"/>
                <a:cs typeface="Arial"/>
              </a:rPr>
              <a:t>5 Academic Coaching Appointments (multiple colleges)</a:t>
            </a:r>
          </a:p>
          <a:p>
            <a:pPr lvl="2"/>
            <a:r>
              <a:rPr lang="en-US" dirty="0">
                <a:latin typeface="Arial"/>
                <a:cs typeface="Arial"/>
              </a:rPr>
              <a:t>5 Success Skills Workshops (multiple colleges)</a:t>
            </a:r>
          </a:p>
          <a:p>
            <a:r>
              <a:rPr lang="en-US" dirty="0">
                <a:latin typeface="Arial"/>
                <a:cs typeface="Arial"/>
              </a:rPr>
              <a:t>Currently </a:t>
            </a:r>
            <a:r>
              <a:rPr lang="en-US" u="sng" dirty="0">
                <a:latin typeface="Arial"/>
                <a:cs typeface="Arial"/>
              </a:rPr>
              <a:t>1128</a:t>
            </a:r>
            <a:r>
              <a:rPr lang="en-US" dirty="0">
                <a:latin typeface="Arial"/>
                <a:cs typeface="Arial"/>
              </a:rPr>
              <a:t> students on Success Plans (Spring 2023)</a:t>
            </a:r>
            <a:endParaRPr lang="en-US" dirty="0"/>
          </a:p>
          <a:p>
            <a:r>
              <a:rPr lang="en-US" u="sng" dirty="0">
                <a:latin typeface="Arial"/>
                <a:cs typeface="Arial"/>
              </a:rPr>
              <a:t>1404</a:t>
            </a:r>
            <a:r>
              <a:rPr lang="en-US" dirty="0">
                <a:latin typeface="Arial"/>
                <a:cs typeface="Arial"/>
              </a:rPr>
              <a:t> students on Fall 2022 Success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0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05AC-D9BA-D135-235C-4C3504E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Why Are Students on Success Plans?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5D04364-7AD5-1995-15EB-83E1DB143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617358"/>
              </p:ext>
            </p:extLst>
          </p:nvPr>
        </p:nvGraphicFramePr>
        <p:xfrm>
          <a:off x="1840675" y="631619"/>
          <a:ext cx="5729844" cy="387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25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742-36A9-2180-9ABB-2884639C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Success Plan Tracking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F7185-8E76-3C0C-B83A-9156287E9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Our Version – without the Success Plan Module! :-)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4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B58C3B867644388F7A621D481D353" ma:contentTypeVersion="7" ma:contentTypeDescription="Create a new document." ma:contentTypeScope="" ma:versionID="a6a57cb9a071f929d981bc02dc85a63c">
  <xsd:schema xmlns:xsd="http://www.w3.org/2001/XMLSchema" xmlns:xs="http://www.w3.org/2001/XMLSchema" xmlns:p="http://schemas.microsoft.com/office/2006/metadata/properties" xmlns:ns2="33e9904c-21bd-419a-989e-7178e6603524" xmlns:ns3="2d31bbc9-f6b7-4c98-9e2f-aae0088f124d" targetNamespace="http://schemas.microsoft.com/office/2006/metadata/properties" ma:root="true" ma:fieldsID="e6d54dc71249ae00e87642108773f34b" ns2:_="" ns3:_="">
    <xsd:import namespace="33e9904c-21bd-419a-989e-7178e6603524"/>
    <xsd:import namespace="2d31bbc9-f6b7-4c98-9e2f-aae0088f12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9904c-21bd-419a-989e-7178e6603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1bbc9-f6b7-4c98-9e2f-aae0088f124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3e9904c-21bd-419a-989e-7178e6603524" xsi:nil="true"/>
    <SharedWithUsers xmlns="2d31bbc9-f6b7-4c98-9e2f-aae0088f124d">
      <UserInfo>
        <DisplayName>Steele, Jacob (steeljt)</DisplayName>
        <AccountId>32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4B8A4-0C82-4B9A-9667-3F2DB064C1DD}">
  <ds:schemaRefs>
    <ds:schemaRef ds:uri="2d31bbc9-f6b7-4c98-9e2f-aae0088f124d"/>
    <ds:schemaRef ds:uri="33e9904c-21bd-419a-989e-7178e6603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2d31bbc9-f6b7-4c98-9e2f-aae0088f124d"/>
    <ds:schemaRef ds:uri="33e9904c-21bd-419a-989e-7178e6603524"/>
    <ds:schemaRef ds:uri="b1a65ddd-6ebc-4860-a267-24cde8f80a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Application>Microsoft Office PowerPoint</Application>
  <PresentationFormat>On-screen Show (16:9)</PresentationFormat>
  <Slides>35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TracCloud Success Plans: Increasing Student Transparency, Engagement, &amp; Compliance</vt:lpstr>
      <vt:lpstr>Presentation Outcomes</vt:lpstr>
      <vt:lpstr>UC Learning Commons</vt:lpstr>
      <vt:lpstr>Transition Context</vt:lpstr>
      <vt:lpstr>Road Map</vt:lpstr>
      <vt:lpstr>Overview of Success Plans at UC</vt:lpstr>
      <vt:lpstr>Success Plans by the Numbers</vt:lpstr>
      <vt:lpstr>Why Are Students on Success Plans?</vt:lpstr>
      <vt:lpstr>Success Plan Tracking</vt:lpstr>
      <vt:lpstr>How are Success Plans tracked in TracCloud?</vt:lpstr>
      <vt:lpstr>Campus Partner Reports</vt:lpstr>
      <vt:lpstr>Campus Partner Reports Example - Engineering</vt:lpstr>
      <vt:lpstr>Campus Partner Reports Example - Engineering</vt:lpstr>
      <vt:lpstr>Student View</vt:lpstr>
      <vt:lpstr>Student View (cont.)</vt:lpstr>
      <vt:lpstr>Student View – Checked Off</vt:lpstr>
      <vt:lpstr>Why Focus On Student View?</vt:lpstr>
      <vt:lpstr>Student Communication</vt:lpstr>
      <vt:lpstr>Centralized Student Communication</vt:lpstr>
      <vt:lpstr>Sample Intro Email</vt:lpstr>
      <vt:lpstr>Not Yet Started - Week 7</vt:lpstr>
      <vt:lpstr>Started – Week 7</vt:lpstr>
      <vt:lpstr>Additional Student Communication</vt:lpstr>
      <vt:lpstr>Implementation</vt:lpstr>
      <vt:lpstr>Technical Implementation</vt:lpstr>
      <vt:lpstr>Creation of Student View in Welcome Messages</vt:lpstr>
      <vt:lpstr>Student View Maintenance – Plan Not Yet Started</vt:lpstr>
      <vt:lpstr>Student View Maintenance – Plan Started</vt:lpstr>
      <vt:lpstr>Student View Maintenance: Content Support Reporting (Tutoring, SI)</vt:lpstr>
      <vt:lpstr>Campus Partner Implementation</vt:lpstr>
      <vt:lpstr>Hot Topics &amp; Trends</vt:lpstr>
      <vt:lpstr>Hot Topics: Current Conversations</vt:lpstr>
      <vt:lpstr>Hot Topics: Future Ideas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revision>1060</cp:revision>
  <cp:lastPrinted>2020-01-03T15:44:00Z</cp:lastPrinted>
  <dcterms:created xsi:type="dcterms:W3CDTF">2010-04-12T23:12:02Z</dcterms:created>
  <dcterms:modified xsi:type="dcterms:W3CDTF">2023-03-31T14:46:01Z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0x0101008A2B58C3B867644388F7A621D481D353</vt:lpwstr>
  </property>
  <property fmtid="{D5CDD505-2E9C-101B-9397-08002B2CF9AE}" pid="3" name="Order">
    <vt:r8>1172400</vt:r8>
  </property>
  <property fmtid="{D5CDD505-2E9C-101B-9397-08002B2CF9AE}" pid="4" name="xd_Signature">
    <vt:bool>false</vt:bool>
  </property>
  <property fmtid="{D5CDD505-2E9C-101B-9397-08002B2CF9AE}" pid="5" name="SharedWithUsers">
    <vt:lpwstr>132;#Peters, Alaina (peter3ar)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