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7" r:id="rId2"/>
    <p:sldId id="267" r:id="rId3"/>
    <p:sldId id="272" r:id="rId4"/>
    <p:sldId id="270" r:id="rId5"/>
    <p:sldId id="269" r:id="rId6"/>
    <p:sldId id="271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020F"/>
    <a:srgbClr val="3D3D3D"/>
    <a:srgbClr val="610215"/>
    <a:srgbClr val="8D1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14" autoAdjust="0"/>
  </p:normalViewPr>
  <p:slideViewPr>
    <p:cSldViewPr snapToGrid="0">
      <p:cViewPr varScale="1">
        <p:scale>
          <a:sx n="120" d="100"/>
          <a:sy n="120" d="100"/>
        </p:scale>
        <p:origin x="1326" y="8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9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71D7-55AC-46BD-81B3-09AB2F9EFBD8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0BD58-3BFF-4EAF-BB8B-AC67FE801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94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9424F-BB59-4F4E-9822-4CA3E770FFD2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2CDD-9D6C-4F63-9EC2-648226624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6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86FCB2E6-13B1-4DDB-82FB-07C0E23B0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6505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606040"/>
            <a:ext cx="7543800" cy="274320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800">
                <a:solidFill>
                  <a:schemeClr val="tx1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5360437"/>
            <a:ext cx="7543800" cy="36576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cap="all" baseline="0"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1F0EBC-43C2-4BC4-B20D-8569343E633D}"/>
              </a:ext>
            </a:extLst>
          </p:cNvPr>
          <p:cNvSpPr/>
          <p:nvPr userDrawn="1"/>
        </p:nvSpPr>
        <p:spPr>
          <a:xfrm>
            <a:off x="-2504" y="6403451"/>
            <a:ext cx="9146505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2623752-102A-438E-ADC6-A2BC88FDD0EF}"/>
              </a:ext>
            </a:extLst>
          </p:cNvPr>
          <p:cNvSpPr txBox="1"/>
          <p:nvPr userDrawn="1"/>
        </p:nvSpPr>
        <p:spPr>
          <a:xfrm>
            <a:off x="2284165" y="6448859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609F2AAA-5D8A-4D3D-8B4D-A045EAC7F8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5783778" y="0"/>
            <a:ext cx="34289" cy="641946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94C6F9D-FC5A-498A-B901-481556FEC8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55463" y="1769460"/>
            <a:ext cx="6858003" cy="3319075"/>
          </a:xfrm>
          <a:prstGeom prst="rect">
            <a:avLst/>
          </a:prstGeom>
        </p:spPr>
      </p:pic>
      <p:pic>
        <p:nvPicPr>
          <p:cNvPr id="12" name="Picture 11" descr="Background pattern&#10;&#10;Description automatically generated">
            <a:extLst>
              <a:ext uri="{FF2B5EF4-FFF2-40B4-BE49-F238E27FC236}">
                <a16:creationId xmlns:a16="http://schemas.microsoft.com/office/drawing/2014/main" id="{CB876029-D515-4B7E-8C33-E0E9003D9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69" t="30505" r="50013"/>
          <a:stretch/>
        </p:blipFill>
        <p:spPr>
          <a:xfrm>
            <a:off x="0" y="1325880"/>
            <a:ext cx="5143500" cy="42375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61021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1357194"/>
            <a:ext cx="5143500" cy="420624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B0AB30-AE7D-47EB-89F9-4F54E6C4CDBB}"/>
              </a:ext>
            </a:extLst>
          </p:cNvPr>
          <p:cNvSpPr/>
          <p:nvPr userDrawn="1"/>
        </p:nvSpPr>
        <p:spPr>
          <a:xfrm>
            <a:off x="0" y="6399334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57EF9E-69B1-466E-BD71-B44ADB916D02}"/>
              </a:ext>
            </a:extLst>
          </p:cNvPr>
          <p:cNvSpPr txBox="1"/>
          <p:nvPr userDrawn="1"/>
        </p:nvSpPr>
        <p:spPr>
          <a:xfrm>
            <a:off x="2285418" y="6444742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51D57EED-57A5-4DBC-89D0-A420DCAFD53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631769"/>
            <a:ext cx="1028700" cy="53118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50" y="631769"/>
            <a:ext cx="5897880" cy="53118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EAFD5-7FA3-40FB-875B-457FB46B25A4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56CF-A2C3-4B88-A8BC-452BADF6F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98244-2B77-4D09-9C3D-1A0EEDF6D59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8B93266-8FB4-430B-8AE3-3A53F50E1A0B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B71F9-FFFE-4BC0-A214-72A3A26E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34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0F0BC49B-3998-44C0-9D88-5D5C069F72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1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29CC3FA-0A27-4400-B034-DD39E2B4795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B2AEC1-F517-4748-99D4-1C188608040B}"/>
              </a:ext>
            </a:extLst>
          </p:cNvPr>
          <p:cNvSpPr txBox="1"/>
          <p:nvPr userDrawn="1"/>
        </p:nvSpPr>
        <p:spPr>
          <a:xfrm>
            <a:off x="2285418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4594133B-E342-44C7-B5D7-EB0C787004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1909" y="758899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565829"/>
            <a:ext cx="4457700" cy="4114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>
                <a:solidFill>
                  <a:srgbClr val="8D182B"/>
                </a:solidFill>
                <a:effectLst>
                  <a:outerShdw blurRad="38100" dist="25400" dir="18900000" algn="bl" rotWithShape="0">
                    <a:schemeClr val="bg1">
                      <a:alpha val="8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1" y="5682346"/>
            <a:ext cx="4457700" cy="41054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 b="1" cap="all" baseline="0"/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5780313" y="0"/>
            <a:ext cx="39240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5" name="Picture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A590BD77-AD8E-4C7B-8932-DBABE03205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-21"/>
          <a:stretch/>
        </p:blipFill>
        <p:spPr>
          <a:xfrm rot="16200000">
            <a:off x="4053734" y="1767731"/>
            <a:ext cx="6857999" cy="332253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64CAA88-498D-45D8-9BC7-9979FD1415A0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/>
              <a:t>2024 Annual Redrock Conference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FCFB8938-2241-4569-8291-631FFA9E87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71550" y="6419462"/>
            <a:ext cx="3886200" cy="4385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A1F43-559A-4B47-A959-EFB6142CA3A9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32B97CE-9014-47FA-9469-102A9DB9F7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1220FC6-88A2-4EEE-991B-2F110AF12BF6}"/>
              </a:ext>
            </a:extLst>
          </p:cNvPr>
          <p:cNvSpPr/>
          <p:nvPr userDrawn="1"/>
        </p:nvSpPr>
        <p:spPr>
          <a:xfrm>
            <a:off x="2504" y="6405709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5628"/>
            <a:ext cx="3543300" cy="41179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E0E989-A902-4F7D-BA2A-FA111A97C9B3}"/>
              </a:ext>
            </a:extLst>
          </p:cNvPr>
          <p:cNvSpPr txBox="1"/>
          <p:nvPr userDrawn="1"/>
        </p:nvSpPr>
        <p:spPr>
          <a:xfrm>
            <a:off x="2342566" y="6451117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258140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1E24CFC4-405A-467D-9E08-5C4DFC7F3C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EC7611E-B2FF-465A-8615-50CBE22E862F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5721" y="1828800"/>
            <a:ext cx="3545586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 cap="all" baseline="0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6864" y="2470151"/>
            <a:ext cx="3545586" cy="34734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97B8FA-C7AA-421D-AF26-F166BBAB36A8}"/>
              </a:ext>
            </a:extLst>
          </p:cNvPr>
          <p:cNvSpPr txBox="1"/>
          <p:nvPr userDrawn="1"/>
        </p:nvSpPr>
        <p:spPr>
          <a:xfrm>
            <a:off x="2339139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FD541279-8A3B-417F-B843-F755CAAF39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-2504" y="760330"/>
            <a:ext cx="9144001" cy="609767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EBB8236-4E86-4536-B303-53C7F60B64DE}"/>
              </a:ext>
            </a:extLst>
          </p:cNvPr>
          <p:cNvSpPr/>
          <p:nvPr userDrawn="1"/>
        </p:nvSpPr>
        <p:spPr>
          <a:xfrm>
            <a:off x="0" y="6397852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6F40C0-994F-49A0-A51F-15027EC1DE1E}"/>
              </a:ext>
            </a:extLst>
          </p:cNvPr>
          <p:cNvSpPr txBox="1"/>
          <p:nvPr userDrawn="1"/>
        </p:nvSpPr>
        <p:spPr>
          <a:xfrm>
            <a:off x="2282913" y="6443260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BA8BDA1-2913-451D-A921-1354C1504763}"/>
              </a:ext>
            </a:extLst>
          </p:cNvPr>
          <p:cNvSpPr/>
          <p:nvPr userDrawn="1"/>
        </p:nvSpPr>
        <p:spPr>
          <a:xfrm>
            <a:off x="0" y="6428290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AA0B3F-7E55-46D7-98A7-9074B9F11702}"/>
              </a:ext>
            </a:extLst>
          </p:cNvPr>
          <p:cNvSpPr txBox="1"/>
          <p:nvPr userDrawn="1"/>
        </p:nvSpPr>
        <p:spPr>
          <a:xfrm>
            <a:off x="2285418" y="6473698"/>
            <a:ext cx="4573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50F0E072-D666-4E14-808F-835AC581E6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BBF16F1B-6D74-4B8E-A030-6A5F72631C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3" r="521"/>
          <a:stretch/>
        </p:blipFill>
        <p:spPr>
          <a:xfrm rot="16200000">
            <a:off x="4097448" y="1727472"/>
            <a:ext cx="6774030" cy="3319074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ABE2AC4-3A1F-4C1F-B13B-47350FC056EB}"/>
              </a:ext>
            </a:extLst>
          </p:cNvPr>
          <p:cNvSpPr/>
          <p:nvPr userDrawn="1"/>
        </p:nvSpPr>
        <p:spPr>
          <a:xfrm>
            <a:off x="1" y="6397852"/>
            <a:ext cx="9158114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783777" y="0"/>
            <a:ext cx="41148" cy="6397852"/>
          </a:xfrm>
          <a:prstGeom prst="rect">
            <a:avLst/>
          </a:prstGeom>
          <a:solidFill>
            <a:srgbClr val="8D182B"/>
          </a:solidFill>
          <a:ln>
            <a:solidFill>
              <a:srgbClr val="8D182B"/>
            </a:solidFill>
          </a:ln>
          <a:effectLst>
            <a:outerShdw blurRad="25400" dist="25400" algn="t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1" y="2514600"/>
            <a:ext cx="2606040" cy="1600200"/>
          </a:xfrm>
        </p:spPr>
        <p:txBody>
          <a:bodyPr anchor="b"/>
          <a:lstStyle>
            <a:lvl1pPr>
              <a:defRPr sz="3200">
                <a:solidFill>
                  <a:srgbClr val="8D182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727" y="685800"/>
            <a:ext cx="459486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0" y="4343400"/>
            <a:ext cx="2606040" cy="1188720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41F374-095E-4234-9DE9-5A1F5AEB81DB}"/>
              </a:ext>
            </a:extLst>
          </p:cNvPr>
          <p:cNvSpPr txBox="1"/>
          <p:nvPr userDrawn="1"/>
        </p:nvSpPr>
        <p:spPr>
          <a:xfrm>
            <a:off x="2281919" y="6438838"/>
            <a:ext cx="45801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</a:rPr>
              <a:t>2024 Annual Redrock Conference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F7E7DC5E-A4FC-4413-BF35-9C5DFEC8F2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A858A82F-6FAE-4624-8CBA-79CF916EF04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3"/>
          <a:stretch/>
        </p:blipFill>
        <p:spPr>
          <a:xfrm>
            <a:off x="2505" y="760330"/>
            <a:ext cx="9144001" cy="609767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2AFFE69-30DE-4A76-A6C9-08432CE91D30}"/>
              </a:ext>
            </a:extLst>
          </p:cNvPr>
          <p:cNvSpPr/>
          <p:nvPr userDrawn="1"/>
        </p:nvSpPr>
        <p:spPr>
          <a:xfrm>
            <a:off x="2504" y="6408657"/>
            <a:ext cx="9144000" cy="460148"/>
          </a:xfrm>
          <a:prstGeom prst="rect">
            <a:avLst/>
          </a:prstGeom>
          <a:gradFill flip="none" rotWithShape="1">
            <a:gsLst>
              <a:gs pos="24000">
                <a:srgbClr val="610215"/>
              </a:gs>
              <a:gs pos="0">
                <a:srgbClr val="610215"/>
              </a:gs>
              <a:gs pos="60000">
                <a:srgbClr val="610215">
                  <a:alpha val="91000"/>
                </a:srgbClr>
              </a:gs>
              <a:gs pos="100000">
                <a:srgbClr val="8D182B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2023 Annual Redrock Conference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46100"/>
            <a:ext cx="7200900" cy="9779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28800"/>
            <a:ext cx="72009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7129" y="6419462"/>
            <a:ext cx="1013537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8B93266-8FB4-430B-8AE3-3A53F50E1A0B}" type="datetime1">
              <a:rPr lang="en-US" smtClean="0"/>
              <a:pPr/>
              <a:t>3/15/2024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8770" y="6419462"/>
            <a:ext cx="523681" cy="23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C3E64982-22F2-46B9-8578-EBA7D1F32FC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47" y="81043"/>
            <a:ext cx="2602480" cy="50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 cap="all" baseline="0">
          <a:solidFill>
            <a:srgbClr val="8D182B"/>
          </a:solidFill>
          <a:effectLst>
            <a:outerShdw blurRad="38100" dist="25400" dir="18900000" algn="b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74313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45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4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754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3067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77381" indent="-228594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099" indent="0" algn="l" defTabSz="91437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10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9136" y="1493240"/>
            <a:ext cx="7865727" cy="726906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Student Consultations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099" y="2037266"/>
            <a:ext cx="7543800" cy="36576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Asynchronous and Group Rosters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84BE81-3BDE-2289-E096-B4F578813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41" y="2947052"/>
            <a:ext cx="4368999" cy="29767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791504-E68F-855E-C38B-547561153D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913" y="3429000"/>
            <a:ext cx="2839855" cy="2677375"/>
          </a:xfrm>
          <a:prstGeom prst="rect">
            <a:avLst/>
          </a:prstGeom>
          <a:ln w="3175">
            <a:solidFill>
              <a:schemeClr val="tx2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C43A22-42A6-4BB8-79D7-18D9AED4E235}"/>
              </a:ext>
            </a:extLst>
          </p:cNvPr>
          <p:cNvSpPr txBox="1"/>
          <p:nvPr/>
        </p:nvSpPr>
        <p:spPr>
          <a:xfrm>
            <a:off x="3481925" y="2364062"/>
            <a:ext cx="2180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Erick Martinez</a:t>
            </a:r>
          </a:p>
        </p:txBody>
      </p:sp>
    </p:spTree>
    <p:extLst>
      <p:ext uri="{BB962C8B-B14F-4D97-AF65-F5344CB8AC3E}">
        <p14:creationId xmlns:p14="http://schemas.microsoft.com/office/powerpoint/2010/main" val="3532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343" y="683812"/>
            <a:ext cx="6037313" cy="609600"/>
          </a:xfrm>
        </p:spPr>
        <p:txBody>
          <a:bodyPr>
            <a:normAutofit/>
          </a:bodyPr>
          <a:lstStyle/>
          <a:p>
            <a:r>
              <a:rPr lang="en-US" sz="3000" dirty="0"/>
              <a:t>Asynchronous Availabilities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879" y="2056406"/>
            <a:ext cx="3600451" cy="2745188"/>
          </a:xfrm>
        </p:spPr>
        <p:txBody>
          <a:bodyPr/>
          <a:lstStyle/>
          <a:p>
            <a:r>
              <a:rPr lang="en-US" dirty="0"/>
              <a:t>What are Asynchronous Appointments?</a:t>
            </a:r>
          </a:p>
          <a:p>
            <a:r>
              <a:rPr lang="en-US" dirty="0"/>
              <a:t>Profile </a:t>
            </a:r>
            <a:r>
              <a:rPr lang="en-US" dirty="0" err="1"/>
              <a:t>Prefs</a:t>
            </a:r>
            <a:endParaRPr lang="en-US" dirty="0"/>
          </a:p>
          <a:p>
            <a:r>
              <a:rPr lang="en-US" dirty="0"/>
              <a:t>Creating Asynchronous availabilities</a:t>
            </a:r>
          </a:p>
          <a:p>
            <a:pPr marL="45719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DBA12C-123C-A056-822A-CE7B87B44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453101"/>
            <a:ext cx="2857536" cy="4345388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42462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196" y="715570"/>
            <a:ext cx="7003608" cy="617551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Asynchronous 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E5F7B71-7486-3E14-1FFB-15260E48D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4303" y="1640485"/>
            <a:ext cx="3501804" cy="39629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Where to access and manage your Asynchronous Appointment?</a:t>
            </a:r>
          </a:p>
          <a:p>
            <a:r>
              <a:rPr lang="en-US" dirty="0">
                <a:solidFill>
                  <a:schemeClr val="tx2"/>
                </a:solidFill>
              </a:rPr>
              <a:t>Appointment Information and Messages tab</a:t>
            </a:r>
          </a:p>
          <a:p>
            <a:r>
              <a:rPr lang="en-US" dirty="0">
                <a:solidFill>
                  <a:schemeClr val="tx2"/>
                </a:solidFill>
              </a:rPr>
              <a:t>Student or Consultant can conclude or reopen the session at any time</a:t>
            </a:r>
          </a:p>
          <a:p>
            <a:r>
              <a:rPr lang="en-US" dirty="0">
                <a:solidFill>
                  <a:schemeClr val="tx2"/>
                </a:solidFill>
              </a:rPr>
              <a:t>Student have the option to Cancel Asynchronous Appointments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97443C-ECCD-F22A-833B-C53718A01B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78408"/>
            <a:ext cx="4177143" cy="2901181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467021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794" y="910426"/>
            <a:ext cx="4586412" cy="613574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Group Roster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738" y="1733383"/>
            <a:ext cx="4284262" cy="4214191"/>
          </a:xfrm>
        </p:spPr>
        <p:txBody>
          <a:bodyPr>
            <a:normAutofit/>
          </a:bodyPr>
          <a:lstStyle/>
          <a:p>
            <a:r>
              <a:rPr lang="en-US" dirty="0"/>
              <a:t>Exclusively for Group Availabilities</a:t>
            </a:r>
          </a:p>
          <a:p>
            <a:r>
              <a:rPr lang="en-US" dirty="0"/>
              <a:t>Managing Appointments from the Group Roster before and after the session</a:t>
            </a:r>
          </a:p>
          <a:p>
            <a:r>
              <a:rPr lang="en-US" dirty="0"/>
              <a:t>Lock Group Roster ensures the group availability remains hidden from the availability search</a:t>
            </a:r>
          </a:p>
          <a:p>
            <a:r>
              <a:rPr lang="en-US" dirty="0"/>
              <a:t>Add notes to the Visit Records for every Student who attended the appointment.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1D1C167-C9CA-18C3-B5FA-34893B46C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59322"/>
            <a:ext cx="3877532" cy="3962312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18143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958" y="747424"/>
            <a:ext cx="6130083" cy="943027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Managing Appointments from the Group Roster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681" y="2071332"/>
            <a:ext cx="3958259" cy="4117975"/>
          </a:xfrm>
        </p:spPr>
        <p:txBody>
          <a:bodyPr/>
          <a:lstStyle/>
          <a:p>
            <a:r>
              <a:rPr lang="en-US" dirty="0"/>
              <a:t>Schedule Appointments directly from the Group Roster</a:t>
            </a:r>
          </a:p>
          <a:p>
            <a:r>
              <a:rPr lang="en-US" dirty="0"/>
              <a:t>Log students in and out for there Visit from the Staff Schedule.</a:t>
            </a:r>
          </a:p>
          <a:p>
            <a:r>
              <a:rPr lang="en-US" dirty="0"/>
              <a:t>Send an email to all students listed on the Group Roster, or send an email to students based on their Appointment Status.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0C8E3F-5B38-CFC8-F258-0E9039342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776585"/>
            <a:ext cx="3538648" cy="4036348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557302982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637" y="714817"/>
            <a:ext cx="6494725" cy="681162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Group Roster “Add Multiple”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22543A-DA81-0B76-4B57-7FCDEE05B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316" y="2102462"/>
            <a:ext cx="4061626" cy="4317558"/>
          </a:xfrm>
        </p:spPr>
        <p:txBody>
          <a:bodyPr/>
          <a:lstStyle/>
          <a:p>
            <a:r>
              <a:rPr lang="en-US" dirty="0"/>
              <a:t>Add students to the Group Availability as a batch process, instead of adding them one at a time</a:t>
            </a:r>
          </a:p>
          <a:p>
            <a:r>
              <a:rPr lang="en-US" dirty="0"/>
              <a:t>Search for Students Enrolled in specific courses, assign a Reason.</a:t>
            </a:r>
          </a:p>
          <a:p>
            <a:r>
              <a:rPr lang="en-US" dirty="0"/>
              <a:t>Filter/Find Students based on the chosen ID field, similar to the Batch Scan for Batch Visits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A2BE821-40FF-CE51-16CD-5968A401CF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825625"/>
            <a:ext cx="4327248" cy="4317558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9631796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159" y="619466"/>
            <a:ext cx="4705681" cy="641351"/>
          </a:xfrm>
        </p:spPr>
        <p:txBody>
          <a:bodyPr>
            <a:normAutofit/>
          </a:bodyPr>
          <a:lstStyle/>
          <a:p>
            <a:pPr algn="ctr"/>
            <a:r>
              <a:rPr lang="en-US" sz="3000" dirty="0" err="1"/>
              <a:t>TracCloud</a:t>
            </a:r>
            <a:r>
              <a:rPr lang="en-US" sz="3000" dirty="0"/>
              <a:t> Modules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33DDBE-2991-57E8-BF8B-97D35ADDB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3130" y="1365000"/>
            <a:ext cx="2680385" cy="641349"/>
          </a:xfrm>
        </p:spPr>
        <p:txBody>
          <a:bodyPr/>
          <a:lstStyle/>
          <a:p>
            <a:pPr algn="ctr"/>
            <a:r>
              <a:rPr lang="en-US" cap="none" dirty="0" err="1">
                <a:solidFill>
                  <a:schemeClr val="tx2"/>
                </a:solidFill>
              </a:rPr>
              <a:t>SurveyTrac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66CA1B7-3645-88FF-FD73-20189C696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95245" y="1395854"/>
            <a:ext cx="2680385" cy="641349"/>
          </a:xfrm>
        </p:spPr>
        <p:txBody>
          <a:bodyPr/>
          <a:lstStyle/>
          <a:p>
            <a:pPr algn="ctr"/>
            <a:r>
              <a:rPr lang="en-US" cap="none" dirty="0" err="1">
                <a:solidFill>
                  <a:schemeClr val="tx2"/>
                </a:solidFill>
              </a:rPr>
              <a:t>TextAlerts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909182-EAFF-3AF5-0637-1A9F435CC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313273" y="2063020"/>
            <a:ext cx="4142632" cy="23280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Adds the option to send SMS messages to students from the Group Roster</a:t>
            </a:r>
          </a:p>
          <a:p>
            <a:r>
              <a:rPr lang="en-US" dirty="0">
                <a:solidFill>
                  <a:schemeClr val="tx2"/>
                </a:solidFill>
              </a:rPr>
              <a:t>Students must be opted in to receive SMS Alerts, and have a cell phone number on their Student Record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8735A2-8E0E-CFC0-DDFD-B23ACC7DD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350" y="2063020"/>
            <a:ext cx="3434961" cy="3401834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Adds the option to send a Survey/Quiz to students from the Group Roster</a:t>
            </a:r>
          </a:p>
          <a:p>
            <a:r>
              <a:rPr lang="en-US" dirty="0">
                <a:solidFill>
                  <a:schemeClr val="tx2"/>
                </a:solidFill>
              </a:rPr>
              <a:t>Based on </a:t>
            </a:r>
            <a:r>
              <a:rPr lang="en-US" dirty="0" err="1">
                <a:solidFill>
                  <a:schemeClr val="tx2"/>
                </a:solidFill>
              </a:rPr>
              <a:t>SurveyTrac</a:t>
            </a:r>
            <a:r>
              <a:rPr lang="en-US" dirty="0">
                <a:solidFill>
                  <a:schemeClr val="tx2"/>
                </a:solidFill>
              </a:rPr>
              <a:t> and Scheduling Access in the Group Permissions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374993-1ED1-DEB9-6199-D4C998D62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75" y="4955834"/>
            <a:ext cx="4215681" cy="641349"/>
          </a:xfrm>
          <a:prstGeom prst="rect">
            <a:avLst/>
          </a:prstGeom>
          <a:ln w="3175">
            <a:solidFill>
              <a:schemeClr val="tx2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AA7CEC-7F1E-AAD6-65E4-BA86022AA8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245" y="4431890"/>
            <a:ext cx="3609856" cy="1870562"/>
          </a:xfrm>
          <a:prstGeom prst="rect">
            <a:avLst/>
          </a:prstGeom>
          <a:ln w="31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940049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d Line Business 16x9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red line presentation (widescreen).potx" id="{8018D45A-0B59-4186-B046-1FF8092889B6}" vid="{86C2525B-C90B-4FD6-8D61-5E85FA833A06}"/>
    </a:ext>
  </a:extLst>
</a:theme>
</file>

<file path=ppt/theme/theme2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LineBusiness_16x9">
      <a:dk1>
        <a:srgbClr val="514A40"/>
      </a:dk1>
      <a:lt1>
        <a:sysClr val="window" lastClr="FFFFFF"/>
      </a:lt1>
      <a:dk2>
        <a:srgbClr val="000000"/>
      </a:dk2>
      <a:lt2>
        <a:srgbClr val="F9F7F3"/>
      </a:lt2>
      <a:accent1>
        <a:srgbClr val="A85229"/>
      </a:accent1>
      <a:accent2>
        <a:srgbClr val="98916E"/>
      </a:accent2>
      <a:accent3>
        <a:srgbClr val="C9A645"/>
      </a:accent3>
      <a:accent4>
        <a:srgbClr val="76A7B2"/>
      </a:accent4>
      <a:accent5>
        <a:srgbClr val="82A670"/>
      </a:accent5>
      <a:accent6>
        <a:srgbClr val="896170"/>
      </a:accent6>
      <a:hlink>
        <a:srgbClr val="A85229"/>
      </a:hlink>
      <a:folHlink>
        <a:srgbClr val="98916E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red line presentation (widescreen)</Template>
  <TotalTime>5019</TotalTime>
  <Words>268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Cambria</vt:lpstr>
      <vt:lpstr>Red Line Business 16x9</vt:lpstr>
      <vt:lpstr>Student Consultations</vt:lpstr>
      <vt:lpstr>Asynchronous Availabilities</vt:lpstr>
      <vt:lpstr>Asynchronous Communications</vt:lpstr>
      <vt:lpstr>Group Roster</vt:lpstr>
      <vt:lpstr>Managing Appointments from the Group Roster</vt:lpstr>
      <vt:lpstr>Group Roster “Add Multiple”</vt:lpstr>
      <vt:lpstr>TracCloud Modules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iliana visser</dc:creator>
  <cp:lastModifiedBy>Erick S. Martinez</cp:lastModifiedBy>
  <cp:revision>33</cp:revision>
  <dcterms:created xsi:type="dcterms:W3CDTF">2021-11-08T16:00:51Z</dcterms:created>
  <dcterms:modified xsi:type="dcterms:W3CDTF">2024-03-15T22:46:22Z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