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0"/>
  </p:notesMasterIdLst>
  <p:handoutMasterIdLst>
    <p:handoutMasterId r:id="rId11"/>
  </p:handoutMasterIdLst>
  <p:sldIdLst>
    <p:sldId id="277" r:id="rId2"/>
    <p:sldId id="282" r:id="rId3"/>
    <p:sldId id="267" r:id="rId4"/>
    <p:sldId id="273" r:id="rId5"/>
    <p:sldId id="278" r:id="rId6"/>
    <p:sldId id="279" r:id="rId7"/>
    <p:sldId id="280" r:id="rId8"/>
    <p:sldId id="28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0215"/>
    <a:srgbClr val="8D18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14" autoAdjust="0"/>
  </p:normalViewPr>
  <p:slideViewPr>
    <p:cSldViewPr snapToGrid="0">
      <p:cViewPr varScale="1">
        <p:scale>
          <a:sx n="120" d="100"/>
          <a:sy n="120" d="100"/>
        </p:scale>
        <p:origin x="1170" y="84"/>
      </p:cViewPr>
      <p:guideLst>
        <p:guide pos="2880"/>
        <p:guide orient="horz" pos="2160"/>
      </p:guideLst>
    </p:cSldViewPr>
  </p:slideViewPr>
  <p:notesTextViewPr>
    <p:cViewPr>
      <p:scale>
        <a:sx n="1" d="1"/>
        <a:sy n="1" d="1"/>
      </p:scale>
      <p:origin x="0" y="0"/>
    </p:cViewPr>
  </p:notesTextViewPr>
  <p:notesViewPr>
    <p:cSldViewPr snapToGrid="0">
      <p:cViewPr varScale="1">
        <p:scale>
          <a:sx n="82" d="100"/>
          <a:sy n="82" d="100"/>
        </p:scale>
        <p:origin x="299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DD71D7-55AC-46BD-81B3-09AB2F9EFBD8}" type="datetimeFigureOut">
              <a:rPr lang="en-US" smtClean="0"/>
              <a:t>11/27/2024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40BD58-3BFF-4EAF-BB8B-AC67FE801E47}" type="slidenum">
              <a:rPr lang="en-US" smtClean="0"/>
              <a:t>‹#›</a:t>
            </a:fld>
            <a:endParaRPr lang="en-US"/>
          </a:p>
        </p:txBody>
      </p:sp>
    </p:spTree>
    <p:extLst>
      <p:ext uri="{BB962C8B-B14F-4D97-AF65-F5344CB8AC3E}">
        <p14:creationId xmlns:p14="http://schemas.microsoft.com/office/powerpoint/2010/main" val="4010594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89424F-BB59-4F4E-9822-4CA3E770FFD2}" type="datetimeFigureOut">
              <a:rPr lang="en-US" smtClean="0"/>
              <a:t>11/27/2024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322CDD-9D6C-4F63-9EC2-648226624108}" type="slidenum">
              <a:rPr lang="en-US" smtClean="0"/>
              <a:t>‹#›</a:t>
            </a:fld>
            <a:endParaRPr lang="en-US"/>
          </a:p>
        </p:txBody>
      </p:sp>
    </p:spTree>
    <p:extLst>
      <p:ext uri="{BB962C8B-B14F-4D97-AF65-F5344CB8AC3E}">
        <p14:creationId xmlns:p14="http://schemas.microsoft.com/office/powerpoint/2010/main" val="851026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descr="Background pattern&#10;&#10;Description automatically generated">
            <a:extLst>
              <a:ext uri="{FF2B5EF4-FFF2-40B4-BE49-F238E27FC236}">
                <a16:creationId xmlns:a16="http://schemas.microsoft.com/office/drawing/2014/main" id="{86FCB2E6-13B1-4DDB-82FB-07C0E23B0A6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6505" cy="6097670"/>
          </a:xfrm>
          <a:prstGeom prst="rect">
            <a:avLst/>
          </a:prstGeom>
        </p:spPr>
      </p:pic>
      <p:sp>
        <p:nvSpPr>
          <p:cNvPr id="2" name="Title 1"/>
          <p:cNvSpPr>
            <a:spLocks noGrp="1"/>
          </p:cNvSpPr>
          <p:nvPr>
            <p:ph type="ctrTitle"/>
          </p:nvPr>
        </p:nvSpPr>
        <p:spPr>
          <a:xfrm>
            <a:off x="800100" y="2606040"/>
            <a:ext cx="7543800" cy="2743200"/>
          </a:xfrm>
        </p:spPr>
        <p:txBody>
          <a:bodyPr anchor="b">
            <a:normAutofit/>
          </a:bodyPr>
          <a:lstStyle>
            <a:lvl1pPr algn="l">
              <a:lnSpc>
                <a:spcPct val="80000"/>
              </a:lnSpc>
              <a:defRPr sz="6800">
                <a:solidFill>
                  <a:schemeClr val="tx1"/>
                </a:solidFill>
                <a:effectLst>
                  <a:outerShdw blurRad="38100" dist="25400" dir="18900000" algn="bl" rotWithShape="0">
                    <a:schemeClr val="bg1">
                      <a:alpha val="8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800100" y="5360437"/>
            <a:ext cx="7543800" cy="365760"/>
          </a:xfrm>
        </p:spPr>
        <p:txBody>
          <a:bodyPr>
            <a:normAutofit/>
          </a:bodyPr>
          <a:lstStyle>
            <a:lvl1pPr marL="0" indent="0" algn="l">
              <a:spcBef>
                <a:spcPts val="0"/>
              </a:spcBef>
              <a:buNone/>
              <a:defRPr sz="2000" b="1" cap="all" baseline="0">
                <a:solidFill>
                  <a:schemeClr val="accent1">
                    <a:lumMod val="75000"/>
                  </a:schemeClr>
                </a:solidFill>
                <a:effectLst/>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11" name="Rectangle 10">
            <a:extLst>
              <a:ext uri="{FF2B5EF4-FFF2-40B4-BE49-F238E27FC236}">
                <a16:creationId xmlns:a16="http://schemas.microsoft.com/office/drawing/2014/main" id="{D11F0EBC-43C2-4BC4-B20D-8569343E633D}"/>
              </a:ext>
            </a:extLst>
          </p:cNvPr>
          <p:cNvSpPr/>
          <p:nvPr userDrawn="1"/>
        </p:nvSpPr>
        <p:spPr>
          <a:xfrm>
            <a:off x="-2504" y="6403451"/>
            <a:ext cx="9146505"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3" name="TextBox 12">
            <a:extLst>
              <a:ext uri="{FF2B5EF4-FFF2-40B4-BE49-F238E27FC236}">
                <a16:creationId xmlns:a16="http://schemas.microsoft.com/office/drawing/2014/main" id="{52623752-102A-438E-ADC6-A2BC88FDD0EF}"/>
              </a:ext>
            </a:extLst>
          </p:cNvPr>
          <p:cNvSpPr txBox="1"/>
          <p:nvPr userDrawn="1"/>
        </p:nvSpPr>
        <p:spPr>
          <a:xfrm>
            <a:off x="2284165" y="6448859"/>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pic>
        <p:nvPicPr>
          <p:cNvPr id="6" name="Picture 5">
            <a:extLst>
              <a:ext uri="{FF2B5EF4-FFF2-40B4-BE49-F238E27FC236}">
                <a16:creationId xmlns:a16="http://schemas.microsoft.com/office/drawing/2014/main" id="{612EC44B-2118-CC75-3F48-1A08998088F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1336" y="171664"/>
            <a:ext cx="2284165" cy="588666"/>
          </a:xfrm>
          <a:prstGeom prst="rect">
            <a:avLst/>
          </a:prstGeom>
        </p:spPr>
      </p:pic>
    </p:spTree>
    <p:extLst>
      <p:ext uri="{BB962C8B-B14F-4D97-AF65-F5344CB8AC3E}">
        <p14:creationId xmlns:p14="http://schemas.microsoft.com/office/powerpoint/2010/main" val="161143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userDrawn="1"/>
        </p:nvSpPr>
        <p:spPr>
          <a:xfrm>
            <a:off x="5783778" y="0"/>
            <a:ext cx="34289" cy="641946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 name="Picture 9" descr="Background pattern&#10;&#10;Description automatically generated with medium confidence">
            <a:extLst>
              <a:ext uri="{FF2B5EF4-FFF2-40B4-BE49-F238E27FC236}">
                <a16:creationId xmlns:a16="http://schemas.microsoft.com/office/drawing/2014/main" id="{A94C6F9D-FC5A-498A-B901-481556FEC8F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9833" r="521"/>
          <a:stretch/>
        </p:blipFill>
        <p:spPr>
          <a:xfrm rot="16200000">
            <a:off x="4055463" y="1769460"/>
            <a:ext cx="6858003" cy="3319075"/>
          </a:xfrm>
          <a:prstGeom prst="rect">
            <a:avLst/>
          </a:prstGeom>
        </p:spPr>
      </p:pic>
      <p:pic>
        <p:nvPicPr>
          <p:cNvPr id="12" name="Picture 11" descr="Background pattern&#10;&#10;Description automatically generated">
            <a:extLst>
              <a:ext uri="{FF2B5EF4-FFF2-40B4-BE49-F238E27FC236}">
                <a16:creationId xmlns:a16="http://schemas.microsoft.com/office/drawing/2014/main" id="{CB876029-D515-4B7E-8C33-E0E9003D9354}"/>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1869" t="30505" r="50013"/>
          <a:stretch/>
        </p:blipFill>
        <p:spPr>
          <a:xfrm>
            <a:off x="0" y="1325880"/>
            <a:ext cx="5143500" cy="4237555"/>
          </a:xfrm>
          <a:prstGeom prst="rect">
            <a:avLst/>
          </a:prstGeom>
        </p:spPr>
      </p:pic>
      <p:sp>
        <p:nvSpPr>
          <p:cNvPr id="2" name="Title 1"/>
          <p:cNvSpPr>
            <a:spLocks noGrp="1"/>
          </p:cNvSpPr>
          <p:nvPr>
            <p:ph type="title"/>
          </p:nvPr>
        </p:nvSpPr>
        <p:spPr>
          <a:xfrm>
            <a:off x="6172200" y="2514600"/>
            <a:ext cx="2606040" cy="1600200"/>
          </a:xfrm>
        </p:spPr>
        <p:txBody>
          <a:bodyPr anchor="b"/>
          <a:lstStyle>
            <a:lvl1pPr>
              <a:defRPr sz="3200">
                <a:solidFill>
                  <a:srgbClr val="610215"/>
                </a:solidFill>
              </a:defRPr>
            </a:lvl1pPr>
          </a:lstStyle>
          <a:p>
            <a:r>
              <a:rPr lang="en-US" dirty="0"/>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0" y="1357194"/>
            <a:ext cx="5143500" cy="4206240"/>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lvl1pPr marL="0" indent="0" algn="ctr">
              <a:buNone/>
              <a:defRPr sz="24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6172200" y="4343400"/>
            <a:ext cx="2606040" cy="1188720"/>
          </a:xfrm>
        </p:spPr>
        <p:txBody>
          <a:bodyPr>
            <a:normAutofit/>
          </a:bodyPr>
          <a:lstStyle>
            <a:lvl1pPr marL="0" indent="0">
              <a:spcBef>
                <a:spcPts val="8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15" name="Rectangle 14">
            <a:extLst>
              <a:ext uri="{FF2B5EF4-FFF2-40B4-BE49-F238E27FC236}">
                <a16:creationId xmlns:a16="http://schemas.microsoft.com/office/drawing/2014/main" id="{06B0AB30-AE7D-47EB-89F9-4F54E6C4CDBB}"/>
              </a:ext>
            </a:extLst>
          </p:cNvPr>
          <p:cNvSpPr/>
          <p:nvPr userDrawn="1"/>
        </p:nvSpPr>
        <p:spPr>
          <a:xfrm>
            <a:off x="0" y="6399334"/>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6" name="TextBox 15">
            <a:extLst>
              <a:ext uri="{FF2B5EF4-FFF2-40B4-BE49-F238E27FC236}">
                <a16:creationId xmlns:a16="http://schemas.microsoft.com/office/drawing/2014/main" id="{7057EF9E-69B1-466E-BD71-B44ADB916D02}"/>
              </a:ext>
            </a:extLst>
          </p:cNvPr>
          <p:cNvSpPr txBox="1"/>
          <p:nvPr userDrawn="1"/>
        </p:nvSpPr>
        <p:spPr>
          <a:xfrm>
            <a:off x="2285418" y="6444742"/>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sp>
        <p:nvSpPr>
          <p:cNvPr id="5" name="Date Placeholder 4"/>
          <p:cNvSpPr>
            <a:spLocks noGrp="1"/>
          </p:cNvSpPr>
          <p:nvPr>
            <p:ph type="dt" sz="half" idx="10"/>
          </p:nvPr>
        </p:nvSpPr>
        <p:spPr/>
        <p:txBody>
          <a:bodyPr/>
          <a:lstStyle/>
          <a:p>
            <a:fld id="{601E0B12-F9DE-47EF-A076-CF602073F1B2}" type="datetime1">
              <a:rPr lang="en-US" smtClean="0"/>
              <a:pPr/>
              <a:t>11/27/2024</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pic>
        <p:nvPicPr>
          <p:cNvPr id="6" name="Picture 5">
            <a:extLst>
              <a:ext uri="{FF2B5EF4-FFF2-40B4-BE49-F238E27FC236}">
                <a16:creationId xmlns:a16="http://schemas.microsoft.com/office/drawing/2014/main" id="{5AE0E668-81E3-320F-59AB-209C9EBF9EA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1336" y="171664"/>
            <a:ext cx="2284165" cy="588666"/>
          </a:xfrm>
          <a:prstGeom prst="rect">
            <a:avLst/>
          </a:prstGeom>
        </p:spPr>
      </p:pic>
    </p:spTree>
    <p:extLst>
      <p:ext uri="{BB962C8B-B14F-4D97-AF65-F5344CB8AC3E}">
        <p14:creationId xmlns:p14="http://schemas.microsoft.com/office/powerpoint/2010/main" val="2798605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872EE9-AF66-483C-961F-59B9F002993E}" type="datetime1">
              <a:rPr lang="en-US" smtClean="0"/>
              <a:pPr/>
              <a:t>11/27/2024</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646419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50" y="631769"/>
            <a:ext cx="1028700" cy="53118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71550" y="631769"/>
            <a:ext cx="5897880" cy="53118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BEAFD5-7FA3-40FB-875B-457FB46B25A4}" type="datetime1">
              <a:rPr lang="en-US" smtClean="0"/>
              <a:pPr/>
              <a:t>11/27/2024</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029480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856CF-A2C3-4B88-A8BC-452BADF6FF50}"/>
              </a:ext>
            </a:extLst>
          </p:cNvPr>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1BB98244-2B77-4D09-9C3D-1A0EEDF6D59D}"/>
              </a:ext>
            </a:extLst>
          </p:cNvPr>
          <p:cNvSpPr>
            <a:spLocks noGrp="1"/>
          </p:cNvSpPr>
          <p:nvPr>
            <p:ph type="dt" sz="half" idx="11"/>
          </p:nvPr>
        </p:nvSpPr>
        <p:spPr/>
        <p:txBody>
          <a:bodyPr/>
          <a:lstStyle/>
          <a:p>
            <a:fld id="{C8B93266-8FB4-430B-8AE3-3A53F50E1A0B}" type="datetime1">
              <a:rPr lang="en-US" smtClean="0"/>
              <a:pPr/>
              <a:t>11/27/2024</a:t>
            </a:fld>
            <a:endParaRPr lang="en-US" dirty="0"/>
          </a:p>
        </p:txBody>
      </p:sp>
      <p:sp>
        <p:nvSpPr>
          <p:cNvPr id="5" name="Slide Number Placeholder 4">
            <a:extLst>
              <a:ext uri="{FF2B5EF4-FFF2-40B4-BE49-F238E27FC236}">
                <a16:creationId xmlns:a16="http://schemas.microsoft.com/office/drawing/2014/main" id="{C4DB71F9-FFFE-4BC0-A214-72A3A26EFF91}"/>
              </a:ext>
            </a:extLst>
          </p:cNvPr>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2724380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856CF-A2C3-4B88-A8BC-452BADF6FF50}"/>
              </a:ext>
            </a:extLst>
          </p:cNvPr>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1BB98244-2B77-4D09-9C3D-1A0EEDF6D59D}"/>
              </a:ext>
            </a:extLst>
          </p:cNvPr>
          <p:cNvSpPr>
            <a:spLocks noGrp="1"/>
          </p:cNvSpPr>
          <p:nvPr>
            <p:ph type="dt" sz="half" idx="11"/>
          </p:nvPr>
        </p:nvSpPr>
        <p:spPr/>
        <p:txBody>
          <a:bodyPr/>
          <a:lstStyle/>
          <a:p>
            <a:fld id="{C8B93266-8FB4-430B-8AE3-3A53F50E1A0B}" type="datetime1">
              <a:rPr lang="en-US" smtClean="0"/>
              <a:pPr/>
              <a:t>11/27/2024</a:t>
            </a:fld>
            <a:endParaRPr lang="en-US" dirty="0"/>
          </a:p>
        </p:txBody>
      </p:sp>
      <p:sp>
        <p:nvSpPr>
          <p:cNvPr id="5" name="Slide Number Placeholder 4">
            <a:extLst>
              <a:ext uri="{FF2B5EF4-FFF2-40B4-BE49-F238E27FC236}">
                <a16:creationId xmlns:a16="http://schemas.microsoft.com/office/drawing/2014/main" id="{C4DB71F9-FFFE-4BC0-A214-72A3A26EFF91}"/>
              </a:ext>
            </a:extLst>
          </p:cNvPr>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3732344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0F0BC49B-3998-44C0-9D88-5D5C069F724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1" y="760330"/>
            <a:ext cx="9144001" cy="6097670"/>
          </a:xfrm>
          <a:prstGeom prst="rect">
            <a:avLst/>
          </a:prstGeom>
        </p:spPr>
      </p:pic>
      <p:sp>
        <p:nvSpPr>
          <p:cNvPr id="12" name="Rectangle 11">
            <a:extLst>
              <a:ext uri="{FF2B5EF4-FFF2-40B4-BE49-F238E27FC236}">
                <a16:creationId xmlns:a16="http://schemas.microsoft.com/office/drawing/2014/main" id="{C29CC3FA-0A27-4400-B034-DD39E2B4795E}"/>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9AD63E2-E931-4653-BB33-A910E07D11B2}" type="datetime1">
              <a:rPr lang="en-US" smtClean="0"/>
              <a:pPr/>
              <a:t>11/27/2024</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
        <p:nvSpPr>
          <p:cNvPr id="14" name="TextBox 13">
            <a:extLst>
              <a:ext uri="{FF2B5EF4-FFF2-40B4-BE49-F238E27FC236}">
                <a16:creationId xmlns:a16="http://schemas.microsoft.com/office/drawing/2014/main" id="{67B2AEC1-F517-4748-99D4-1C188608040B}"/>
              </a:ext>
            </a:extLst>
          </p:cNvPr>
          <p:cNvSpPr txBox="1"/>
          <p:nvPr userDrawn="1"/>
        </p:nvSpPr>
        <p:spPr>
          <a:xfrm>
            <a:off x="2285418" y="6443260"/>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spTree>
    <p:extLst>
      <p:ext uri="{BB962C8B-B14F-4D97-AF65-F5344CB8AC3E}">
        <p14:creationId xmlns:p14="http://schemas.microsoft.com/office/powerpoint/2010/main" val="2921259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4594133B-E342-44C7-B5D7-EB0C7870044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1909" y="758899"/>
            <a:ext cx="9144001" cy="6097670"/>
          </a:xfrm>
          <a:prstGeom prst="rect">
            <a:avLst/>
          </a:prstGeom>
        </p:spPr>
      </p:pic>
      <p:sp>
        <p:nvSpPr>
          <p:cNvPr id="2" name="Title 1"/>
          <p:cNvSpPr>
            <a:spLocks noGrp="1"/>
          </p:cNvSpPr>
          <p:nvPr>
            <p:ph type="title"/>
          </p:nvPr>
        </p:nvSpPr>
        <p:spPr>
          <a:xfrm>
            <a:off x="800100" y="1565829"/>
            <a:ext cx="4457700" cy="4114800"/>
          </a:xfrm>
        </p:spPr>
        <p:txBody>
          <a:bodyPr anchor="b">
            <a:normAutofit/>
          </a:bodyPr>
          <a:lstStyle>
            <a:lvl1pPr>
              <a:lnSpc>
                <a:spcPct val="80000"/>
              </a:lnSpc>
              <a:defRPr sz="5400">
                <a:solidFill>
                  <a:srgbClr val="8D182B"/>
                </a:solidFill>
                <a:effectLst>
                  <a:outerShdw blurRad="38100" dist="25400" dir="18900000" algn="bl" rotWithShape="0">
                    <a:schemeClr val="bg1">
                      <a:alpha val="80000"/>
                    </a:schemeClr>
                  </a:outerShdw>
                </a:effectLst>
              </a:defRPr>
            </a:lvl1pPr>
          </a:lstStyle>
          <a:p>
            <a:r>
              <a:rPr lang="en-US" dirty="0"/>
              <a:t>Click to edit Master title style</a:t>
            </a:r>
          </a:p>
        </p:txBody>
      </p:sp>
      <p:sp>
        <p:nvSpPr>
          <p:cNvPr id="3" name="Text Placeholder 2"/>
          <p:cNvSpPr>
            <a:spLocks noGrp="1"/>
          </p:cNvSpPr>
          <p:nvPr>
            <p:ph type="body" idx="1"/>
          </p:nvPr>
        </p:nvSpPr>
        <p:spPr>
          <a:xfrm>
            <a:off x="800101" y="5682346"/>
            <a:ext cx="4457700" cy="410547"/>
          </a:xfrm>
        </p:spPr>
        <p:txBody>
          <a:bodyPr>
            <a:normAutofit/>
          </a:bodyPr>
          <a:lstStyle>
            <a:lvl1pPr marL="0" indent="0">
              <a:spcBef>
                <a:spcPts val="0"/>
              </a:spcBef>
              <a:buNone/>
              <a:defRPr sz="2200" b="1" cap="all" baseline="0"/>
            </a:lvl1pPr>
            <a:lvl2pPr marL="457189" indent="0">
              <a:buNone/>
              <a:defRPr sz="2000"/>
            </a:lvl2pPr>
            <a:lvl3pPr marL="914377" indent="0">
              <a:buNone/>
              <a:defRPr sz="18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pPr lvl="0"/>
            <a:r>
              <a:rPr lang="en-US"/>
              <a:t>Click to edit Master text styles</a:t>
            </a:r>
          </a:p>
        </p:txBody>
      </p:sp>
      <p:sp>
        <p:nvSpPr>
          <p:cNvPr id="9" name="Rectangle 8"/>
          <p:cNvSpPr/>
          <p:nvPr userDrawn="1"/>
        </p:nvSpPr>
        <p:spPr>
          <a:xfrm>
            <a:off x="5780313" y="0"/>
            <a:ext cx="39240" cy="639785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5" name="Picture 4" descr="Background pattern&#10;&#10;Description automatically generated with medium confidence">
            <a:extLst>
              <a:ext uri="{FF2B5EF4-FFF2-40B4-BE49-F238E27FC236}">
                <a16:creationId xmlns:a16="http://schemas.microsoft.com/office/drawing/2014/main" id="{A590BD77-AD8E-4C7B-8932-DBABE032057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49833" r="-21"/>
          <a:stretch/>
        </p:blipFill>
        <p:spPr>
          <a:xfrm rot="16200000">
            <a:off x="4053734" y="1767731"/>
            <a:ext cx="6857999" cy="3322538"/>
          </a:xfrm>
          <a:prstGeom prst="rect">
            <a:avLst/>
          </a:prstGeom>
        </p:spPr>
      </p:pic>
      <p:sp>
        <p:nvSpPr>
          <p:cNvPr id="13" name="Rectangle 12">
            <a:extLst>
              <a:ext uri="{FF2B5EF4-FFF2-40B4-BE49-F238E27FC236}">
                <a16:creationId xmlns:a16="http://schemas.microsoft.com/office/drawing/2014/main" id="{664CAA88-498D-45D8-9BC7-9979FD1415A0}"/>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800" dirty="0"/>
              <a:t>2025 Annual TracCloud Conference</a:t>
            </a:r>
          </a:p>
        </p:txBody>
      </p:sp>
      <p:pic>
        <p:nvPicPr>
          <p:cNvPr id="4" name="Picture 3">
            <a:extLst>
              <a:ext uri="{FF2B5EF4-FFF2-40B4-BE49-F238E27FC236}">
                <a16:creationId xmlns:a16="http://schemas.microsoft.com/office/drawing/2014/main" id="{423BFF40-A143-3806-DE78-1E1B1848678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1336" y="171664"/>
            <a:ext cx="2284165" cy="588666"/>
          </a:xfrm>
          <a:prstGeom prst="rect">
            <a:avLst/>
          </a:prstGeom>
        </p:spPr>
      </p:pic>
    </p:spTree>
    <p:extLst>
      <p:ext uri="{BB962C8B-B14F-4D97-AF65-F5344CB8AC3E}">
        <p14:creationId xmlns:p14="http://schemas.microsoft.com/office/powerpoint/2010/main" val="940228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032B97CE-9014-47FA-9469-102A9DB9F7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sz="half" idx="1"/>
          </p:nvPr>
        </p:nvSpPr>
        <p:spPr>
          <a:xfrm>
            <a:off x="971550"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971550" y="6419462"/>
            <a:ext cx="3886200" cy="438538"/>
          </a:xfrm>
          <a:prstGeom prst="rect">
            <a:avLst/>
          </a:prstGeom>
        </p:spPr>
        <p:txBody>
          <a:bodyPr/>
          <a:lstStyle/>
          <a:p>
            <a:r>
              <a:rPr lang="en-US" dirty="0"/>
              <a:t>Add a footer</a:t>
            </a:r>
          </a:p>
        </p:txBody>
      </p:sp>
      <p:sp>
        <p:nvSpPr>
          <p:cNvPr id="5" name="Date Placeholder 4"/>
          <p:cNvSpPr>
            <a:spLocks noGrp="1"/>
          </p:cNvSpPr>
          <p:nvPr>
            <p:ph type="dt" sz="half" idx="10"/>
          </p:nvPr>
        </p:nvSpPr>
        <p:spPr/>
        <p:txBody>
          <a:bodyPr/>
          <a:lstStyle/>
          <a:p>
            <a:fld id="{C9EA1F43-559A-4B47-A959-EFB6142CA3A9}" type="datetime1">
              <a:rPr lang="en-US" smtClean="0"/>
              <a:pPr/>
              <a:t>11/27/2024</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024110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032B97CE-9014-47FA-9469-102A9DB9F7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10" name="Rectangle 9">
            <a:extLst>
              <a:ext uri="{FF2B5EF4-FFF2-40B4-BE49-F238E27FC236}">
                <a16:creationId xmlns:a16="http://schemas.microsoft.com/office/drawing/2014/main" id="{11220FC6-88A2-4EEE-991B-2F110AF12BF6}"/>
              </a:ext>
            </a:extLst>
          </p:cNvPr>
          <p:cNvSpPr/>
          <p:nvPr userDrawn="1"/>
        </p:nvSpPr>
        <p:spPr>
          <a:xfrm>
            <a:off x="2504" y="6405709"/>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sz="half" idx="1"/>
          </p:nvPr>
        </p:nvSpPr>
        <p:spPr>
          <a:xfrm>
            <a:off x="971550"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EA1F43-559A-4B47-A959-EFB6142CA3A9}" type="datetime1">
              <a:rPr lang="en-US" smtClean="0"/>
              <a:pPr/>
              <a:t>11/27/2024</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12" name="TextBox 11">
            <a:extLst>
              <a:ext uri="{FF2B5EF4-FFF2-40B4-BE49-F238E27FC236}">
                <a16:creationId xmlns:a16="http://schemas.microsoft.com/office/drawing/2014/main" id="{79E0E989-A902-4F7D-BA2A-FA111A97C9B3}"/>
              </a:ext>
            </a:extLst>
          </p:cNvPr>
          <p:cNvSpPr txBox="1"/>
          <p:nvPr userDrawn="1"/>
        </p:nvSpPr>
        <p:spPr>
          <a:xfrm>
            <a:off x="2342566" y="6451117"/>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spTree>
    <p:extLst>
      <p:ext uri="{BB962C8B-B14F-4D97-AF65-F5344CB8AC3E}">
        <p14:creationId xmlns:p14="http://schemas.microsoft.com/office/powerpoint/2010/main" val="3025068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Background pattern&#10;&#10;Description automatically generated">
            <a:extLst>
              <a:ext uri="{FF2B5EF4-FFF2-40B4-BE49-F238E27FC236}">
                <a16:creationId xmlns:a16="http://schemas.microsoft.com/office/drawing/2014/main" id="{1E24CFC4-405A-467D-9E08-5C4DFC7F3CA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12" name="Rectangle 11">
            <a:extLst>
              <a:ext uri="{FF2B5EF4-FFF2-40B4-BE49-F238E27FC236}">
                <a16:creationId xmlns:a16="http://schemas.microsoft.com/office/drawing/2014/main" id="{6EC7611E-B2FF-465A-8615-50CBE22E862F}"/>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28800"/>
            <a:ext cx="3545586" cy="641350"/>
          </a:xfrm>
        </p:spPr>
        <p:txBody>
          <a:bodyPr anchor="ctr">
            <a:normAutofit/>
          </a:bodyPr>
          <a:lstStyle>
            <a:lvl1pPr marL="0" indent="0">
              <a:spcBef>
                <a:spcPts val="0"/>
              </a:spcBef>
              <a:buNone/>
              <a:defRPr sz="2000" b="1" cap="all" baseline="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971550" y="2470151"/>
            <a:ext cx="3545586" cy="347345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5721" y="1828800"/>
            <a:ext cx="3545586" cy="641350"/>
          </a:xfrm>
        </p:spPr>
        <p:txBody>
          <a:bodyPr anchor="ctr">
            <a:normAutofit/>
          </a:bodyPr>
          <a:lstStyle>
            <a:lvl1pPr marL="0" indent="0">
              <a:spcBef>
                <a:spcPts val="0"/>
              </a:spcBef>
              <a:buNone/>
              <a:defRPr sz="2000" b="1" cap="all" baseline="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6864" y="2470151"/>
            <a:ext cx="3545586" cy="347345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261AED-24AE-4AC7-940D-F7106D2788A3}" type="datetime1">
              <a:rPr lang="en-US" smtClean="0"/>
              <a:pPr/>
              <a:t>11/27/2024</a:t>
            </a:fld>
            <a:endParaRPr lang="en-US" dirty="0"/>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
        <p:nvSpPr>
          <p:cNvPr id="14" name="TextBox 13">
            <a:extLst>
              <a:ext uri="{FF2B5EF4-FFF2-40B4-BE49-F238E27FC236}">
                <a16:creationId xmlns:a16="http://schemas.microsoft.com/office/drawing/2014/main" id="{F197B8FA-C7AA-421D-AF26-F166BBAB36A8}"/>
              </a:ext>
            </a:extLst>
          </p:cNvPr>
          <p:cNvSpPr txBox="1"/>
          <p:nvPr userDrawn="1"/>
        </p:nvSpPr>
        <p:spPr>
          <a:xfrm>
            <a:off x="2339139" y="6443260"/>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spTree>
    <p:extLst>
      <p:ext uri="{BB962C8B-B14F-4D97-AF65-F5344CB8AC3E}">
        <p14:creationId xmlns:p14="http://schemas.microsoft.com/office/powerpoint/2010/main" val="3418551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FD541279-8A3B-417F-B843-F755CAAF390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8" name="Rectangle 7">
            <a:extLst>
              <a:ext uri="{FF2B5EF4-FFF2-40B4-BE49-F238E27FC236}">
                <a16:creationId xmlns:a16="http://schemas.microsoft.com/office/drawing/2014/main" id="{AEBB8236-4E86-4536-B303-53C7F60B64DE}"/>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425771-5E10-4A19-AB0E-909293152332}" type="datetime1">
              <a:rPr lang="en-US" smtClean="0"/>
              <a:pPr/>
              <a:t>11/27/2024</a:t>
            </a:fld>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
        <p:nvSpPr>
          <p:cNvPr id="10" name="TextBox 9">
            <a:extLst>
              <a:ext uri="{FF2B5EF4-FFF2-40B4-BE49-F238E27FC236}">
                <a16:creationId xmlns:a16="http://schemas.microsoft.com/office/drawing/2014/main" id="{746F40C0-994F-49A0-A51F-15027EC1DE1E}"/>
              </a:ext>
            </a:extLst>
          </p:cNvPr>
          <p:cNvSpPr txBox="1"/>
          <p:nvPr userDrawn="1"/>
        </p:nvSpPr>
        <p:spPr>
          <a:xfrm>
            <a:off x="2282913" y="6443260"/>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spTree>
    <p:extLst>
      <p:ext uri="{BB962C8B-B14F-4D97-AF65-F5344CB8AC3E}">
        <p14:creationId xmlns:p14="http://schemas.microsoft.com/office/powerpoint/2010/main" val="3566417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BA8BDA1-2913-451D-A921-1354C1504763}"/>
              </a:ext>
            </a:extLst>
          </p:cNvPr>
          <p:cNvSpPr/>
          <p:nvPr userDrawn="1"/>
        </p:nvSpPr>
        <p:spPr>
          <a:xfrm>
            <a:off x="0" y="6428290"/>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Date Placeholder 1"/>
          <p:cNvSpPr>
            <a:spLocks noGrp="1"/>
          </p:cNvSpPr>
          <p:nvPr>
            <p:ph type="dt" sz="half" idx="10"/>
          </p:nvPr>
        </p:nvSpPr>
        <p:spPr/>
        <p:txBody>
          <a:bodyPr/>
          <a:lstStyle/>
          <a:p>
            <a:fld id="{03606FD5-B03F-45D5-A178-114C548C0032}" type="datetime1">
              <a:rPr lang="en-US" smtClean="0"/>
              <a:pPr/>
              <a:t>11/27/2024</a:t>
            </a:fld>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a:p>
        </p:txBody>
      </p:sp>
      <p:sp>
        <p:nvSpPr>
          <p:cNvPr id="9" name="TextBox 8">
            <a:extLst>
              <a:ext uri="{FF2B5EF4-FFF2-40B4-BE49-F238E27FC236}">
                <a16:creationId xmlns:a16="http://schemas.microsoft.com/office/drawing/2014/main" id="{E1AA0B3F-7E55-46D7-98A7-9074B9F11702}"/>
              </a:ext>
            </a:extLst>
          </p:cNvPr>
          <p:cNvSpPr txBox="1"/>
          <p:nvPr userDrawn="1"/>
        </p:nvSpPr>
        <p:spPr>
          <a:xfrm>
            <a:off x="2285418" y="6473698"/>
            <a:ext cx="4573166" cy="369332"/>
          </a:xfrm>
          <a:prstGeom prst="rect">
            <a:avLst/>
          </a:prstGeom>
          <a:noFill/>
        </p:spPr>
        <p:txBody>
          <a:bodyPr wrap="square">
            <a:spAutoFit/>
          </a:bodyPr>
          <a:lstStyle/>
          <a:p>
            <a:pPr algn="ctr"/>
            <a:r>
              <a:rPr lang="en-US" sz="1800" dirty="0">
                <a:solidFill>
                  <a:schemeClr val="bg1"/>
                </a:solidFill>
              </a:rPr>
              <a:t>2025 Annual TracCloud Conference</a:t>
            </a:r>
          </a:p>
        </p:txBody>
      </p:sp>
      <p:pic>
        <p:nvPicPr>
          <p:cNvPr id="3" name="Picture 2">
            <a:extLst>
              <a:ext uri="{FF2B5EF4-FFF2-40B4-BE49-F238E27FC236}">
                <a16:creationId xmlns:a16="http://schemas.microsoft.com/office/drawing/2014/main" id="{22C59724-5F19-F47E-17D8-D8D21406A9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1336" y="171664"/>
            <a:ext cx="2284165" cy="588666"/>
          </a:xfrm>
          <a:prstGeom prst="rect">
            <a:avLst/>
          </a:prstGeom>
        </p:spPr>
      </p:pic>
    </p:spTree>
    <p:extLst>
      <p:ext uri="{BB962C8B-B14F-4D97-AF65-F5344CB8AC3E}">
        <p14:creationId xmlns:p14="http://schemas.microsoft.com/office/powerpoint/2010/main" val="1123506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Background pattern&#10;&#10;Description automatically generated with medium confidence">
            <a:extLst>
              <a:ext uri="{FF2B5EF4-FFF2-40B4-BE49-F238E27FC236}">
                <a16:creationId xmlns:a16="http://schemas.microsoft.com/office/drawing/2014/main" id="{BBF16F1B-6D74-4B8E-A030-6A5F72631CB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9833" r="521"/>
          <a:stretch/>
        </p:blipFill>
        <p:spPr>
          <a:xfrm rot="16200000">
            <a:off x="4097448" y="1727472"/>
            <a:ext cx="6774030" cy="3319074"/>
          </a:xfrm>
          <a:prstGeom prst="rect">
            <a:avLst/>
          </a:prstGeom>
        </p:spPr>
      </p:pic>
      <p:sp>
        <p:nvSpPr>
          <p:cNvPr id="15" name="Rectangle 14">
            <a:extLst>
              <a:ext uri="{FF2B5EF4-FFF2-40B4-BE49-F238E27FC236}">
                <a16:creationId xmlns:a16="http://schemas.microsoft.com/office/drawing/2014/main" id="{9ABE2AC4-3A1F-4C1F-B13B-47350FC056EB}"/>
              </a:ext>
            </a:extLst>
          </p:cNvPr>
          <p:cNvSpPr/>
          <p:nvPr userDrawn="1"/>
        </p:nvSpPr>
        <p:spPr>
          <a:xfrm>
            <a:off x="1" y="6397852"/>
            <a:ext cx="9158114"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0" name="Rectangle 9"/>
          <p:cNvSpPr/>
          <p:nvPr userDrawn="1"/>
        </p:nvSpPr>
        <p:spPr>
          <a:xfrm>
            <a:off x="5783777" y="0"/>
            <a:ext cx="41148" cy="639785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172201" y="2514600"/>
            <a:ext cx="2606040" cy="1600200"/>
          </a:xfrm>
        </p:spPr>
        <p:txBody>
          <a:bodyPr anchor="b"/>
          <a:lstStyle>
            <a:lvl1pPr>
              <a:defRPr sz="3200">
                <a:solidFill>
                  <a:srgbClr val="8D182B"/>
                </a:solidFill>
              </a:defRPr>
            </a:lvl1pPr>
          </a:lstStyle>
          <a:p>
            <a:r>
              <a:rPr lang="en-US" dirty="0"/>
              <a:t>Click to edit Master title style</a:t>
            </a:r>
          </a:p>
        </p:txBody>
      </p:sp>
      <p:sp>
        <p:nvSpPr>
          <p:cNvPr id="3" name="Content Placeholder 2"/>
          <p:cNvSpPr>
            <a:spLocks noGrp="1"/>
          </p:cNvSpPr>
          <p:nvPr>
            <p:ph idx="1"/>
          </p:nvPr>
        </p:nvSpPr>
        <p:spPr>
          <a:xfrm>
            <a:off x="592727" y="685800"/>
            <a:ext cx="4594860" cy="54864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172200" y="4343400"/>
            <a:ext cx="2606040" cy="1188720"/>
          </a:xfrm>
        </p:spPr>
        <p:txBody>
          <a:bodyPr>
            <a:normAutofit/>
          </a:bodyPr>
          <a:lstStyle>
            <a:lvl1pPr marL="0" indent="0">
              <a:spcBef>
                <a:spcPts val="8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E8B012C0-B102-441D-AA86-2C80DFA84E68}" type="datetime1">
              <a:rPr lang="en-US" smtClean="0"/>
              <a:pPr/>
              <a:t>11/27/2024</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17" name="TextBox 16">
            <a:extLst>
              <a:ext uri="{FF2B5EF4-FFF2-40B4-BE49-F238E27FC236}">
                <a16:creationId xmlns:a16="http://schemas.microsoft.com/office/drawing/2014/main" id="{C841F374-095E-4234-9DE9-5A1F5AEB81DB}"/>
              </a:ext>
            </a:extLst>
          </p:cNvPr>
          <p:cNvSpPr txBox="1"/>
          <p:nvPr userDrawn="1"/>
        </p:nvSpPr>
        <p:spPr>
          <a:xfrm>
            <a:off x="2281919" y="6438838"/>
            <a:ext cx="4580163" cy="369332"/>
          </a:xfrm>
          <a:prstGeom prst="rect">
            <a:avLst/>
          </a:prstGeom>
          <a:noFill/>
        </p:spPr>
        <p:txBody>
          <a:bodyPr wrap="square">
            <a:spAutoFit/>
          </a:bodyPr>
          <a:lstStyle/>
          <a:p>
            <a:pPr algn="ctr"/>
            <a:r>
              <a:rPr lang="en-US" sz="1800" dirty="0">
                <a:solidFill>
                  <a:schemeClr val="bg1"/>
                </a:solidFill>
              </a:rPr>
              <a:t>2025 Annual TracCloud Conference</a:t>
            </a:r>
          </a:p>
        </p:txBody>
      </p:sp>
      <p:pic>
        <p:nvPicPr>
          <p:cNvPr id="6" name="Picture 5">
            <a:extLst>
              <a:ext uri="{FF2B5EF4-FFF2-40B4-BE49-F238E27FC236}">
                <a16:creationId xmlns:a16="http://schemas.microsoft.com/office/drawing/2014/main" id="{59F8B60F-267B-AFA5-AF4E-D04F30E72D5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1336" y="171664"/>
            <a:ext cx="2284165" cy="588666"/>
          </a:xfrm>
          <a:prstGeom prst="rect">
            <a:avLst/>
          </a:prstGeom>
        </p:spPr>
      </p:pic>
    </p:spTree>
    <p:extLst>
      <p:ext uri="{BB962C8B-B14F-4D97-AF65-F5344CB8AC3E}">
        <p14:creationId xmlns:p14="http://schemas.microsoft.com/office/powerpoint/2010/main" val="3228704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A858A82F-6FAE-4624-8CBA-79CF916EF045}"/>
              </a:ext>
            </a:extLst>
          </p:cNvPr>
          <p:cNvPicPr>
            <a:picLocks noChangeAspect="1"/>
          </p:cNvPicPr>
          <p:nvPr userDrawn="1"/>
        </p:nvPicPr>
        <p:blipFill rotWithShape="1">
          <a:blip r:embed="rId16">
            <a:extLst>
              <a:ext uri="{28A0092B-C50C-407E-A947-70E740481C1C}">
                <a14:useLocalDpi xmlns:a14="http://schemas.microsoft.com/office/drawing/2010/main" val="0"/>
              </a:ext>
            </a:extLst>
          </a:blip>
          <a:srcRect r="50013"/>
          <a:stretch/>
        </p:blipFill>
        <p:spPr>
          <a:xfrm>
            <a:off x="2505" y="760330"/>
            <a:ext cx="9144001" cy="6097670"/>
          </a:xfrm>
          <a:prstGeom prst="rect">
            <a:avLst/>
          </a:prstGeom>
        </p:spPr>
      </p:pic>
      <p:sp>
        <p:nvSpPr>
          <p:cNvPr id="11" name="Rectangle 10">
            <a:extLst>
              <a:ext uri="{FF2B5EF4-FFF2-40B4-BE49-F238E27FC236}">
                <a16:creationId xmlns:a16="http://schemas.microsoft.com/office/drawing/2014/main" id="{62AFFE69-30DE-4A76-A6C9-08432CE91D30}"/>
              </a:ext>
            </a:extLst>
          </p:cNvPr>
          <p:cNvSpPr/>
          <p:nvPr userDrawn="1"/>
        </p:nvSpPr>
        <p:spPr>
          <a:xfrm>
            <a:off x="2504" y="6408657"/>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800" dirty="0"/>
              <a:t>2025 Annual TracCloud Conference</a:t>
            </a:r>
          </a:p>
        </p:txBody>
      </p:sp>
      <p:sp>
        <p:nvSpPr>
          <p:cNvPr id="2" name="Title Placeholder 1"/>
          <p:cNvSpPr>
            <a:spLocks noGrp="1"/>
          </p:cNvSpPr>
          <p:nvPr>
            <p:ph type="title"/>
          </p:nvPr>
        </p:nvSpPr>
        <p:spPr>
          <a:xfrm>
            <a:off x="971550" y="546100"/>
            <a:ext cx="7200900" cy="9779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971550" y="1828800"/>
            <a:ext cx="72009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7129" y="6419462"/>
            <a:ext cx="1013537" cy="238902"/>
          </a:xfrm>
          <a:prstGeom prst="rect">
            <a:avLst/>
          </a:prstGeom>
        </p:spPr>
        <p:txBody>
          <a:bodyPr vert="horz" lIns="91440" tIns="45720" rIns="91440" bIns="45720" rtlCol="0" anchor="ctr"/>
          <a:lstStyle>
            <a:lvl1pPr algn="r">
              <a:defRPr sz="1100">
                <a:solidFill>
                  <a:schemeClr val="bg1"/>
                </a:solidFill>
              </a:defRPr>
            </a:lvl1pPr>
          </a:lstStyle>
          <a:p>
            <a:fld id="{C8B93266-8FB4-430B-8AE3-3A53F50E1A0B}" type="datetime1">
              <a:rPr lang="en-US" smtClean="0"/>
              <a:pPr/>
              <a:t>11/27/2024</a:t>
            </a:fld>
            <a:endParaRPr lang="en-US" dirty="0"/>
          </a:p>
        </p:txBody>
      </p:sp>
      <p:sp>
        <p:nvSpPr>
          <p:cNvPr id="6" name="Slide Number Placeholder 5"/>
          <p:cNvSpPr>
            <a:spLocks noGrp="1"/>
          </p:cNvSpPr>
          <p:nvPr>
            <p:ph type="sldNum" sz="quarter" idx="4"/>
          </p:nvPr>
        </p:nvSpPr>
        <p:spPr>
          <a:xfrm>
            <a:off x="7648770" y="6419462"/>
            <a:ext cx="523681" cy="238902"/>
          </a:xfrm>
          <a:prstGeom prst="rect">
            <a:avLst/>
          </a:prstGeom>
        </p:spPr>
        <p:txBody>
          <a:bodyPr vert="horz" lIns="91440" tIns="45720" rIns="91440" bIns="45720" rtlCol="0" anchor="ctr"/>
          <a:lstStyle>
            <a:lvl1pPr algn="r">
              <a:defRPr sz="1100">
                <a:solidFill>
                  <a:schemeClr val="bg1"/>
                </a:solidFill>
              </a:defRPr>
            </a:lvl1pPr>
          </a:lstStyle>
          <a:p>
            <a:fld id="{E31375A4-56A4-47D6-9801-1991572033F7}" type="slidenum">
              <a:rPr lang="en-US" smtClean="0"/>
              <a:pPr/>
              <a:t>‹#›</a:t>
            </a:fld>
            <a:endParaRPr lang="en-US" dirty="0"/>
          </a:p>
        </p:txBody>
      </p:sp>
      <p:pic>
        <p:nvPicPr>
          <p:cNvPr id="5" name="Picture 4">
            <a:extLst>
              <a:ext uri="{FF2B5EF4-FFF2-40B4-BE49-F238E27FC236}">
                <a16:creationId xmlns:a16="http://schemas.microsoft.com/office/drawing/2014/main" id="{581D2970-86ED-C62A-75F1-95542766E714}"/>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201336" y="171664"/>
            <a:ext cx="2284165" cy="588666"/>
          </a:xfrm>
          <a:prstGeom prst="rect">
            <a:avLst/>
          </a:prstGeom>
        </p:spPr>
      </p:pic>
    </p:spTree>
    <p:extLst>
      <p:ext uri="{BB962C8B-B14F-4D97-AF65-F5344CB8AC3E}">
        <p14:creationId xmlns:p14="http://schemas.microsoft.com/office/powerpoint/2010/main" val="285167800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60"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377" rtl="0" eaLnBrk="1" latinLnBrk="0" hangingPunct="1">
        <a:lnSpc>
          <a:spcPct val="90000"/>
        </a:lnSpc>
        <a:spcBef>
          <a:spcPct val="0"/>
        </a:spcBef>
        <a:buNone/>
        <a:defRPr sz="3200" b="1" kern="1200" cap="all" baseline="0">
          <a:solidFill>
            <a:srgbClr val="8D182B"/>
          </a:solidFill>
          <a:effectLst>
            <a:outerShdw blurRad="38100" dist="25400" dir="18900000" algn="bl" rotWithShape="0">
              <a:schemeClr val="bg1">
                <a:alpha val="80000"/>
              </a:schemeClr>
            </a:outerShdw>
          </a:effectLst>
          <a:latin typeface="+mj-lt"/>
          <a:ea typeface="+mj-ea"/>
          <a:cs typeface="+mj-cs"/>
        </a:defRPr>
      </a:lvl1pPr>
    </p:titleStyle>
    <p:body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10" pos="288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00" y="963309"/>
            <a:ext cx="7543800" cy="972583"/>
          </a:xfrm>
        </p:spPr>
        <p:txBody>
          <a:bodyPr>
            <a:normAutofit/>
          </a:bodyPr>
          <a:lstStyle/>
          <a:p>
            <a:pPr algn="ctr"/>
            <a:r>
              <a:rPr lang="en-US" dirty="0"/>
              <a:t>Surveytrac</a:t>
            </a:r>
          </a:p>
        </p:txBody>
      </p:sp>
      <p:sp>
        <p:nvSpPr>
          <p:cNvPr id="3" name="Subtitle 2"/>
          <p:cNvSpPr>
            <a:spLocks noGrp="1"/>
          </p:cNvSpPr>
          <p:nvPr>
            <p:ph type="subTitle" idx="1"/>
          </p:nvPr>
        </p:nvSpPr>
        <p:spPr>
          <a:xfrm>
            <a:off x="800100" y="1935892"/>
            <a:ext cx="7543800" cy="593124"/>
          </a:xfrm>
        </p:spPr>
        <p:txBody>
          <a:bodyPr>
            <a:normAutofit fontScale="92500" lnSpcReduction="10000"/>
          </a:bodyPr>
          <a:lstStyle/>
          <a:p>
            <a:pPr algn="ctr"/>
            <a:r>
              <a:rPr lang="en-US" dirty="0">
                <a:solidFill>
                  <a:schemeClr val="accent1">
                    <a:lumMod val="75000"/>
                  </a:schemeClr>
                </a:solidFill>
              </a:rPr>
              <a:t>Sending surveys through traccloud with the surveytrac module</a:t>
            </a:r>
          </a:p>
        </p:txBody>
      </p:sp>
      <p:pic>
        <p:nvPicPr>
          <p:cNvPr id="9" name="Picture 8">
            <a:extLst>
              <a:ext uri="{FF2B5EF4-FFF2-40B4-BE49-F238E27FC236}">
                <a16:creationId xmlns:a16="http://schemas.microsoft.com/office/drawing/2014/main" id="{66CE44C0-4777-43F0-B663-C87082429D7D}"/>
              </a:ext>
            </a:extLst>
          </p:cNvPr>
          <p:cNvPicPr>
            <a:picLocks noChangeAspect="1"/>
          </p:cNvPicPr>
          <p:nvPr/>
        </p:nvPicPr>
        <p:blipFill>
          <a:blip r:embed="rId2"/>
          <a:stretch>
            <a:fillRect/>
          </a:stretch>
        </p:blipFill>
        <p:spPr>
          <a:xfrm>
            <a:off x="1704575" y="2848102"/>
            <a:ext cx="5734850" cy="280074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Title 1">
            <a:extLst>
              <a:ext uri="{FF2B5EF4-FFF2-40B4-BE49-F238E27FC236}">
                <a16:creationId xmlns:a16="http://schemas.microsoft.com/office/drawing/2014/main" id="{4DD5FC76-E379-413C-49D0-0AAB9C1D7D28}"/>
              </a:ext>
            </a:extLst>
          </p:cNvPr>
          <p:cNvSpPr txBox="1">
            <a:spLocks/>
          </p:cNvSpPr>
          <p:nvPr/>
        </p:nvSpPr>
        <p:spPr>
          <a:xfrm>
            <a:off x="3921491" y="5855385"/>
            <a:ext cx="1301014" cy="449898"/>
          </a:xfrm>
          <a:prstGeom prst="rect">
            <a:avLst/>
          </a:prstGeom>
        </p:spPr>
        <p:txBody>
          <a:bodyPr vert="horz" lIns="91440" tIns="45720" rIns="91440" bIns="45720" rtlCol="0" anchor="b">
            <a:noAutofit/>
          </a:bodyPr>
          <a:lstStyle>
            <a:lvl1pPr algn="l" defTabSz="914377" rtl="0" eaLnBrk="1" latinLnBrk="0" hangingPunct="1">
              <a:lnSpc>
                <a:spcPct val="80000"/>
              </a:lnSpc>
              <a:spcBef>
                <a:spcPct val="0"/>
              </a:spcBef>
              <a:buNone/>
              <a:defRPr sz="6800" b="1" kern="1200" cap="all" baseline="0">
                <a:solidFill>
                  <a:schemeClr val="tx1"/>
                </a:solidFill>
                <a:effectLst>
                  <a:outerShdw blurRad="38100" dist="25400" dir="18900000" algn="bl" rotWithShape="0">
                    <a:schemeClr val="bg1">
                      <a:alpha val="80000"/>
                    </a:schemeClr>
                  </a:outerShdw>
                </a:effectLst>
                <a:latin typeface="+mj-lt"/>
                <a:ea typeface="+mj-ea"/>
                <a:cs typeface="+mj-cs"/>
              </a:defRPr>
            </a:lvl1pPr>
          </a:lstStyle>
          <a:p>
            <a:pPr algn="ctr"/>
            <a:r>
              <a:rPr lang="en-US" sz="1200" dirty="0"/>
              <a:t>Aidan murray</a:t>
            </a:r>
          </a:p>
        </p:txBody>
      </p:sp>
    </p:spTree>
    <p:extLst>
      <p:ext uri="{BB962C8B-B14F-4D97-AF65-F5344CB8AC3E}">
        <p14:creationId xmlns:p14="http://schemas.microsoft.com/office/powerpoint/2010/main" val="353226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D2695C-5DC0-1863-363F-25D25513C01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53CD955-0525-3DD6-8EFB-DCF7774815A4}"/>
              </a:ext>
            </a:extLst>
          </p:cNvPr>
          <p:cNvSpPr>
            <a:spLocks noGrp="1"/>
          </p:cNvSpPr>
          <p:nvPr>
            <p:ph type="title"/>
          </p:nvPr>
        </p:nvSpPr>
        <p:spPr>
          <a:xfrm>
            <a:off x="971548" y="1199357"/>
            <a:ext cx="7200900" cy="676157"/>
          </a:xfrm>
        </p:spPr>
        <p:txBody>
          <a:bodyPr/>
          <a:lstStyle/>
          <a:p>
            <a:pPr algn="ctr"/>
            <a:r>
              <a:rPr lang="en-US" dirty="0"/>
              <a:t>What’s new in Surveytrac?</a:t>
            </a:r>
          </a:p>
        </p:txBody>
      </p:sp>
      <p:sp>
        <p:nvSpPr>
          <p:cNvPr id="3" name="TextBox 2">
            <a:extLst>
              <a:ext uri="{FF2B5EF4-FFF2-40B4-BE49-F238E27FC236}">
                <a16:creationId xmlns:a16="http://schemas.microsoft.com/office/drawing/2014/main" id="{5CE24894-EE7D-B931-BAA6-A3DCED0C397B}"/>
              </a:ext>
            </a:extLst>
          </p:cNvPr>
          <p:cNvSpPr txBox="1"/>
          <p:nvPr/>
        </p:nvSpPr>
        <p:spPr>
          <a:xfrm>
            <a:off x="1145732" y="2199861"/>
            <a:ext cx="6852533" cy="2585323"/>
          </a:xfrm>
          <a:prstGeom prst="rect">
            <a:avLst/>
          </a:prstGeom>
          <a:noFill/>
        </p:spPr>
        <p:txBody>
          <a:bodyPr wrap="square" rtlCol="0">
            <a:spAutoFit/>
          </a:bodyPr>
          <a:lstStyle/>
          <a:p>
            <a:r>
              <a:rPr lang="en-US" dirty="0">
                <a:solidFill>
                  <a:schemeClr val="tx2"/>
                </a:solidFill>
              </a:rPr>
              <a:t>• </a:t>
            </a:r>
            <a:r>
              <a:rPr lang="en-US" b="1" dirty="0">
                <a:solidFill>
                  <a:schemeClr val="tx2"/>
                </a:solidFill>
              </a:rPr>
              <a:t>Conditional questions</a:t>
            </a:r>
            <a:br>
              <a:rPr lang="en-US" b="1" dirty="0">
                <a:solidFill>
                  <a:schemeClr val="tx2"/>
                </a:solidFill>
              </a:rPr>
            </a:br>
            <a:r>
              <a:rPr lang="en-US" dirty="0">
                <a:solidFill>
                  <a:schemeClr val="tx2"/>
                </a:solidFill>
              </a:rPr>
              <a:t>Only display certain questions if a specific answer criteria is met.</a:t>
            </a:r>
          </a:p>
          <a:p>
            <a:endParaRPr lang="en-US" b="1" dirty="0">
              <a:solidFill>
                <a:schemeClr val="tx2"/>
              </a:solidFill>
            </a:endParaRPr>
          </a:p>
          <a:p>
            <a:r>
              <a:rPr lang="en-US" b="1" dirty="0">
                <a:solidFill>
                  <a:schemeClr val="tx2"/>
                </a:solidFill>
              </a:rPr>
              <a:t>• Max responses for multi-check questions</a:t>
            </a:r>
            <a:br>
              <a:rPr lang="en-US" b="1" dirty="0">
                <a:solidFill>
                  <a:schemeClr val="tx2"/>
                </a:solidFill>
              </a:rPr>
            </a:br>
            <a:r>
              <a:rPr lang="en-US" dirty="0">
                <a:solidFill>
                  <a:schemeClr val="tx2"/>
                </a:solidFill>
              </a:rPr>
              <a:t>Limit the number of answers for your multi-check questions.</a:t>
            </a:r>
            <a:endParaRPr lang="en-US" b="1" dirty="0">
              <a:solidFill>
                <a:schemeClr val="tx2"/>
              </a:solidFill>
            </a:endParaRPr>
          </a:p>
          <a:p>
            <a:endParaRPr lang="en-US" b="1" dirty="0">
              <a:solidFill>
                <a:schemeClr val="tx2"/>
              </a:solidFill>
            </a:endParaRPr>
          </a:p>
          <a:p>
            <a:r>
              <a:rPr lang="en-US" b="1" dirty="0">
                <a:solidFill>
                  <a:schemeClr val="tx2"/>
                </a:solidFill>
              </a:rPr>
              <a:t>• Document upload question type</a:t>
            </a:r>
            <a:br>
              <a:rPr lang="en-US" b="1" dirty="0">
                <a:solidFill>
                  <a:schemeClr val="tx2"/>
                </a:solidFill>
              </a:rPr>
            </a:br>
            <a:r>
              <a:rPr lang="en-US" dirty="0">
                <a:solidFill>
                  <a:schemeClr val="tx2"/>
                </a:solidFill>
              </a:rPr>
              <a:t>Allow students to upload a document in the survey response window.</a:t>
            </a:r>
          </a:p>
        </p:txBody>
      </p:sp>
    </p:spTree>
    <p:extLst>
      <p:ext uri="{BB962C8B-B14F-4D97-AF65-F5344CB8AC3E}">
        <p14:creationId xmlns:p14="http://schemas.microsoft.com/office/powerpoint/2010/main" val="1017993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850900"/>
            <a:ext cx="4317142" cy="977900"/>
          </a:xfrm>
        </p:spPr>
        <p:txBody>
          <a:bodyPr/>
          <a:lstStyle/>
          <a:p>
            <a:r>
              <a:rPr lang="en-US" dirty="0"/>
              <a:t>Surveytrac in traccloud</a:t>
            </a:r>
          </a:p>
        </p:txBody>
      </p:sp>
      <p:sp>
        <p:nvSpPr>
          <p:cNvPr id="3" name="Content Placeholder 2"/>
          <p:cNvSpPr>
            <a:spLocks noGrp="1"/>
          </p:cNvSpPr>
          <p:nvPr>
            <p:ph idx="1"/>
          </p:nvPr>
        </p:nvSpPr>
        <p:spPr>
          <a:xfrm>
            <a:off x="971550" y="2083242"/>
            <a:ext cx="3497083" cy="4046471"/>
          </a:xfrm>
        </p:spPr>
        <p:txBody>
          <a:bodyPr/>
          <a:lstStyle/>
          <a:p>
            <a:r>
              <a:rPr lang="en-US" dirty="0"/>
              <a:t>What is SurveyTrac?</a:t>
            </a:r>
          </a:p>
          <a:p>
            <a:r>
              <a:rPr lang="en-US" dirty="0"/>
              <a:t>Creating a Survey</a:t>
            </a:r>
          </a:p>
          <a:p>
            <a:r>
              <a:rPr lang="en-US" dirty="0"/>
              <a:t>Group Permissions</a:t>
            </a:r>
          </a:p>
          <a:p>
            <a:r>
              <a:rPr lang="en-US" dirty="0"/>
              <a:t>Reviewing Responses</a:t>
            </a:r>
          </a:p>
          <a:p>
            <a:r>
              <a:rPr lang="en-US" dirty="0"/>
              <a:t>Resending unanswered surveys</a:t>
            </a:r>
          </a:p>
        </p:txBody>
      </p:sp>
      <p:pic>
        <p:nvPicPr>
          <p:cNvPr id="10" name="Picture 9">
            <a:extLst>
              <a:ext uri="{FF2B5EF4-FFF2-40B4-BE49-F238E27FC236}">
                <a16:creationId xmlns:a16="http://schemas.microsoft.com/office/drawing/2014/main" id="{A0EC763A-5E1A-459D-AB5E-2BA05304356C}"/>
              </a:ext>
            </a:extLst>
          </p:cNvPr>
          <p:cNvPicPr>
            <a:picLocks noChangeAspect="1"/>
          </p:cNvPicPr>
          <p:nvPr/>
        </p:nvPicPr>
        <p:blipFill>
          <a:blip r:embed="rId2"/>
          <a:stretch>
            <a:fillRect/>
          </a:stretch>
        </p:blipFill>
        <p:spPr>
          <a:xfrm>
            <a:off x="4590998" y="728285"/>
            <a:ext cx="4134427" cy="540142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42462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48" y="666620"/>
            <a:ext cx="7200900" cy="676157"/>
          </a:xfrm>
        </p:spPr>
        <p:txBody>
          <a:bodyPr/>
          <a:lstStyle/>
          <a:p>
            <a:r>
              <a:rPr lang="en-US" dirty="0"/>
              <a:t>What is Surveytrac?</a:t>
            </a:r>
          </a:p>
        </p:txBody>
      </p:sp>
      <p:sp>
        <p:nvSpPr>
          <p:cNvPr id="3" name="TextBox 2">
            <a:extLst>
              <a:ext uri="{FF2B5EF4-FFF2-40B4-BE49-F238E27FC236}">
                <a16:creationId xmlns:a16="http://schemas.microsoft.com/office/drawing/2014/main" id="{15644401-1B79-483C-8801-9CF69F1175BF}"/>
              </a:ext>
            </a:extLst>
          </p:cNvPr>
          <p:cNvSpPr txBox="1"/>
          <p:nvPr/>
        </p:nvSpPr>
        <p:spPr>
          <a:xfrm>
            <a:off x="1145732" y="1524000"/>
            <a:ext cx="6852533" cy="2862322"/>
          </a:xfrm>
          <a:prstGeom prst="rect">
            <a:avLst/>
          </a:prstGeom>
          <a:noFill/>
        </p:spPr>
        <p:txBody>
          <a:bodyPr wrap="square" rtlCol="0">
            <a:spAutoFit/>
          </a:bodyPr>
          <a:lstStyle/>
          <a:p>
            <a:r>
              <a:rPr lang="en-US" dirty="0" err="1">
                <a:solidFill>
                  <a:schemeClr val="tx2"/>
                </a:solidFill>
              </a:rPr>
              <a:t>SurveyTrac</a:t>
            </a:r>
            <a:r>
              <a:rPr lang="en-US" dirty="0">
                <a:solidFill>
                  <a:schemeClr val="tx2"/>
                </a:solidFill>
              </a:rPr>
              <a:t> is an add-on module which enables surveys to be sent to users manually or automatically based on an event such as a visit.</a:t>
            </a:r>
          </a:p>
          <a:p>
            <a:endParaRPr lang="en-US" dirty="0">
              <a:solidFill>
                <a:schemeClr val="tx2"/>
              </a:solidFill>
            </a:endParaRPr>
          </a:p>
          <a:p>
            <a:r>
              <a:rPr lang="en-US" dirty="0">
                <a:solidFill>
                  <a:schemeClr val="tx2"/>
                </a:solidFill>
              </a:rPr>
              <a:t>These surveys can be customized with different initiators, question formats, conditional questions, and more.</a:t>
            </a:r>
          </a:p>
          <a:p>
            <a:endParaRPr lang="en-US" dirty="0">
              <a:solidFill>
                <a:schemeClr val="tx2"/>
              </a:solidFill>
            </a:endParaRPr>
          </a:p>
          <a:p>
            <a:r>
              <a:rPr lang="en-US" dirty="0">
                <a:solidFill>
                  <a:schemeClr val="tx2"/>
                </a:solidFill>
              </a:rPr>
              <a:t>Surveys can be displayed within the TracCloud interface, or emailed to users directly.</a:t>
            </a:r>
            <a:br>
              <a:rPr lang="en-US" dirty="0">
                <a:solidFill>
                  <a:schemeClr val="tx2"/>
                </a:solidFill>
              </a:rPr>
            </a:br>
            <a:endParaRPr lang="en-US" dirty="0">
              <a:solidFill>
                <a:schemeClr val="tx2"/>
              </a:solidFill>
            </a:endParaRPr>
          </a:p>
          <a:p>
            <a:endParaRPr lang="en-US" dirty="0">
              <a:solidFill>
                <a:schemeClr val="tx2"/>
              </a:solidFill>
            </a:endParaRPr>
          </a:p>
        </p:txBody>
      </p:sp>
      <p:pic>
        <p:nvPicPr>
          <p:cNvPr id="8" name="Picture 7">
            <a:extLst>
              <a:ext uri="{FF2B5EF4-FFF2-40B4-BE49-F238E27FC236}">
                <a16:creationId xmlns:a16="http://schemas.microsoft.com/office/drawing/2014/main" id="{FC53A956-9A28-41D3-96D1-F4F6D5AA3201}"/>
              </a:ext>
            </a:extLst>
          </p:cNvPr>
          <p:cNvPicPr>
            <a:picLocks noChangeAspect="1"/>
          </p:cNvPicPr>
          <p:nvPr/>
        </p:nvPicPr>
        <p:blipFill>
          <a:blip r:embed="rId2"/>
          <a:stretch>
            <a:fillRect/>
          </a:stretch>
        </p:blipFill>
        <p:spPr>
          <a:xfrm>
            <a:off x="1680757" y="4400419"/>
            <a:ext cx="5782482" cy="186716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940049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 survey</a:t>
            </a:r>
          </a:p>
        </p:txBody>
      </p:sp>
      <p:sp>
        <p:nvSpPr>
          <p:cNvPr id="3" name="TextBox 2">
            <a:extLst>
              <a:ext uri="{FF2B5EF4-FFF2-40B4-BE49-F238E27FC236}">
                <a16:creationId xmlns:a16="http://schemas.microsoft.com/office/drawing/2014/main" id="{15644401-1B79-483C-8801-9CF69F1175BF}"/>
              </a:ext>
            </a:extLst>
          </p:cNvPr>
          <p:cNvSpPr txBox="1"/>
          <p:nvPr/>
        </p:nvSpPr>
        <p:spPr>
          <a:xfrm>
            <a:off x="1145733" y="1749288"/>
            <a:ext cx="6852533" cy="1200329"/>
          </a:xfrm>
          <a:prstGeom prst="rect">
            <a:avLst/>
          </a:prstGeom>
          <a:noFill/>
        </p:spPr>
        <p:txBody>
          <a:bodyPr wrap="square" rtlCol="0">
            <a:spAutoFit/>
          </a:bodyPr>
          <a:lstStyle/>
          <a:p>
            <a:r>
              <a:rPr lang="en-US" dirty="0"/>
              <a:t>Create and customize your own survey to determine the questions asked, when the survey is sent, who gets notified of responses, and much more. You can create an unlimited number of questions, as well as modify the layout and phrasing of the overall survey.</a:t>
            </a:r>
          </a:p>
        </p:txBody>
      </p:sp>
      <p:pic>
        <p:nvPicPr>
          <p:cNvPr id="6" name="Picture 5">
            <a:extLst>
              <a:ext uri="{FF2B5EF4-FFF2-40B4-BE49-F238E27FC236}">
                <a16:creationId xmlns:a16="http://schemas.microsoft.com/office/drawing/2014/main" id="{04F37F36-1EC1-4694-A89D-226CFA23FF99}"/>
              </a:ext>
            </a:extLst>
          </p:cNvPr>
          <p:cNvPicPr>
            <a:picLocks noChangeAspect="1"/>
          </p:cNvPicPr>
          <p:nvPr/>
        </p:nvPicPr>
        <p:blipFill>
          <a:blip r:embed="rId2"/>
          <a:stretch>
            <a:fillRect/>
          </a:stretch>
        </p:blipFill>
        <p:spPr>
          <a:xfrm>
            <a:off x="1145733" y="3325978"/>
            <a:ext cx="6649378" cy="258163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447913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permissions</a:t>
            </a:r>
          </a:p>
        </p:txBody>
      </p:sp>
      <p:sp>
        <p:nvSpPr>
          <p:cNvPr id="3" name="TextBox 2">
            <a:extLst>
              <a:ext uri="{FF2B5EF4-FFF2-40B4-BE49-F238E27FC236}">
                <a16:creationId xmlns:a16="http://schemas.microsoft.com/office/drawing/2014/main" id="{15644401-1B79-483C-8801-9CF69F1175BF}"/>
              </a:ext>
            </a:extLst>
          </p:cNvPr>
          <p:cNvSpPr txBox="1"/>
          <p:nvPr/>
        </p:nvSpPr>
        <p:spPr>
          <a:xfrm>
            <a:off x="1145731" y="1803680"/>
            <a:ext cx="6852533" cy="3139321"/>
          </a:xfrm>
          <a:prstGeom prst="rect">
            <a:avLst/>
          </a:prstGeom>
          <a:noFill/>
        </p:spPr>
        <p:txBody>
          <a:bodyPr wrap="square" rtlCol="0">
            <a:spAutoFit/>
          </a:bodyPr>
          <a:lstStyle/>
          <a:p>
            <a:r>
              <a:rPr lang="en-US" dirty="0"/>
              <a:t>If additional staff members require access to Survey information, you will need to update their permission group.</a:t>
            </a:r>
          </a:p>
          <a:p>
            <a:endParaRPr lang="en-US" dirty="0"/>
          </a:p>
          <a:p>
            <a:r>
              <a:rPr lang="en-US" b="1" dirty="0"/>
              <a:t>Table Access </a:t>
            </a:r>
            <a:r>
              <a:rPr lang="en-US" dirty="0"/>
              <a:t>to Surveys must be provided to give them access to any Survey information. This can be set to </a:t>
            </a:r>
            <a:r>
              <a:rPr lang="en-US" i="1" dirty="0"/>
              <a:t>View and Edit </a:t>
            </a:r>
            <a:r>
              <a:rPr lang="en-US" dirty="0"/>
              <a:t>or exclusively </a:t>
            </a:r>
            <a:r>
              <a:rPr lang="en-US" i="1" dirty="0"/>
              <a:t>View</a:t>
            </a:r>
            <a:r>
              <a:rPr lang="en-US" dirty="0"/>
              <a:t>.</a:t>
            </a:r>
          </a:p>
          <a:p>
            <a:endParaRPr lang="en-US" dirty="0"/>
          </a:p>
          <a:p>
            <a:r>
              <a:rPr lang="en-US" dirty="0"/>
              <a:t>We can also determine which surveys they can access from the same Admin / Modules tab of this group.</a:t>
            </a:r>
          </a:p>
          <a:p>
            <a:endParaRPr lang="en-US" dirty="0"/>
          </a:p>
          <a:p>
            <a:endParaRPr lang="en-US" dirty="0"/>
          </a:p>
        </p:txBody>
      </p:sp>
      <p:pic>
        <p:nvPicPr>
          <p:cNvPr id="6" name="Picture 5">
            <a:extLst>
              <a:ext uri="{FF2B5EF4-FFF2-40B4-BE49-F238E27FC236}">
                <a16:creationId xmlns:a16="http://schemas.microsoft.com/office/drawing/2014/main" id="{87C766E0-591B-4DBC-88EE-5FC14025F6B1}"/>
              </a:ext>
            </a:extLst>
          </p:cNvPr>
          <p:cNvPicPr>
            <a:picLocks noChangeAspect="1"/>
          </p:cNvPicPr>
          <p:nvPr/>
        </p:nvPicPr>
        <p:blipFill>
          <a:blip r:embed="rId2"/>
          <a:stretch>
            <a:fillRect/>
          </a:stretch>
        </p:blipFill>
        <p:spPr>
          <a:xfrm>
            <a:off x="861493" y="4663759"/>
            <a:ext cx="7421011" cy="154326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181947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Reviewing responses</a:t>
            </a:r>
          </a:p>
        </p:txBody>
      </p:sp>
      <p:sp>
        <p:nvSpPr>
          <p:cNvPr id="3" name="TextBox 2">
            <a:extLst>
              <a:ext uri="{FF2B5EF4-FFF2-40B4-BE49-F238E27FC236}">
                <a16:creationId xmlns:a16="http://schemas.microsoft.com/office/drawing/2014/main" id="{15644401-1B79-483C-8801-9CF69F1175BF}"/>
              </a:ext>
            </a:extLst>
          </p:cNvPr>
          <p:cNvSpPr txBox="1"/>
          <p:nvPr/>
        </p:nvSpPr>
        <p:spPr>
          <a:xfrm>
            <a:off x="1145730" y="1644847"/>
            <a:ext cx="6852533" cy="369332"/>
          </a:xfrm>
          <a:prstGeom prst="rect">
            <a:avLst/>
          </a:prstGeom>
          <a:noFill/>
        </p:spPr>
        <p:txBody>
          <a:bodyPr wrap="square" rtlCol="0">
            <a:spAutoFit/>
          </a:bodyPr>
          <a:lstStyle/>
          <a:p>
            <a:r>
              <a:rPr lang="en-US" dirty="0"/>
              <a:t>There are 3 ways to review Survey responses, outlined below.</a:t>
            </a:r>
          </a:p>
        </p:txBody>
      </p:sp>
      <p:sp>
        <p:nvSpPr>
          <p:cNvPr id="7" name="Content Placeholder 2">
            <a:extLst>
              <a:ext uri="{FF2B5EF4-FFF2-40B4-BE49-F238E27FC236}">
                <a16:creationId xmlns:a16="http://schemas.microsoft.com/office/drawing/2014/main" id="{685ABB54-156F-4286-9ACB-B17E74590AA8}"/>
              </a:ext>
            </a:extLst>
          </p:cNvPr>
          <p:cNvSpPr txBox="1">
            <a:spLocks/>
          </p:cNvSpPr>
          <p:nvPr/>
        </p:nvSpPr>
        <p:spPr>
          <a:xfrm>
            <a:off x="971546" y="2267195"/>
            <a:ext cx="7200900" cy="2945958"/>
          </a:xfrm>
          <a:prstGeom prst="rect">
            <a:avLst/>
          </a:prstGeom>
        </p:spPr>
        <p:txBody>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r>
              <a:rPr lang="en-US" dirty="0"/>
              <a:t>Viewing individual responses from the Survey entry page, and resending if needed.</a:t>
            </a:r>
          </a:p>
          <a:p>
            <a:r>
              <a:rPr lang="en-US" dirty="0"/>
              <a:t>Running the Survey Snapshot report.</a:t>
            </a:r>
          </a:p>
          <a:p>
            <a:r>
              <a:rPr lang="en-US" dirty="0"/>
              <a:t>Exporting Responses to a flat-text CSV file.</a:t>
            </a:r>
          </a:p>
        </p:txBody>
      </p:sp>
      <p:pic>
        <p:nvPicPr>
          <p:cNvPr id="8" name="Picture 7">
            <a:extLst>
              <a:ext uri="{FF2B5EF4-FFF2-40B4-BE49-F238E27FC236}">
                <a16:creationId xmlns:a16="http://schemas.microsoft.com/office/drawing/2014/main" id="{4D384560-310F-4712-A89C-485FB4EC5849}"/>
              </a:ext>
            </a:extLst>
          </p:cNvPr>
          <p:cNvPicPr>
            <a:picLocks noChangeAspect="1"/>
          </p:cNvPicPr>
          <p:nvPr/>
        </p:nvPicPr>
        <p:blipFill>
          <a:blip r:embed="rId2"/>
          <a:stretch>
            <a:fillRect/>
          </a:stretch>
        </p:blipFill>
        <p:spPr>
          <a:xfrm>
            <a:off x="828148" y="4255617"/>
            <a:ext cx="7487695" cy="159089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009275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Resending unanswered surveys</a:t>
            </a:r>
          </a:p>
        </p:txBody>
      </p:sp>
      <p:sp>
        <p:nvSpPr>
          <p:cNvPr id="7" name="Content Placeholder 2">
            <a:extLst>
              <a:ext uri="{FF2B5EF4-FFF2-40B4-BE49-F238E27FC236}">
                <a16:creationId xmlns:a16="http://schemas.microsoft.com/office/drawing/2014/main" id="{685ABB54-156F-4286-9ACB-B17E74590AA8}"/>
              </a:ext>
            </a:extLst>
          </p:cNvPr>
          <p:cNvSpPr txBox="1">
            <a:spLocks/>
          </p:cNvSpPr>
          <p:nvPr/>
        </p:nvSpPr>
        <p:spPr>
          <a:xfrm>
            <a:off x="971546" y="1948070"/>
            <a:ext cx="7200900" cy="3265083"/>
          </a:xfrm>
          <a:prstGeom prst="rect">
            <a:avLst/>
          </a:prstGeom>
        </p:spPr>
        <p:txBody>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r>
              <a:rPr lang="en-US" dirty="0"/>
              <a:t>You can resend individual surveys from the response list, or resend all answered surveys within the past several days.</a:t>
            </a:r>
          </a:p>
        </p:txBody>
      </p:sp>
      <p:pic>
        <p:nvPicPr>
          <p:cNvPr id="5" name="Picture 4">
            <a:extLst>
              <a:ext uri="{FF2B5EF4-FFF2-40B4-BE49-F238E27FC236}">
                <a16:creationId xmlns:a16="http://schemas.microsoft.com/office/drawing/2014/main" id="{544F3942-4AF7-BC76-B1EB-D9B28C15A5B8}"/>
              </a:ext>
            </a:extLst>
          </p:cNvPr>
          <p:cNvPicPr>
            <a:picLocks noChangeAspect="1"/>
          </p:cNvPicPr>
          <p:nvPr/>
        </p:nvPicPr>
        <p:blipFill>
          <a:blip r:embed="rId2"/>
          <a:stretch>
            <a:fillRect/>
          </a:stretch>
        </p:blipFill>
        <p:spPr>
          <a:xfrm>
            <a:off x="1054980" y="2995371"/>
            <a:ext cx="7034032" cy="256910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194835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Red Line Business 16x9">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red line presentation (widescreen).potx" id="{8018D45A-0B59-4186-B046-1FF8092889B6}" vid="{86C2525B-C90B-4FD6-8D61-5E85FA833A06}"/>
    </a:ext>
  </a:extLst>
</a:theme>
</file>

<file path=ppt/theme/theme2.xml><?xml version="1.0" encoding="utf-8"?>
<a:theme xmlns:a="http://schemas.openxmlformats.org/drawingml/2006/main" name="Office Them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175</TotalTime>
  <Words>335</Words>
  <Application>Microsoft Office PowerPoint</Application>
  <PresentationFormat>On-screen Show (4:3)</PresentationFormat>
  <Paragraphs>36</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Cambria</vt:lpstr>
      <vt:lpstr>1_Red Line Business 16x9</vt:lpstr>
      <vt:lpstr>Surveytrac</vt:lpstr>
      <vt:lpstr>What’s new in Surveytrac?</vt:lpstr>
      <vt:lpstr>Surveytrac in traccloud</vt:lpstr>
      <vt:lpstr>What is Surveytrac?</vt:lpstr>
      <vt:lpstr>Creating a survey</vt:lpstr>
      <vt:lpstr>Group permissions</vt:lpstr>
      <vt:lpstr>Reviewing responses</vt:lpstr>
      <vt:lpstr>Resending unanswered surveys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iliana visser</dc:creator>
  <cp:lastModifiedBy>Aidan Murray</cp:lastModifiedBy>
  <cp:revision>48</cp:revision>
  <dcterms:created xsi:type="dcterms:W3CDTF">2021-11-08T16:00:51Z</dcterms:created>
  <dcterms:modified xsi:type="dcterms:W3CDTF">2024-11-27T20:22:56Z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