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Arimo Bold" panose="020B0604020202020204" charset="0"/>
      <p:regular r:id="rId10"/>
    </p:embeddedFont>
    <p:embeddedFont>
      <p:font typeface="Montaser Arabic Bold" panose="020B0604020202020204" charset="-7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D89C3-85CA-4645-9FB8-D7C7E489FF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C8413-5555-4D71-B580-C0CF6F729C19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Creating Availabilities</a:t>
          </a:r>
        </a:p>
      </dgm:t>
    </dgm:pt>
    <dgm:pt modelId="{135353CD-AC34-4CA0-A4B2-2D93DB06172E}" type="parTrans" cxnId="{B9B76C9E-C1F6-41E4-B007-919A30F7A728}">
      <dgm:prSet/>
      <dgm:spPr/>
      <dgm:t>
        <a:bodyPr/>
        <a:lstStyle/>
        <a:p>
          <a:endParaRPr lang="en-US"/>
        </a:p>
      </dgm:t>
    </dgm:pt>
    <dgm:pt modelId="{D382570E-7C25-44DD-8736-E0E9CE5A5899}" type="sibTrans" cxnId="{B9B76C9E-C1F6-41E4-B007-919A30F7A728}">
      <dgm:prSet/>
      <dgm:spPr/>
      <dgm:t>
        <a:bodyPr/>
        <a:lstStyle/>
        <a:p>
          <a:endParaRPr lang="en-US"/>
        </a:p>
      </dgm:t>
    </dgm:pt>
    <dgm:pt modelId="{C321A0F0-9C45-488E-A153-90B3977B79C8}">
      <dgm:prSet/>
      <dgm:spPr>
        <a:solidFill>
          <a:srgbClr val="610215"/>
        </a:solidFill>
      </dgm:spPr>
      <dgm:t>
        <a:bodyPr/>
        <a:lstStyle/>
        <a:p>
          <a:r>
            <a:rPr lang="en-US"/>
            <a:t>In-Person, Online or Optional</a:t>
          </a:r>
        </a:p>
      </dgm:t>
    </dgm:pt>
    <dgm:pt modelId="{C3C3E436-C4A4-4FC2-A32E-1EC3420590CC}" type="parTrans" cxnId="{780231F9-7A88-406C-BBFE-C01684EEA3FE}">
      <dgm:prSet/>
      <dgm:spPr/>
      <dgm:t>
        <a:bodyPr/>
        <a:lstStyle/>
        <a:p>
          <a:endParaRPr lang="en-US"/>
        </a:p>
      </dgm:t>
    </dgm:pt>
    <dgm:pt modelId="{317108C2-487E-4DB7-B4D7-D080762F69A7}" type="sibTrans" cxnId="{780231F9-7A88-406C-BBFE-C01684EEA3FE}">
      <dgm:prSet/>
      <dgm:spPr/>
      <dgm:t>
        <a:bodyPr/>
        <a:lstStyle/>
        <a:p>
          <a:endParaRPr lang="en-US"/>
        </a:p>
      </dgm:t>
    </dgm:pt>
    <dgm:pt modelId="{F30B052F-CAE8-478E-8122-C6A52A1D186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Student</a:t>
          </a:r>
        </a:p>
      </dgm:t>
    </dgm:pt>
    <dgm:pt modelId="{E1D1D09E-7E6B-477D-968F-2664E151201B}" type="parTrans" cxnId="{8D1F1A08-74E6-4447-A6B3-333D4CC4A783}">
      <dgm:prSet/>
      <dgm:spPr/>
      <dgm:t>
        <a:bodyPr/>
        <a:lstStyle/>
        <a:p>
          <a:endParaRPr lang="en-US"/>
        </a:p>
      </dgm:t>
    </dgm:pt>
    <dgm:pt modelId="{4865F7E2-C792-461E-AFA9-7FF1161619CD}" type="sibTrans" cxnId="{8D1F1A08-74E6-4447-A6B3-333D4CC4A783}">
      <dgm:prSet/>
      <dgm:spPr/>
      <dgm:t>
        <a:bodyPr/>
        <a:lstStyle/>
        <a:p>
          <a:endParaRPr lang="en-US"/>
        </a:p>
      </dgm:t>
    </dgm:pt>
    <dgm:pt modelId="{4A7729EE-E034-4F4E-ABEA-DC3CD921C61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Staff</a:t>
          </a:r>
        </a:p>
      </dgm:t>
    </dgm:pt>
    <dgm:pt modelId="{65A2E230-1774-4614-885A-960E32A47BD4}" type="parTrans" cxnId="{A2986767-7E06-4CB2-8416-D56683DA194F}">
      <dgm:prSet/>
      <dgm:spPr/>
      <dgm:t>
        <a:bodyPr/>
        <a:lstStyle/>
        <a:p>
          <a:endParaRPr lang="en-US"/>
        </a:p>
      </dgm:t>
    </dgm:pt>
    <dgm:pt modelId="{EBB67F82-1D33-46A5-BFD9-0A37EFD054D0}" type="sibTrans" cxnId="{A2986767-7E06-4CB2-8416-D56683DA194F}">
      <dgm:prSet/>
      <dgm:spPr/>
      <dgm:t>
        <a:bodyPr/>
        <a:lstStyle/>
        <a:p>
          <a:endParaRPr lang="en-US"/>
        </a:p>
      </dgm:t>
    </dgm:pt>
    <dgm:pt modelId="{D16ECCB9-7AD0-4BAD-B448-42F13FB0B052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Scheduling based Reports</a:t>
          </a:r>
        </a:p>
      </dgm:t>
    </dgm:pt>
    <dgm:pt modelId="{0B38B046-2EC6-44A1-853C-451318195A70}" type="parTrans" cxnId="{4FD1BF12-E95A-497C-BF7B-B8B3B53B785F}">
      <dgm:prSet/>
      <dgm:spPr/>
      <dgm:t>
        <a:bodyPr/>
        <a:lstStyle/>
        <a:p>
          <a:endParaRPr lang="en-US"/>
        </a:p>
      </dgm:t>
    </dgm:pt>
    <dgm:pt modelId="{62032B1A-466D-4BF8-9F27-0F67452A7357}" type="sibTrans" cxnId="{4FD1BF12-E95A-497C-BF7B-B8B3B53B785F}">
      <dgm:prSet/>
      <dgm:spPr/>
      <dgm:t>
        <a:bodyPr/>
        <a:lstStyle/>
        <a:p>
          <a:endParaRPr lang="en-US"/>
        </a:p>
      </dgm:t>
    </dgm:pt>
    <dgm:pt modelId="{6732FD5D-8AFD-47EA-8957-8E5B8AF6315C}" type="pres">
      <dgm:prSet presAssocID="{6BAD89C3-85CA-4645-9FB8-D7C7E489FFDC}" presName="linear" presStyleCnt="0">
        <dgm:presLayoutVars>
          <dgm:animLvl val="lvl"/>
          <dgm:resizeHandles val="exact"/>
        </dgm:presLayoutVars>
      </dgm:prSet>
      <dgm:spPr/>
    </dgm:pt>
    <dgm:pt modelId="{BC63C62E-762A-4C74-885B-293EA3DA92ED}" type="pres">
      <dgm:prSet presAssocID="{883C8413-5555-4D71-B580-C0CF6F729C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E79523-4A81-4596-8D1C-7CFF3FFCB456}" type="pres">
      <dgm:prSet presAssocID="{D382570E-7C25-44DD-8736-E0E9CE5A5899}" presName="spacer" presStyleCnt="0"/>
      <dgm:spPr/>
    </dgm:pt>
    <dgm:pt modelId="{4DE81272-E79F-485F-BDFD-E03B8B4CBAF2}" type="pres">
      <dgm:prSet presAssocID="{C321A0F0-9C45-488E-A153-90B3977B79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D10C4-D356-4312-9F9F-1EAE92F604AE}" type="pres">
      <dgm:prSet presAssocID="{317108C2-487E-4DB7-B4D7-D080762F69A7}" presName="spacer" presStyleCnt="0"/>
      <dgm:spPr/>
    </dgm:pt>
    <dgm:pt modelId="{0FD6AB75-A6E1-4759-82AF-0A156D8D51FF}" type="pres">
      <dgm:prSet presAssocID="{F30B052F-CAE8-478E-8122-C6A52A1D186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36AB45-3468-4615-A6FF-223C44733ECD}" type="pres">
      <dgm:prSet presAssocID="{4865F7E2-C792-461E-AFA9-7FF1161619CD}" presName="spacer" presStyleCnt="0"/>
      <dgm:spPr/>
    </dgm:pt>
    <dgm:pt modelId="{5182E55E-86A2-42C2-B808-2989F8BF502B}" type="pres">
      <dgm:prSet presAssocID="{4A7729EE-E034-4F4E-ABEA-DC3CD921C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810D2A-9114-440F-919F-67D81C654322}" type="pres">
      <dgm:prSet presAssocID="{EBB67F82-1D33-46A5-BFD9-0A37EFD054D0}" presName="spacer" presStyleCnt="0"/>
      <dgm:spPr/>
    </dgm:pt>
    <dgm:pt modelId="{46BF2BA0-7F87-4101-A37B-A6562FC83C07}" type="pres">
      <dgm:prSet presAssocID="{D16ECCB9-7AD0-4BAD-B448-42F13FB0B0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1F1A08-74E6-4447-A6B3-333D4CC4A783}" srcId="{6BAD89C3-85CA-4645-9FB8-D7C7E489FFDC}" destId="{F30B052F-CAE8-478E-8122-C6A52A1D1867}" srcOrd="2" destOrd="0" parTransId="{E1D1D09E-7E6B-477D-968F-2664E151201B}" sibTransId="{4865F7E2-C792-461E-AFA9-7FF1161619CD}"/>
    <dgm:cxn modelId="{4FD1BF12-E95A-497C-BF7B-B8B3B53B785F}" srcId="{6BAD89C3-85CA-4645-9FB8-D7C7E489FFDC}" destId="{D16ECCB9-7AD0-4BAD-B448-42F13FB0B052}" srcOrd="4" destOrd="0" parTransId="{0B38B046-2EC6-44A1-853C-451318195A70}" sibTransId="{62032B1A-466D-4BF8-9F27-0F67452A7357}"/>
    <dgm:cxn modelId="{7025B318-0085-47EF-B9CB-D1DF3FCE2145}" type="presOf" srcId="{C321A0F0-9C45-488E-A153-90B3977B79C8}" destId="{4DE81272-E79F-485F-BDFD-E03B8B4CBAF2}" srcOrd="0" destOrd="0" presId="urn:microsoft.com/office/officeart/2005/8/layout/vList2"/>
    <dgm:cxn modelId="{DFAF291E-F54C-4E26-9498-5BF1914BD3FE}" type="presOf" srcId="{883C8413-5555-4D71-B580-C0CF6F729C19}" destId="{BC63C62E-762A-4C74-885B-293EA3DA92ED}" srcOrd="0" destOrd="0" presId="urn:microsoft.com/office/officeart/2005/8/layout/vList2"/>
    <dgm:cxn modelId="{A2986767-7E06-4CB2-8416-D56683DA194F}" srcId="{6BAD89C3-85CA-4645-9FB8-D7C7E489FFDC}" destId="{4A7729EE-E034-4F4E-ABEA-DC3CD921C614}" srcOrd="3" destOrd="0" parTransId="{65A2E230-1774-4614-885A-960E32A47BD4}" sibTransId="{EBB67F82-1D33-46A5-BFD9-0A37EFD054D0}"/>
    <dgm:cxn modelId="{11FB814B-F327-4E87-9E82-D4FA47C6D49E}" type="presOf" srcId="{D16ECCB9-7AD0-4BAD-B448-42F13FB0B052}" destId="{46BF2BA0-7F87-4101-A37B-A6562FC83C07}" srcOrd="0" destOrd="0" presId="urn:microsoft.com/office/officeart/2005/8/layout/vList2"/>
    <dgm:cxn modelId="{99F9184E-E7AB-462D-9D55-25638250F906}" type="presOf" srcId="{6BAD89C3-85CA-4645-9FB8-D7C7E489FFDC}" destId="{6732FD5D-8AFD-47EA-8957-8E5B8AF6315C}" srcOrd="0" destOrd="0" presId="urn:microsoft.com/office/officeart/2005/8/layout/vList2"/>
    <dgm:cxn modelId="{B9B76C9E-C1F6-41E4-B007-919A30F7A728}" srcId="{6BAD89C3-85CA-4645-9FB8-D7C7E489FFDC}" destId="{883C8413-5555-4D71-B580-C0CF6F729C19}" srcOrd="0" destOrd="0" parTransId="{135353CD-AC34-4CA0-A4B2-2D93DB06172E}" sibTransId="{D382570E-7C25-44DD-8736-E0E9CE5A5899}"/>
    <dgm:cxn modelId="{46F463A6-854F-444B-B08C-82792A6659C8}" type="presOf" srcId="{F30B052F-CAE8-478E-8122-C6A52A1D1867}" destId="{0FD6AB75-A6E1-4759-82AF-0A156D8D51FF}" srcOrd="0" destOrd="0" presId="urn:microsoft.com/office/officeart/2005/8/layout/vList2"/>
    <dgm:cxn modelId="{830A2FEE-B170-4202-B115-FD33CE0C2B10}" type="presOf" srcId="{4A7729EE-E034-4F4E-ABEA-DC3CD921C614}" destId="{5182E55E-86A2-42C2-B808-2989F8BF502B}" srcOrd="0" destOrd="0" presId="urn:microsoft.com/office/officeart/2005/8/layout/vList2"/>
    <dgm:cxn modelId="{780231F9-7A88-406C-BBFE-C01684EEA3FE}" srcId="{6BAD89C3-85CA-4645-9FB8-D7C7E489FFDC}" destId="{C321A0F0-9C45-488E-A153-90B3977B79C8}" srcOrd="1" destOrd="0" parTransId="{C3C3E436-C4A4-4FC2-A32E-1EC3420590CC}" sibTransId="{317108C2-487E-4DB7-B4D7-D080762F69A7}"/>
    <dgm:cxn modelId="{0EC8A19C-91BB-4033-8CAE-38A4BCE1174A}" type="presParOf" srcId="{6732FD5D-8AFD-47EA-8957-8E5B8AF6315C}" destId="{BC63C62E-762A-4C74-885B-293EA3DA92ED}" srcOrd="0" destOrd="0" presId="urn:microsoft.com/office/officeart/2005/8/layout/vList2"/>
    <dgm:cxn modelId="{30774198-3C43-471A-B61B-A1E6FB9BC6D0}" type="presParOf" srcId="{6732FD5D-8AFD-47EA-8957-8E5B8AF6315C}" destId="{00E79523-4A81-4596-8D1C-7CFF3FFCB456}" srcOrd="1" destOrd="0" presId="urn:microsoft.com/office/officeart/2005/8/layout/vList2"/>
    <dgm:cxn modelId="{B7AD28E3-D5E0-4248-9BEC-3A4AF17516B2}" type="presParOf" srcId="{6732FD5D-8AFD-47EA-8957-8E5B8AF6315C}" destId="{4DE81272-E79F-485F-BDFD-E03B8B4CBAF2}" srcOrd="2" destOrd="0" presId="urn:microsoft.com/office/officeart/2005/8/layout/vList2"/>
    <dgm:cxn modelId="{A8C205D6-EEF5-4E06-9713-14B518725532}" type="presParOf" srcId="{6732FD5D-8AFD-47EA-8957-8E5B8AF6315C}" destId="{470D10C4-D356-4312-9F9F-1EAE92F604AE}" srcOrd="3" destOrd="0" presId="urn:microsoft.com/office/officeart/2005/8/layout/vList2"/>
    <dgm:cxn modelId="{32CDCD18-8AF6-4F2E-A17C-112769F9627B}" type="presParOf" srcId="{6732FD5D-8AFD-47EA-8957-8E5B8AF6315C}" destId="{0FD6AB75-A6E1-4759-82AF-0A156D8D51FF}" srcOrd="4" destOrd="0" presId="urn:microsoft.com/office/officeart/2005/8/layout/vList2"/>
    <dgm:cxn modelId="{3EF0A3F3-DF41-49F6-ACC3-5AA7291F6DE0}" type="presParOf" srcId="{6732FD5D-8AFD-47EA-8957-8E5B8AF6315C}" destId="{3736AB45-3468-4615-A6FF-223C44733ECD}" srcOrd="5" destOrd="0" presId="urn:microsoft.com/office/officeart/2005/8/layout/vList2"/>
    <dgm:cxn modelId="{D779172B-E74A-47C7-A31E-2892E5CE221A}" type="presParOf" srcId="{6732FD5D-8AFD-47EA-8957-8E5B8AF6315C}" destId="{5182E55E-86A2-42C2-B808-2989F8BF502B}" srcOrd="6" destOrd="0" presId="urn:microsoft.com/office/officeart/2005/8/layout/vList2"/>
    <dgm:cxn modelId="{A97809AF-7A12-447E-B4E1-6D15C6E67050}" type="presParOf" srcId="{6732FD5D-8AFD-47EA-8957-8E5B8AF6315C}" destId="{DF810D2A-9114-440F-919F-67D81C654322}" srcOrd="7" destOrd="0" presId="urn:microsoft.com/office/officeart/2005/8/layout/vList2"/>
    <dgm:cxn modelId="{884A68E9-CE89-40CC-A8C8-0A6484E418A0}" type="presParOf" srcId="{6732FD5D-8AFD-47EA-8957-8E5B8AF6315C}" destId="{46BF2BA0-7F87-4101-A37B-A6562FC83C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8802-D79D-4110-9EA6-C729CC164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90236-5252-4727-A982-C6AE8DE73E96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Limit blocks to a specific subject or reason</a:t>
          </a:r>
        </a:p>
      </dgm:t>
    </dgm:pt>
    <dgm:pt modelId="{E995E102-797B-4E38-9925-8A751657C601}" type="parTrans" cxnId="{2737CC53-6897-4B4B-A510-F961E4284DA4}">
      <dgm:prSet/>
      <dgm:spPr/>
      <dgm:t>
        <a:bodyPr/>
        <a:lstStyle/>
        <a:p>
          <a:endParaRPr lang="en-US"/>
        </a:p>
      </dgm:t>
    </dgm:pt>
    <dgm:pt modelId="{2168CE13-577B-45DA-8F68-17323DD07AE7}" type="sibTrans" cxnId="{2737CC53-6897-4B4B-A510-F961E4284DA4}">
      <dgm:prSet/>
      <dgm:spPr/>
      <dgm:t>
        <a:bodyPr/>
        <a:lstStyle/>
        <a:p>
          <a:endParaRPr lang="en-US"/>
        </a:p>
      </dgm:t>
    </dgm:pt>
    <dgm:pt modelId="{CCCBD32B-F36B-4807-B1C7-4852F896E5D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Choose date range &amp; days of week</a:t>
          </a:r>
        </a:p>
      </dgm:t>
    </dgm:pt>
    <dgm:pt modelId="{70BAA5E7-BFD6-4F89-A33D-3339619049F4}" type="parTrans" cxnId="{DC5707FB-D9B7-4CB6-99A9-58F3AC39ADF7}">
      <dgm:prSet/>
      <dgm:spPr/>
      <dgm:t>
        <a:bodyPr/>
        <a:lstStyle/>
        <a:p>
          <a:endParaRPr lang="en-US"/>
        </a:p>
      </dgm:t>
    </dgm:pt>
    <dgm:pt modelId="{9C766B91-D2C2-4F22-B28B-38C44DC1FE3F}" type="sibTrans" cxnId="{DC5707FB-D9B7-4CB6-99A9-58F3AC39ADF7}">
      <dgm:prSet/>
      <dgm:spPr/>
      <dgm:t>
        <a:bodyPr/>
        <a:lstStyle/>
        <a:p>
          <a:endParaRPr lang="en-US"/>
        </a:p>
      </dgm:t>
    </dgm:pt>
    <dgm:pt modelId="{9C871755-644F-4F53-803E-E77A5B9A9DCD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Break apart slots into increments</a:t>
          </a:r>
        </a:p>
      </dgm:t>
    </dgm:pt>
    <dgm:pt modelId="{C87C9A52-D95D-40A2-B7C8-01E32B5F46A3}" type="parTrans" cxnId="{481C1A7F-C4B7-46CD-8C50-5B20CD01C05F}">
      <dgm:prSet/>
      <dgm:spPr/>
      <dgm:t>
        <a:bodyPr/>
        <a:lstStyle/>
        <a:p>
          <a:endParaRPr lang="en-US"/>
        </a:p>
      </dgm:t>
    </dgm:pt>
    <dgm:pt modelId="{5BDAC0C0-FE39-481C-B993-82F494B2BE0D}" type="sibTrans" cxnId="{481C1A7F-C4B7-46CD-8C50-5B20CD01C05F}">
      <dgm:prSet/>
      <dgm:spPr/>
      <dgm:t>
        <a:bodyPr/>
        <a:lstStyle/>
        <a:p>
          <a:endParaRPr lang="en-US"/>
        </a:p>
      </dgm:t>
    </dgm:pt>
    <dgm:pt modelId="{193281DC-D8D9-4B53-9DE3-D20CC33B66B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Manage more then one center schedule for the staff member from one view</a:t>
          </a:r>
        </a:p>
      </dgm:t>
    </dgm:pt>
    <dgm:pt modelId="{0E907A3B-9A90-465E-AF90-E4E2881A9B1C}" type="parTrans" cxnId="{CFF84741-81F6-4627-93FD-B5A47FFBFAA8}">
      <dgm:prSet/>
      <dgm:spPr/>
      <dgm:t>
        <a:bodyPr/>
        <a:lstStyle/>
        <a:p>
          <a:endParaRPr lang="en-US"/>
        </a:p>
      </dgm:t>
    </dgm:pt>
    <dgm:pt modelId="{E7E9A563-DAE8-4545-8553-86447B206F8A}" type="sibTrans" cxnId="{CFF84741-81F6-4627-93FD-B5A47FFBFAA8}">
      <dgm:prSet/>
      <dgm:spPr/>
      <dgm:t>
        <a:bodyPr/>
        <a:lstStyle/>
        <a:p>
          <a:endParaRPr lang="en-US"/>
        </a:p>
      </dgm:t>
    </dgm:pt>
    <dgm:pt modelId="{8952333E-D0EB-4C92-BC06-4FA7B0E2A988}" type="pres">
      <dgm:prSet presAssocID="{D7E68802-D79D-4110-9EA6-C729CC164E02}" presName="linear" presStyleCnt="0">
        <dgm:presLayoutVars>
          <dgm:animLvl val="lvl"/>
          <dgm:resizeHandles val="exact"/>
        </dgm:presLayoutVars>
      </dgm:prSet>
      <dgm:spPr/>
    </dgm:pt>
    <dgm:pt modelId="{752DDD07-01F1-4F61-841B-48A3787EB72B}" type="pres">
      <dgm:prSet presAssocID="{77990236-5252-4727-A982-C6AE8DE73E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0CBA39-7419-4FE4-9BDB-2A7216886CA9}" type="pres">
      <dgm:prSet presAssocID="{2168CE13-577B-45DA-8F68-17323DD07AE7}" presName="spacer" presStyleCnt="0"/>
      <dgm:spPr/>
    </dgm:pt>
    <dgm:pt modelId="{2F33AA3F-00D2-4890-ABF6-73BF47EF76D2}" type="pres">
      <dgm:prSet presAssocID="{CCCBD32B-F36B-4807-B1C7-4852F896E5DB}" presName="parentText" presStyleLbl="node1" presStyleIdx="1" presStyleCnt="4" custLinFactNeighborX="1030" custLinFactNeighborY="-67702">
        <dgm:presLayoutVars>
          <dgm:chMax val="0"/>
          <dgm:bulletEnabled val="1"/>
        </dgm:presLayoutVars>
      </dgm:prSet>
      <dgm:spPr/>
    </dgm:pt>
    <dgm:pt modelId="{8ACCF4A3-96A2-4352-9F4C-2B16ED2B38D6}" type="pres">
      <dgm:prSet presAssocID="{9C766B91-D2C2-4F22-B28B-38C44DC1FE3F}" presName="spacer" presStyleCnt="0"/>
      <dgm:spPr/>
    </dgm:pt>
    <dgm:pt modelId="{B01514CB-E0D0-48F0-8DE2-180A8CB475DE}" type="pres">
      <dgm:prSet presAssocID="{9C871755-644F-4F53-803E-E77A5B9A9D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F4722B-01F2-42AA-989F-5DA7EF6455B4}" type="pres">
      <dgm:prSet presAssocID="{5BDAC0C0-FE39-481C-B993-82F494B2BE0D}" presName="spacer" presStyleCnt="0"/>
      <dgm:spPr/>
    </dgm:pt>
    <dgm:pt modelId="{D0391845-4970-4AAA-9214-F5EB89178AB6}" type="pres">
      <dgm:prSet presAssocID="{193281DC-D8D9-4B53-9DE3-D20CC33B66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770E5E-CE11-4189-BDC2-1DA04B295CCC}" type="presOf" srcId="{9C871755-644F-4F53-803E-E77A5B9A9DCD}" destId="{B01514CB-E0D0-48F0-8DE2-180A8CB475DE}" srcOrd="0" destOrd="0" presId="urn:microsoft.com/office/officeart/2005/8/layout/vList2"/>
    <dgm:cxn modelId="{CFF84741-81F6-4627-93FD-B5A47FFBFAA8}" srcId="{D7E68802-D79D-4110-9EA6-C729CC164E02}" destId="{193281DC-D8D9-4B53-9DE3-D20CC33B66B7}" srcOrd="3" destOrd="0" parTransId="{0E907A3B-9A90-465E-AF90-E4E2881A9B1C}" sibTransId="{E7E9A563-DAE8-4545-8553-86447B206F8A}"/>
    <dgm:cxn modelId="{0D4CC94A-659C-48F0-B5AE-97113AF1B463}" type="presOf" srcId="{CCCBD32B-F36B-4807-B1C7-4852F896E5DB}" destId="{2F33AA3F-00D2-4890-ABF6-73BF47EF76D2}" srcOrd="0" destOrd="0" presId="urn:microsoft.com/office/officeart/2005/8/layout/vList2"/>
    <dgm:cxn modelId="{2737CC53-6897-4B4B-A510-F961E4284DA4}" srcId="{D7E68802-D79D-4110-9EA6-C729CC164E02}" destId="{77990236-5252-4727-A982-C6AE8DE73E96}" srcOrd="0" destOrd="0" parTransId="{E995E102-797B-4E38-9925-8A751657C601}" sibTransId="{2168CE13-577B-45DA-8F68-17323DD07AE7}"/>
    <dgm:cxn modelId="{481C1A7F-C4B7-46CD-8C50-5B20CD01C05F}" srcId="{D7E68802-D79D-4110-9EA6-C729CC164E02}" destId="{9C871755-644F-4F53-803E-E77A5B9A9DCD}" srcOrd="2" destOrd="0" parTransId="{C87C9A52-D95D-40A2-B7C8-01E32B5F46A3}" sibTransId="{5BDAC0C0-FE39-481C-B993-82F494B2BE0D}"/>
    <dgm:cxn modelId="{53A84EAB-C343-428A-834E-09CE74E953D1}" type="presOf" srcId="{D7E68802-D79D-4110-9EA6-C729CC164E02}" destId="{8952333E-D0EB-4C92-BC06-4FA7B0E2A988}" srcOrd="0" destOrd="0" presId="urn:microsoft.com/office/officeart/2005/8/layout/vList2"/>
    <dgm:cxn modelId="{B91998AD-DC2E-4432-8515-A029D2170970}" type="presOf" srcId="{193281DC-D8D9-4B53-9DE3-D20CC33B66B7}" destId="{D0391845-4970-4AAA-9214-F5EB89178AB6}" srcOrd="0" destOrd="0" presId="urn:microsoft.com/office/officeart/2005/8/layout/vList2"/>
    <dgm:cxn modelId="{BBB2A8F6-673B-458F-BCB1-E1CD47F61320}" type="presOf" srcId="{77990236-5252-4727-A982-C6AE8DE73E96}" destId="{752DDD07-01F1-4F61-841B-48A3787EB72B}" srcOrd="0" destOrd="0" presId="urn:microsoft.com/office/officeart/2005/8/layout/vList2"/>
    <dgm:cxn modelId="{DC5707FB-D9B7-4CB6-99A9-58F3AC39ADF7}" srcId="{D7E68802-D79D-4110-9EA6-C729CC164E02}" destId="{CCCBD32B-F36B-4807-B1C7-4852F896E5DB}" srcOrd="1" destOrd="0" parTransId="{70BAA5E7-BFD6-4F89-A33D-3339619049F4}" sibTransId="{9C766B91-D2C2-4F22-B28B-38C44DC1FE3F}"/>
    <dgm:cxn modelId="{5164DBAC-099F-4C4B-9784-0FEF67C574F5}" type="presParOf" srcId="{8952333E-D0EB-4C92-BC06-4FA7B0E2A988}" destId="{752DDD07-01F1-4F61-841B-48A3787EB72B}" srcOrd="0" destOrd="0" presId="urn:microsoft.com/office/officeart/2005/8/layout/vList2"/>
    <dgm:cxn modelId="{79D1C34F-3B3F-4E72-BD13-E1E6FB22EC8B}" type="presParOf" srcId="{8952333E-D0EB-4C92-BC06-4FA7B0E2A988}" destId="{4C0CBA39-7419-4FE4-9BDB-2A7216886CA9}" srcOrd="1" destOrd="0" presId="urn:microsoft.com/office/officeart/2005/8/layout/vList2"/>
    <dgm:cxn modelId="{B8CF7AEA-30B1-4C31-AFDF-800C3CA11748}" type="presParOf" srcId="{8952333E-D0EB-4C92-BC06-4FA7B0E2A988}" destId="{2F33AA3F-00D2-4890-ABF6-73BF47EF76D2}" srcOrd="2" destOrd="0" presId="urn:microsoft.com/office/officeart/2005/8/layout/vList2"/>
    <dgm:cxn modelId="{2F0C101D-90EB-4311-9D9D-322B3EEAD8C5}" type="presParOf" srcId="{8952333E-D0EB-4C92-BC06-4FA7B0E2A988}" destId="{8ACCF4A3-96A2-4352-9F4C-2B16ED2B38D6}" srcOrd="3" destOrd="0" presId="urn:microsoft.com/office/officeart/2005/8/layout/vList2"/>
    <dgm:cxn modelId="{A5D6769E-629A-4B41-A55F-BEF6D6471375}" type="presParOf" srcId="{8952333E-D0EB-4C92-BC06-4FA7B0E2A988}" destId="{B01514CB-E0D0-48F0-8DE2-180A8CB475DE}" srcOrd="4" destOrd="0" presId="urn:microsoft.com/office/officeart/2005/8/layout/vList2"/>
    <dgm:cxn modelId="{4D46545C-9820-415B-AC74-152BA4EEDCB9}" type="presParOf" srcId="{8952333E-D0EB-4C92-BC06-4FA7B0E2A988}" destId="{91F4722B-01F2-42AA-989F-5DA7EF6455B4}" srcOrd="5" destOrd="0" presId="urn:microsoft.com/office/officeart/2005/8/layout/vList2"/>
    <dgm:cxn modelId="{6877DF53-2915-433A-9F94-95C56F8AF754}" type="presParOf" srcId="{8952333E-D0EB-4C92-BC06-4FA7B0E2A988}" destId="{D0391845-4970-4AAA-9214-F5EB89178A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C62E-762A-4C74-885B-293EA3DA92ED}">
      <dsp:nvSpPr>
        <dsp:cNvPr id="0" name=""/>
        <dsp:cNvSpPr/>
      </dsp:nvSpPr>
      <dsp:spPr>
        <a:xfrm>
          <a:off x="0" y="1281"/>
          <a:ext cx="8157990" cy="100737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Creating Availabilities</a:t>
          </a:r>
        </a:p>
      </dsp:txBody>
      <dsp:txXfrm>
        <a:off x="49176" y="50457"/>
        <a:ext cx="8059638" cy="909018"/>
      </dsp:txXfrm>
    </dsp:sp>
    <dsp:sp modelId="{4DE81272-E79F-485F-BDFD-E03B8B4CBAF2}">
      <dsp:nvSpPr>
        <dsp:cNvPr id="0" name=""/>
        <dsp:cNvSpPr/>
      </dsp:nvSpPr>
      <dsp:spPr>
        <a:xfrm>
          <a:off x="0" y="1129611"/>
          <a:ext cx="8157990" cy="100737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In-Person, Online or Optional</a:t>
          </a:r>
        </a:p>
      </dsp:txBody>
      <dsp:txXfrm>
        <a:off x="49176" y="1178787"/>
        <a:ext cx="8059638" cy="909018"/>
      </dsp:txXfrm>
    </dsp:sp>
    <dsp:sp modelId="{0FD6AB75-A6E1-4759-82AF-0A156D8D51FF}">
      <dsp:nvSpPr>
        <dsp:cNvPr id="0" name=""/>
        <dsp:cNvSpPr/>
      </dsp:nvSpPr>
      <dsp:spPr>
        <a:xfrm>
          <a:off x="0" y="2257941"/>
          <a:ext cx="8157990" cy="100737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Booking Appointments - Student</a:t>
          </a:r>
        </a:p>
      </dsp:txBody>
      <dsp:txXfrm>
        <a:off x="49176" y="2307117"/>
        <a:ext cx="8059638" cy="909018"/>
      </dsp:txXfrm>
    </dsp:sp>
    <dsp:sp modelId="{5182E55E-86A2-42C2-B808-2989F8BF502B}">
      <dsp:nvSpPr>
        <dsp:cNvPr id="0" name=""/>
        <dsp:cNvSpPr/>
      </dsp:nvSpPr>
      <dsp:spPr>
        <a:xfrm>
          <a:off x="0" y="3386271"/>
          <a:ext cx="8157990" cy="100737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Booking Appointments - Staff</a:t>
          </a:r>
        </a:p>
      </dsp:txBody>
      <dsp:txXfrm>
        <a:off x="49176" y="3435447"/>
        <a:ext cx="8059638" cy="909018"/>
      </dsp:txXfrm>
    </dsp:sp>
    <dsp:sp modelId="{46BF2BA0-7F87-4101-A37B-A6562FC83C07}">
      <dsp:nvSpPr>
        <dsp:cNvPr id="0" name=""/>
        <dsp:cNvSpPr/>
      </dsp:nvSpPr>
      <dsp:spPr>
        <a:xfrm>
          <a:off x="0" y="4514601"/>
          <a:ext cx="8157990" cy="100737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Scheduling based Reports</a:t>
          </a:r>
        </a:p>
      </dsp:txBody>
      <dsp:txXfrm>
        <a:off x="49176" y="4563777"/>
        <a:ext cx="8059638" cy="90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DD07-01F1-4F61-841B-48A3787EB72B}">
      <dsp:nvSpPr>
        <dsp:cNvPr id="0" name=""/>
        <dsp:cNvSpPr/>
      </dsp:nvSpPr>
      <dsp:spPr>
        <a:xfrm>
          <a:off x="0" y="755633"/>
          <a:ext cx="7395156" cy="131274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Limit blocks to a specific subject or reason</a:t>
          </a:r>
        </a:p>
      </dsp:txBody>
      <dsp:txXfrm>
        <a:off x="64083" y="819716"/>
        <a:ext cx="7266990" cy="1184574"/>
      </dsp:txXfrm>
    </dsp:sp>
    <dsp:sp modelId="{2F33AA3F-00D2-4890-ABF6-73BF47EF76D2}">
      <dsp:nvSpPr>
        <dsp:cNvPr id="0" name=""/>
        <dsp:cNvSpPr/>
      </dsp:nvSpPr>
      <dsp:spPr>
        <a:xfrm>
          <a:off x="0" y="2099070"/>
          <a:ext cx="7395156" cy="131274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Choose date range &amp; days of week</a:t>
          </a:r>
        </a:p>
      </dsp:txBody>
      <dsp:txXfrm>
        <a:off x="64083" y="2163153"/>
        <a:ext cx="7266990" cy="1184574"/>
      </dsp:txXfrm>
    </dsp:sp>
    <dsp:sp modelId="{B01514CB-E0D0-48F0-8DE2-180A8CB475DE}">
      <dsp:nvSpPr>
        <dsp:cNvPr id="0" name=""/>
        <dsp:cNvSpPr/>
      </dsp:nvSpPr>
      <dsp:spPr>
        <a:xfrm>
          <a:off x="0" y="3571194"/>
          <a:ext cx="7395156" cy="131274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Break apart slots into increments</a:t>
          </a:r>
        </a:p>
      </dsp:txBody>
      <dsp:txXfrm>
        <a:off x="64083" y="3635277"/>
        <a:ext cx="7266990" cy="1184574"/>
      </dsp:txXfrm>
    </dsp:sp>
    <dsp:sp modelId="{D0391845-4970-4AAA-9214-F5EB89178AB6}">
      <dsp:nvSpPr>
        <dsp:cNvPr id="0" name=""/>
        <dsp:cNvSpPr/>
      </dsp:nvSpPr>
      <dsp:spPr>
        <a:xfrm>
          <a:off x="0" y="4978974"/>
          <a:ext cx="7395156" cy="1312740"/>
        </a:xfrm>
        <a:prstGeom prst="roundRect">
          <a:avLst/>
        </a:prstGeom>
        <a:solidFill>
          <a:srgbClr val="6102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Manage more then one center schedule for the staff member from one view</a:t>
          </a:r>
        </a:p>
      </dsp:txBody>
      <dsp:txXfrm>
        <a:off x="64083" y="5043057"/>
        <a:ext cx="7266990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https://wiki.go-redrock.com/index.php/TracCloud_Report:_Appointments/Availabilities_by_Hour_by_Day_of_Wee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go-redrock.com/index.php/TracCloud_Report:_Center_Schedule" TargetMode="External"/><Relationship Id="rId5" Type="http://schemas.openxmlformats.org/officeDocument/2006/relationships/hyperlink" Target="https://wiki.go-redrock.com/index.php/TracCloud_Report:_Students_Visits/Appointments_by_%3F%3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7555721"/>
            <a:ext cx="7146368" cy="1003385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1751090"/>
            <a:ext cx="9520115" cy="213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Pencil Me In: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6875" y="5003160"/>
            <a:ext cx="6286500" cy="584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88"/>
              </a:lnSpc>
              <a:spcBef>
                <a:spcPct val="0"/>
              </a:spcBef>
            </a:pPr>
            <a:r>
              <a:rPr lang="en-US" sz="356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Appointments &amp; Availabilities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dirty="0">
                <a:solidFill>
                  <a:srgbClr val="FEFAFA"/>
                </a:solidFill>
                <a:latin typeface="Arimo"/>
                <a:ea typeface="Arimo"/>
                <a:cs typeface="Arimo"/>
                <a:sym typeface="Arimo"/>
              </a:rPr>
              <a:t>Luis Frias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277EB83-6A37-5801-D5AD-A49693CCB13F}"/>
              </a:ext>
            </a:extLst>
          </p:cNvPr>
          <p:cNvSpPr txBox="1"/>
          <p:nvPr/>
        </p:nvSpPr>
        <p:spPr>
          <a:xfrm>
            <a:off x="958960" y="3131056"/>
            <a:ext cx="14521084" cy="213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TracCloud Scheduling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9448324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684314" y="103359"/>
            <a:ext cx="6603682" cy="10287000"/>
            <a:chOff x="0" y="0"/>
            <a:chExt cx="1023083" cy="15937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3083" cy="1593725"/>
            </a:xfrm>
            <a:custGeom>
              <a:avLst/>
              <a:gdLst/>
              <a:ahLst/>
              <a:cxnLst/>
              <a:rect l="l" t="t" r="r" b="b"/>
              <a:pathLst>
                <a:path w="1023083" h="1593725">
                  <a:moveTo>
                    <a:pt x="0" y="0"/>
                  </a:moveTo>
                  <a:lnTo>
                    <a:pt x="1023083" y="0"/>
                  </a:lnTo>
                  <a:lnTo>
                    <a:pt x="102308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l="-94024" r="-39348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04800" y="1654567"/>
            <a:ext cx="109347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/>
              <a:t>What's New With Scheduling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211E1335-0724-3E1C-143B-BF2A813B4AC3}"/>
              </a:ext>
            </a:extLst>
          </p:cNvPr>
          <p:cNvGrpSpPr/>
          <p:nvPr/>
        </p:nvGrpSpPr>
        <p:grpSpPr>
          <a:xfrm>
            <a:off x="494125" y="3054287"/>
            <a:ext cx="10745376" cy="1270510"/>
            <a:chOff x="-11017" y="-38100"/>
            <a:chExt cx="5337360" cy="444500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0ACB0F6-1C2F-9869-5295-5ADFB34F9DF9}"/>
                </a:ext>
              </a:extLst>
            </p:cNvPr>
            <p:cNvSpPr/>
            <p:nvPr/>
          </p:nvSpPr>
          <p:spPr>
            <a:xfrm>
              <a:off x="-11017" y="-94"/>
              <a:ext cx="5337360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January 2026</a:t>
              </a:r>
              <a:br>
                <a:rPr lang="en-US" sz="2000" b="1" dirty="0">
                  <a:solidFill>
                    <a:schemeClr val="bg1"/>
                  </a:solidFill>
                </a:rPr>
              </a:br>
              <a:r>
                <a:rPr lang="en-US" sz="2000" b="1" dirty="0">
                  <a:solidFill>
                    <a:schemeClr val="bg1"/>
                  </a:solidFill>
                </a:rPr>
                <a:t>Workshop Module times show as reserved block on the Workshops Schedule. Student will not be able to book preexisting available times  due to the overlapping workshop created for that staff.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FBFEAD7B-4414-72AC-8E76-617E35D08A3E}"/>
                </a:ext>
              </a:extLst>
            </p:cNvPr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7EAF9F89-7821-0365-CC84-32393689178C}"/>
              </a:ext>
            </a:extLst>
          </p:cNvPr>
          <p:cNvSpPr/>
          <p:nvPr/>
        </p:nvSpPr>
        <p:spPr>
          <a:xfrm>
            <a:off x="529381" y="4817217"/>
            <a:ext cx="10710119" cy="1161609"/>
          </a:xfrm>
          <a:custGeom>
            <a:avLst/>
            <a:gdLst/>
            <a:ahLst/>
            <a:cxnLst/>
            <a:rect l="l" t="t" r="r" b="b"/>
            <a:pathLst>
              <a:path w="5091338" h="406400">
                <a:moveTo>
                  <a:pt x="4888138" y="0"/>
                </a:moveTo>
                <a:lnTo>
                  <a:pt x="0" y="0"/>
                </a:lnTo>
                <a:lnTo>
                  <a:pt x="0" y="406400"/>
                </a:lnTo>
                <a:lnTo>
                  <a:pt x="4888138" y="406400"/>
                </a:lnTo>
                <a:lnTo>
                  <a:pt x="5091338" y="203200"/>
                </a:lnTo>
                <a:lnTo>
                  <a:pt x="4888138" y="0"/>
                </a:lnTo>
                <a:close/>
              </a:path>
            </a:pathLst>
          </a:custGeom>
          <a:solidFill>
            <a:srgbClr val="761515"/>
          </a:solidFill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October 2025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Prevent student/staff from booking an appointment if the appointment time conflicts with a current class schedule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5D02CA2-44CF-C764-B6DF-9C459AAC3FE5}"/>
              </a:ext>
            </a:extLst>
          </p:cNvPr>
          <p:cNvSpPr/>
          <p:nvPr/>
        </p:nvSpPr>
        <p:spPr>
          <a:xfrm>
            <a:off x="498674" y="6387879"/>
            <a:ext cx="10710119" cy="1161609"/>
          </a:xfrm>
          <a:custGeom>
            <a:avLst/>
            <a:gdLst/>
            <a:ahLst/>
            <a:cxnLst/>
            <a:rect l="l" t="t" r="r" b="b"/>
            <a:pathLst>
              <a:path w="5091338" h="406400">
                <a:moveTo>
                  <a:pt x="4888138" y="0"/>
                </a:moveTo>
                <a:lnTo>
                  <a:pt x="0" y="0"/>
                </a:lnTo>
                <a:lnTo>
                  <a:pt x="0" y="406400"/>
                </a:lnTo>
                <a:lnTo>
                  <a:pt x="4888138" y="406400"/>
                </a:lnTo>
                <a:lnTo>
                  <a:pt x="5091338" y="203200"/>
                </a:lnTo>
                <a:lnTo>
                  <a:pt x="4888138" y="0"/>
                </a:lnTo>
                <a:close/>
              </a:path>
            </a:pathLst>
          </a:custGeom>
          <a:solidFill>
            <a:srgbClr val="761515"/>
          </a:solidFill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September 2025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Added Block These and Allow Only icons on schedule for availabilities  (Last year added options to allow and block list from scheduling available time slots)</a:t>
            </a: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0E52C74-F27F-2D4B-4415-4A2043163CA2}"/>
              </a:ext>
            </a:extLst>
          </p:cNvPr>
          <p:cNvSpPr/>
          <p:nvPr/>
        </p:nvSpPr>
        <p:spPr>
          <a:xfrm>
            <a:off x="529380" y="7968104"/>
            <a:ext cx="10710119" cy="1161609"/>
          </a:xfrm>
          <a:custGeom>
            <a:avLst/>
            <a:gdLst/>
            <a:ahLst/>
            <a:cxnLst/>
            <a:rect l="l" t="t" r="r" b="b"/>
            <a:pathLst>
              <a:path w="5091338" h="406400">
                <a:moveTo>
                  <a:pt x="4888138" y="0"/>
                </a:moveTo>
                <a:lnTo>
                  <a:pt x="0" y="0"/>
                </a:lnTo>
                <a:lnTo>
                  <a:pt x="0" y="406400"/>
                </a:lnTo>
                <a:lnTo>
                  <a:pt x="4888138" y="406400"/>
                </a:lnTo>
                <a:lnTo>
                  <a:pt x="5091338" y="203200"/>
                </a:lnTo>
                <a:lnTo>
                  <a:pt x="4888138" y="0"/>
                </a:lnTo>
                <a:close/>
              </a:path>
            </a:pathLst>
          </a:custGeom>
          <a:solidFill>
            <a:srgbClr val="761515"/>
          </a:solidFill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June 2025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Added ability for students who work as tutors to show their classes on the schedule Interface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77786" y="9462840"/>
            <a:ext cx="18288000" cy="919853"/>
            <a:chOff x="0" y="0"/>
            <a:chExt cx="4816593" cy="2422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2266"/>
            </a:xfrm>
            <a:custGeom>
              <a:avLst/>
              <a:gdLst/>
              <a:ahLst/>
              <a:cxnLst/>
              <a:rect l="l" t="t" r="r" b="b"/>
              <a:pathLst>
                <a:path w="4816592" h="242266">
                  <a:moveTo>
                    <a:pt x="0" y="0"/>
                  </a:moveTo>
                  <a:lnTo>
                    <a:pt x="4816592" y="0"/>
                  </a:lnTo>
                  <a:lnTo>
                    <a:pt x="4816592" y="242266"/>
                  </a:lnTo>
                  <a:lnTo>
                    <a:pt x="0" y="2422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0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67520" y="9466027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30972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0" y="0"/>
                </a:moveTo>
                <a:lnTo>
                  <a:pt x="8615190" y="0"/>
                </a:lnTo>
                <a:lnTo>
                  <a:pt x="8615190" y="12692729"/>
                </a:lnTo>
                <a:lnTo>
                  <a:pt x="0" y="1269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789836"/>
            <a:ext cx="6707328" cy="670732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9021" y="2022633"/>
            <a:ext cx="6160125" cy="616012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6766895" y="1253717"/>
            <a:ext cx="1015208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Topics We Will Cover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953615" y="164767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B857725-FFDC-28F9-7A9C-B3E92FEBF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58066"/>
              </p:ext>
            </p:extLst>
          </p:nvPr>
        </p:nvGraphicFramePr>
        <p:xfrm>
          <a:off x="8915400" y="3111983"/>
          <a:ext cx="8157990" cy="552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5008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0" y="0"/>
                </a:moveTo>
                <a:lnTo>
                  <a:pt x="8615190" y="0"/>
                </a:lnTo>
                <a:lnTo>
                  <a:pt x="8615190" y="12692729"/>
                </a:lnTo>
                <a:lnTo>
                  <a:pt x="0" y="12692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289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90" y="0"/>
                </a:moveTo>
                <a:lnTo>
                  <a:pt x="0" y="0"/>
                </a:lnTo>
                <a:lnTo>
                  <a:pt x="0" y="12692729"/>
                </a:lnTo>
                <a:lnTo>
                  <a:pt x="8615190" y="12692729"/>
                </a:lnTo>
                <a:lnTo>
                  <a:pt x="86151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02429" y="525135"/>
            <a:ext cx="12649200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Availability Block Creation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9811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l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66359" y="411644"/>
            <a:ext cx="1524834" cy="1604458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3"/>
                </a:lnTo>
                <a:lnTo>
                  <a:pt x="0" y="13172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DB5622-F3A7-B0C4-9B40-37D9A3187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1953814"/>
            <a:ext cx="4973520" cy="719043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3256ECD-89FA-F454-373D-7C74FD454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902094"/>
              </p:ext>
            </p:extLst>
          </p:nvPr>
        </p:nvGraphicFramePr>
        <p:xfrm>
          <a:off x="1748844" y="2127744"/>
          <a:ext cx="7395156" cy="704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83648"/>
            <a:chOff x="0" y="0"/>
            <a:chExt cx="4816593" cy="259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9068"/>
            </a:xfrm>
            <a:custGeom>
              <a:avLst/>
              <a:gdLst/>
              <a:ahLst/>
              <a:cxnLst/>
              <a:rect l="l" t="t" r="r" b="b"/>
              <a:pathLst>
                <a:path w="4816592" h="259068">
                  <a:moveTo>
                    <a:pt x="0" y="0"/>
                  </a:moveTo>
                  <a:lnTo>
                    <a:pt x="4816592" y="0"/>
                  </a:lnTo>
                  <a:lnTo>
                    <a:pt x="4816592" y="259068"/>
                  </a:lnTo>
                  <a:lnTo>
                    <a:pt x="0" y="2590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97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367520" y="9450922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16202286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2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2" y="0"/>
                </a:lnTo>
                <a:lnTo>
                  <a:pt x="6982302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0" y="0"/>
                </a:moveTo>
                <a:lnTo>
                  <a:pt x="6982301" y="0"/>
                </a:lnTo>
                <a:lnTo>
                  <a:pt x="69823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980735" y="2460418"/>
            <a:ext cx="9516952" cy="873324"/>
            <a:chOff x="-11017" y="-38100"/>
            <a:chExt cx="5091338" cy="444500"/>
          </a:xfrm>
        </p:grpSpPr>
        <p:sp>
          <p:nvSpPr>
            <p:cNvPr id="9" name="Freeform 9"/>
            <p:cNvSpPr/>
            <p:nvPr/>
          </p:nvSpPr>
          <p:spPr>
            <a:xfrm>
              <a:off x="-11017" y="-94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21197" y="3658454"/>
            <a:ext cx="9351452" cy="798468"/>
            <a:chOff x="0" y="0"/>
            <a:chExt cx="509133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80733" y="4794686"/>
            <a:ext cx="9422915" cy="798468"/>
            <a:chOff x="0" y="0"/>
            <a:chExt cx="509133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1338" cy="406400"/>
            </a:xfrm>
            <a:custGeom>
              <a:avLst/>
              <a:gdLst/>
              <a:ahLst/>
              <a:cxnLst/>
              <a:rect l="l" t="t" r="r" b="b"/>
              <a:pathLst>
                <a:path w="5091338" h="406400">
                  <a:moveTo>
                    <a:pt x="488813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888138" y="406400"/>
                  </a:lnTo>
                  <a:lnTo>
                    <a:pt x="5091338" y="203200"/>
                  </a:lnTo>
                  <a:lnTo>
                    <a:pt x="4888138" y="0"/>
                  </a:lnTo>
                  <a:close/>
                </a:path>
              </a:pathLst>
            </a:custGeom>
            <a:solidFill>
              <a:srgbClr val="76151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97703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07933" y="2694695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07933" y="3830765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8"/>
                </a:lnTo>
                <a:lnTo>
                  <a:pt x="0" y="391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07933" y="5010056"/>
            <a:ext cx="391858" cy="391858"/>
          </a:xfrm>
          <a:custGeom>
            <a:avLst/>
            <a:gdLst/>
            <a:ahLst/>
            <a:cxnLst/>
            <a:rect l="l" t="t" r="r" b="b"/>
            <a:pathLst>
              <a:path w="391858" h="391858">
                <a:moveTo>
                  <a:pt x="0" y="0"/>
                </a:moveTo>
                <a:lnTo>
                  <a:pt x="391858" y="0"/>
                </a:lnTo>
                <a:lnTo>
                  <a:pt x="391858" y="391857"/>
                </a:lnTo>
                <a:lnTo>
                  <a:pt x="0" y="391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551075" y="623823"/>
            <a:ext cx="12708225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7041" b="1" dirty="0">
                <a:latin typeface="Montaser Arabic Bold"/>
                <a:ea typeface="Montaser Arabic Bold"/>
                <a:cs typeface="Montaser Arabic Bold"/>
                <a:sym typeface="Montaser Arabic Bold"/>
              </a:rPr>
              <a:t>Scheduling Appointments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91946" y="2526628"/>
            <a:ext cx="8780702" cy="1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2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</a:rPr>
              <a:t>Staff can search and book the student using ID or Name</a:t>
            </a:r>
          </a:p>
          <a:p>
            <a:pPr algn="l">
              <a:lnSpc>
                <a:spcPts val="4892"/>
              </a:lnSpc>
              <a:spcBef>
                <a:spcPct val="0"/>
              </a:spcBef>
            </a:pPr>
            <a:endParaRPr lang="en-US" sz="3494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636060" y="3822534"/>
            <a:ext cx="886162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Students choose a subject or reason to filter their results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97050" y="4876327"/>
            <a:ext cx="8607418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2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</a:rPr>
              <a:t>Results will be based on initial search criteria</a:t>
            </a:r>
          </a:p>
          <a:p>
            <a:pPr algn="l">
              <a:lnSpc>
                <a:spcPts val="4892"/>
              </a:lnSpc>
              <a:spcBef>
                <a:spcPct val="0"/>
              </a:spcBef>
            </a:pPr>
            <a:endParaRPr lang="en-US" sz="3494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715347" y="190500"/>
            <a:ext cx="1666904" cy="1565682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C0A68D0-2FDD-F569-6BD9-1F9E21FCB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004" y="6222664"/>
            <a:ext cx="6025848" cy="25507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3DEC75-2D4A-F49E-E290-BF3E440D1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94065" y="3127466"/>
            <a:ext cx="6025848" cy="53590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65008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0" y="12692729"/>
                </a:moveTo>
                <a:lnTo>
                  <a:pt x="8615190" y="12692729"/>
                </a:lnTo>
                <a:lnTo>
                  <a:pt x="8615190" y="0"/>
                </a:lnTo>
                <a:lnTo>
                  <a:pt x="0" y="0"/>
                </a:lnTo>
                <a:lnTo>
                  <a:pt x="0" y="126927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3322897" y="-2405729"/>
            <a:ext cx="8615190" cy="12692729"/>
          </a:xfrm>
          <a:custGeom>
            <a:avLst/>
            <a:gdLst/>
            <a:ahLst/>
            <a:cxnLst/>
            <a:rect l="l" t="t" r="r" b="b"/>
            <a:pathLst>
              <a:path w="8615190" h="12692729">
                <a:moveTo>
                  <a:pt x="8615190" y="12692729"/>
                </a:moveTo>
                <a:lnTo>
                  <a:pt x="0" y="12692729"/>
                </a:lnTo>
                <a:lnTo>
                  <a:pt x="0" y="0"/>
                </a:lnTo>
                <a:lnTo>
                  <a:pt x="8615190" y="0"/>
                </a:lnTo>
                <a:lnTo>
                  <a:pt x="8615190" y="126927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33700" y="835682"/>
            <a:ext cx="124206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Scheduling Reports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462840"/>
            <a:ext cx="18288000" cy="967699"/>
            <a:chOff x="0" y="0"/>
            <a:chExt cx="4816593" cy="2548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54867"/>
            </a:xfrm>
            <a:custGeom>
              <a:avLst/>
              <a:gdLst/>
              <a:ahLst/>
              <a:cxnLst/>
              <a:rect l="l" t="t" r="r" b="b"/>
              <a:pathLst>
                <a:path w="4816592" h="254867">
                  <a:moveTo>
                    <a:pt x="0" y="0"/>
                  </a:moveTo>
                  <a:lnTo>
                    <a:pt x="4816592" y="0"/>
                  </a:lnTo>
                  <a:lnTo>
                    <a:pt x="4816592" y="254867"/>
                  </a:lnTo>
                  <a:lnTo>
                    <a:pt x="0" y="25486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292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9811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371599" y="-802889"/>
            <a:ext cx="1752600" cy="1890867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id="{00FE4404-CCF8-1458-E257-9A7C36A1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0" y="3096043"/>
            <a:ext cx="13679484" cy="5181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Students Visits/Appointments by ??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5"/>
              </a:rPr>
              <a:t>https://wiki.go-redrock.com/index.php/TracCloud_Report:_Students_Visits/Appointments_by_%3F%3F</a:t>
            </a:r>
            <a:br>
              <a:rPr lang="en-US" sz="48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Center Schedule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6"/>
              </a:rPr>
              <a:t>https://wiki.go-redrock.com/index.php/TracCloud_Report:_Center_Schedule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Appointments/Availabilities by Hour by Day of Week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7"/>
              </a:rPr>
              <a:t>https://wiki.go-redrock.com/index.php/TracCloud_Report:_Appointments/Availabilities_by_Hour_by_Day_of_Week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51298" y="5557139"/>
            <a:ext cx="7466671" cy="1195726"/>
            <a:chOff x="0" y="-77904"/>
            <a:chExt cx="3024217" cy="484304"/>
          </a:xfrm>
        </p:grpSpPr>
        <p:sp>
          <p:nvSpPr>
            <p:cNvPr id="8" name="Freeform 8"/>
            <p:cNvSpPr/>
            <p:nvPr/>
          </p:nvSpPr>
          <p:spPr>
            <a:xfrm>
              <a:off x="129732" y="-77904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Group Roster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43000" y="1367753"/>
            <a:ext cx="11153367" cy="213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Related Sessions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PRESENTATION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0" y="148818"/>
            <a:ext cx="1323207" cy="1570921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B660DDBE-F797-761C-830F-11CFDFF04E73}"/>
              </a:ext>
            </a:extLst>
          </p:cNvPr>
          <p:cNvGrpSpPr/>
          <p:nvPr/>
        </p:nvGrpSpPr>
        <p:grpSpPr>
          <a:xfrm>
            <a:off x="1078594" y="3979524"/>
            <a:ext cx="7439374" cy="1137744"/>
            <a:chOff x="0" y="-38100"/>
            <a:chExt cx="3013161" cy="460819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8AA61DF-65B6-B5F3-B976-5264C991450E}"/>
                </a:ext>
              </a:extLst>
            </p:cNvPr>
            <p:cNvSpPr/>
            <p:nvPr/>
          </p:nvSpPr>
          <p:spPr>
            <a:xfrm>
              <a:off x="118676" y="16319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Scheduling Rules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E928429C-6A20-FE5A-98B2-ED501C3C0E98}"/>
                </a:ext>
              </a:extLst>
            </p:cNvPr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644FD6BB-FD95-3490-A554-A1B6EB4F1DC6}"/>
              </a:ext>
            </a:extLst>
          </p:cNvPr>
          <p:cNvGrpSpPr/>
          <p:nvPr/>
        </p:nvGrpSpPr>
        <p:grpSpPr>
          <a:xfrm>
            <a:off x="1345670" y="6812688"/>
            <a:ext cx="7172297" cy="1097452"/>
            <a:chOff x="0" y="-38100"/>
            <a:chExt cx="2904987" cy="444500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2EE3131-BBE5-504A-A77C-CD931CD0CA6D}"/>
                </a:ext>
              </a:extLst>
            </p:cNvPr>
            <p:cNvSpPr/>
            <p:nvPr/>
          </p:nvSpPr>
          <p:spPr>
            <a:xfrm>
              <a:off x="10502" y="-17548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Reports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CB905AC9-BBEA-9418-776B-66E7E4F2D0D1}"/>
                </a:ext>
              </a:extLst>
            </p:cNvPr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350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Montaser Arabic Bold</vt:lpstr>
      <vt:lpstr>Arimo Bold</vt:lpstr>
      <vt:lpstr>Arimo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cp:lastModifiedBy>Luis Frias</cp:lastModifiedBy>
  <cp:revision>13</cp:revision>
  <dcterms:created xsi:type="dcterms:W3CDTF">2006-08-16T00:00:00Z</dcterms:created>
  <dcterms:modified xsi:type="dcterms:W3CDTF">2026-02-23T16:18:31Z</dcterms:modified>
  <dc:identifier>DAG79t2QV08</dc:identifier>
</cp:coreProperties>
</file>