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69" r:id="rId5"/>
    <p:sldId id="268" r:id="rId6"/>
    <p:sldId id="258" r:id="rId7"/>
    <p:sldId id="270" r:id="rId8"/>
    <p:sldId id="271" r:id="rId9"/>
    <p:sldId id="260" r:id="rId10"/>
    <p:sldId id="261" r:id="rId11"/>
    <p:sldId id="266" r:id="rId12"/>
    <p:sldId id="259" r:id="rId13"/>
    <p:sldId id="264" r:id="rId14"/>
    <p:sldId id="272" r:id="rId15"/>
    <p:sldId id="273" r:id="rId16"/>
    <p:sldId id="274" r:id="rId17"/>
    <p:sldId id="265" r:id="rId18"/>
  </p:sldIdLst>
  <p:sldSz cx="18288000" cy="10287000"/>
  <p:notesSz cx="6858000" cy="9144000"/>
  <p:embeddedFontLst>
    <p:embeddedFont>
      <p:font typeface="Arimo" panose="020B0604020202020204" charset="0"/>
      <p:regular r:id="rId19"/>
    </p:embeddedFont>
    <p:embeddedFont>
      <p:font typeface="Arimo Bold" panose="020B0604020202020204" charset="0"/>
      <p:regular r:id="rId20"/>
    </p:embeddedFont>
    <p:embeddedFont>
      <p:font typeface="Montaser Arabic Bold" panose="020B0604020202020204" charset="-78"/>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799FE-E46E-4C6E-87C5-F0EFA2238975}"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FDB1D693-4688-4279-9F19-6F97877C1C3C}">
      <dgm:prSet phldrT="[Text]"/>
      <dgm:spPr>
        <a:solidFill>
          <a:schemeClr val="tx1">
            <a:lumMod val="50000"/>
            <a:lumOff val="50000"/>
          </a:schemeClr>
        </a:solidFill>
      </dgm:spPr>
      <dgm:t>
        <a:bodyPr/>
        <a:lstStyle/>
        <a:p>
          <a:r>
            <a:rPr lang="en-US" dirty="0"/>
            <a:t>Faculty </a:t>
          </a:r>
          <a:r>
            <a:rPr lang="en-US" b="0" dirty="0"/>
            <a:t>creates</a:t>
          </a:r>
          <a:r>
            <a:rPr lang="en-US" dirty="0"/>
            <a:t> SAGE Referral</a:t>
          </a:r>
        </a:p>
      </dgm:t>
    </dgm:pt>
    <dgm:pt modelId="{E8C9E883-D135-45D9-885C-825B1145120C}" type="parTrans" cxnId="{12672C17-313F-4E45-B68A-5A810C352B67}">
      <dgm:prSet/>
      <dgm:spPr/>
      <dgm:t>
        <a:bodyPr/>
        <a:lstStyle/>
        <a:p>
          <a:endParaRPr lang="en-US"/>
        </a:p>
      </dgm:t>
    </dgm:pt>
    <dgm:pt modelId="{13ABF110-88A4-4328-A8FC-AE57B8C4377B}" type="sibTrans" cxnId="{12672C17-313F-4E45-B68A-5A810C352B67}">
      <dgm:prSet/>
      <dgm:spPr>
        <a:solidFill>
          <a:schemeClr val="accent2">
            <a:lumMod val="60000"/>
            <a:lumOff val="40000"/>
          </a:schemeClr>
        </a:solidFill>
      </dgm:spPr>
      <dgm:t>
        <a:bodyPr/>
        <a:lstStyle/>
        <a:p>
          <a:endParaRPr lang="en-US"/>
        </a:p>
      </dgm:t>
    </dgm:pt>
    <dgm:pt modelId="{C487F0FF-B53A-4116-8C95-9D6B38083EB3}">
      <dgm:prSet phldrT="[Text]"/>
      <dgm:spPr>
        <a:solidFill>
          <a:schemeClr val="tx1">
            <a:lumMod val="65000"/>
            <a:lumOff val="35000"/>
          </a:schemeClr>
        </a:solidFill>
      </dgm:spPr>
      <dgm:t>
        <a:bodyPr/>
        <a:lstStyle/>
        <a:p>
          <a:r>
            <a:rPr lang="en-US" dirty="0"/>
            <a:t>Email to Student, Staff and Centers</a:t>
          </a:r>
        </a:p>
      </dgm:t>
    </dgm:pt>
    <dgm:pt modelId="{12452916-7B11-4E42-BFF9-B931D06BF23D}" type="parTrans" cxnId="{FF012C49-8733-4145-9D5C-A7416F9D03E3}">
      <dgm:prSet/>
      <dgm:spPr/>
      <dgm:t>
        <a:bodyPr/>
        <a:lstStyle/>
        <a:p>
          <a:endParaRPr lang="en-US"/>
        </a:p>
      </dgm:t>
    </dgm:pt>
    <dgm:pt modelId="{A0397140-A9FB-4379-B812-1647AFBA3E20}" type="sibTrans" cxnId="{FF012C49-8733-4145-9D5C-A7416F9D03E3}">
      <dgm:prSet/>
      <dgm:spPr/>
      <dgm:t>
        <a:bodyPr/>
        <a:lstStyle/>
        <a:p>
          <a:endParaRPr lang="en-US"/>
        </a:p>
      </dgm:t>
    </dgm:pt>
    <dgm:pt modelId="{645180F0-BAAB-4B2A-A0D8-DD0C761DDCB3}">
      <dgm:prSet phldrT="[Text]"/>
      <dgm:spPr>
        <a:solidFill>
          <a:schemeClr val="tx1">
            <a:lumMod val="75000"/>
            <a:lumOff val="25000"/>
          </a:schemeClr>
        </a:solidFill>
      </dgm:spPr>
      <dgm:t>
        <a:bodyPr/>
        <a:lstStyle/>
        <a:p>
          <a:r>
            <a:rPr lang="en-US" dirty="0"/>
            <a:t>Outreach to student for follow up meeting</a:t>
          </a:r>
        </a:p>
      </dgm:t>
    </dgm:pt>
    <dgm:pt modelId="{A887C977-54A4-426E-981C-43EEA3CF7E8A}" type="parTrans" cxnId="{D20EBE37-6654-489A-B1E8-5F8519F50103}">
      <dgm:prSet/>
      <dgm:spPr/>
      <dgm:t>
        <a:bodyPr/>
        <a:lstStyle/>
        <a:p>
          <a:endParaRPr lang="en-US"/>
        </a:p>
      </dgm:t>
    </dgm:pt>
    <dgm:pt modelId="{4CAC7249-23A1-4601-9594-D142FEE87B8E}" type="sibTrans" cxnId="{D20EBE37-6654-489A-B1E8-5F8519F50103}">
      <dgm:prSet/>
      <dgm:spPr/>
      <dgm:t>
        <a:bodyPr/>
        <a:lstStyle/>
        <a:p>
          <a:endParaRPr lang="en-US"/>
        </a:p>
      </dgm:t>
    </dgm:pt>
    <dgm:pt modelId="{0F9B16D1-9EF5-4DA3-977C-CA4B4534CA8C}">
      <dgm:prSet phldrT="[Text]"/>
      <dgm:spPr>
        <a:solidFill>
          <a:schemeClr val="tx1">
            <a:lumMod val="85000"/>
            <a:lumOff val="15000"/>
          </a:schemeClr>
        </a:solidFill>
      </dgm:spPr>
      <dgm:t>
        <a:bodyPr/>
        <a:lstStyle/>
        <a:p>
          <a:r>
            <a:rPr lang="en-US" dirty="0"/>
            <a:t>Student arrives to designated Center for follow up</a:t>
          </a:r>
        </a:p>
      </dgm:t>
    </dgm:pt>
    <dgm:pt modelId="{590BDF72-A131-47A4-A260-DD81E8DAB116}" type="parTrans" cxnId="{6CB87379-A3B5-455D-BEF6-7F550E0DA510}">
      <dgm:prSet/>
      <dgm:spPr/>
      <dgm:t>
        <a:bodyPr/>
        <a:lstStyle/>
        <a:p>
          <a:endParaRPr lang="en-US"/>
        </a:p>
      </dgm:t>
    </dgm:pt>
    <dgm:pt modelId="{0CB93AE7-4033-4DA2-AB2D-D7E88C7BEEB1}" type="sibTrans" cxnId="{6CB87379-A3B5-455D-BEF6-7F550E0DA510}">
      <dgm:prSet/>
      <dgm:spPr/>
      <dgm:t>
        <a:bodyPr/>
        <a:lstStyle/>
        <a:p>
          <a:endParaRPr lang="en-US"/>
        </a:p>
      </dgm:t>
    </dgm:pt>
    <dgm:pt modelId="{23786BA2-186F-465F-A350-7343E449D2A5}">
      <dgm:prSet phldrT="[Text]"/>
      <dgm:spPr>
        <a:solidFill>
          <a:schemeClr val="tx1"/>
        </a:solidFill>
      </dgm:spPr>
      <dgm:t>
        <a:bodyPr/>
        <a:lstStyle/>
        <a:p>
          <a:r>
            <a:rPr lang="en-US" dirty="0"/>
            <a:t>Faculty is sent a final email when referral has been completed</a:t>
          </a:r>
        </a:p>
      </dgm:t>
    </dgm:pt>
    <dgm:pt modelId="{B1137C19-FE51-4E35-A258-10A670F1ED66}" type="parTrans" cxnId="{A7F0402D-CBF3-467B-A224-26E606C1B7E5}">
      <dgm:prSet/>
      <dgm:spPr/>
      <dgm:t>
        <a:bodyPr/>
        <a:lstStyle/>
        <a:p>
          <a:endParaRPr lang="en-US"/>
        </a:p>
      </dgm:t>
    </dgm:pt>
    <dgm:pt modelId="{0775546E-40FA-4C49-89AB-CF61BEAF9057}" type="sibTrans" cxnId="{A7F0402D-CBF3-467B-A224-26E606C1B7E5}">
      <dgm:prSet/>
      <dgm:spPr/>
      <dgm:t>
        <a:bodyPr/>
        <a:lstStyle/>
        <a:p>
          <a:endParaRPr lang="en-US"/>
        </a:p>
      </dgm:t>
    </dgm:pt>
    <dgm:pt modelId="{792F6BC0-A608-4E58-995A-2CBCD087769B}" type="pres">
      <dgm:prSet presAssocID="{6C7799FE-E46E-4C6E-87C5-F0EFA2238975}" presName="Name0" presStyleCnt="0">
        <dgm:presLayoutVars>
          <dgm:dir/>
          <dgm:resizeHandles val="exact"/>
        </dgm:presLayoutVars>
      </dgm:prSet>
      <dgm:spPr/>
    </dgm:pt>
    <dgm:pt modelId="{46460944-E509-4360-92CE-93C21C904989}" type="pres">
      <dgm:prSet presAssocID="{6C7799FE-E46E-4C6E-87C5-F0EFA2238975}" presName="cycle" presStyleCnt="0"/>
      <dgm:spPr/>
    </dgm:pt>
    <dgm:pt modelId="{0D8DBF27-D31E-4F95-974D-128256F7E9FD}" type="pres">
      <dgm:prSet presAssocID="{FDB1D693-4688-4279-9F19-6F97877C1C3C}" presName="nodeFirstNode" presStyleLbl="node1" presStyleIdx="0" presStyleCnt="5">
        <dgm:presLayoutVars>
          <dgm:bulletEnabled val="1"/>
        </dgm:presLayoutVars>
      </dgm:prSet>
      <dgm:spPr/>
    </dgm:pt>
    <dgm:pt modelId="{A986A9BF-6CDA-4CC8-AE1C-64B2B998B2AB}" type="pres">
      <dgm:prSet presAssocID="{13ABF110-88A4-4328-A8FC-AE57B8C4377B}" presName="sibTransFirstNode" presStyleLbl="bgShp" presStyleIdx="0" presStyleCnt="1"/>
      <dgm:spPr/>
    </dgm:pt>
    <dgm:pt modelId="{80A54492-CEF4-4ADB-B107-A82E6FFC9993}" type="pres">
      <dgm:prSet presAssocID="{C487F0FF-B53A-4116-8C95-9D6B38083EB3}" presName="nodeFollowingNodes" presStyleLbl="node1" presStyleIdx="1" presStyleCnt="5">
        <dgm:presLayoutVars>
          <dgm:bulletEnabled val="1"/>
        </dgm:presLayoutVars>
      </dgm:prSet>
      <dgm:spPr/>
    </dgm:pt>
    <dgm:pt modelId="{57073F4F-6FE7-4D97-907F-70F9182DDF0F}" type="pres">
      <dgm:prSet presAssocID="{645180F0-BAAB-4B2A-A0D8-DD0C761DDCB3}" presName="nodeFollowingNodes" presStyleLbl="node1" presStyleIdx="2" presStyleCnt="5">
        <dgm:presLayoutVars>
          <dgm:bulletEnabled val="1"/>
        </dgm:presLayoutVars>
      </dgm:prSet>
      <dgm:spPr/>
    </dgm:pt>
    <dgm:pt modelId="{90C7ED8A-6EE0-4966-B5AE-E052E0EFE966}" type="pres">
      <dgm:prSet presAssocID="{0F9B16D1-9EF5-4DA3-977C-CA4B4534CA8C}" presName="nodeFollowingNodes" presStyleLbl="node1" presStyleIdx="3" presStyleCnt="5">
        <dgm:presLayoutVars>
          <dgm:bulletEnabled val="1"/>
        </dgm:presLayoutVars>
      </dgm:prSet>
      <dgm:spPr/>
    </dgm:pt>
    <dgm:pt modelId="{07B73D32-C141-46AA-95E3-D8E0BA1C6087}" type="pres">
      <dgm:prSet presAssocID="{23786BA2-186F-465F-A350-7343E449D2A5}" presName="nodeFollowingNodes" presStyleLbl="node1" presStyleIdx="4" presStyleCnt="5">
        <dgm:presLayoutVars>
          <dgm:bulletEnabled val="1"/>
        </dgm:presLayoutVars>
      </dgm:prSet>
      <dgm:spPr/>
    </dgm:pt>
  </dgm:ptLst>
  <dgm:cxnLst>
    <dgm:cxn modelId="{12672C17-313F-4E45-B68A-5A810C352B67}" srcId="{6C7799FE-E46E-4C6E-87C5-F0EFA2238975}" destId="{FDB1D693-4688-4279-9F19-6F97877C1C3C}" srcOrd="0" destOrd="0" parTransId="{E8C9E883-D135-45D9-885C-825B1145120C}" sibTransId="{13ABF110-88A4-4328-A8FC-AE57B8C4377B}"/>
    <dgm:cxn modelId="{A7F0402D-CBF3-467B-A224-26E606C1B7E5}" srcId="{6C7799FE-E46E-4C6E-87C5-F0EFA2238975}" destId="{23786BA2-186F-465F-A350-7343E449D2A5}" srcOrd="4" destOrd="0" parTransId="{B1137C19-FE51-4E35-A258-10A670F1ED66}" sibTransId="{0775546E-40FA-4C49-89AB-CF61BEAF9057}"/>
    <dgm:cxn modelId="{B2996D35-9D61-4C9E-B666-F2D9BA8ECB1A}" type="presOf" srcId="{C487F0FF-B53A-4116-8C95-9D6B38083EB3}" destId="{80A54492-CEF4-4ADB-B107-A82E6FFC9993}" srcOrd="0" destOrd="0" presId="urn:microsoft.com/office/officeart/2005/8/layout/cycle3"/>
    <dgm:cxn modelId="{D20EBE37-6654-489A-B1E8-5F8519F50103}" srcId="{6C7799FE-E46E-4C6E-87C5-F0EFA2238975}" destId="{645180F0-BAAB-4B2A-A0D8-DD0C761DDCB3}" srcOrd="2" destOrd="0" parTransId="{A887C977-54A4-426E-981C-43EEA3CF7E8A}" sibTransId="{4CAC7249-23A1-4601-9594-D142FEE87B8E}"/>
    <dgm:cxn modelId="{D3D3E366-4EF3-4BA8-9FFA-C7AF872C59EF}" type="presOf" srcId="{23786BA2-186F-465F-A350-7343E449D2A5}" destId="{07B73D32-C141-46AA-95E3-D8E0BA1C6087}" srcOrd="0" destOrd="0" presId="urn:microsoft.com/office/officeart/2005/8/layout/cycle3"/>
    <dgm:cxn modelId="{FF012C49-8733-4145-9D5C-A7416F9D03E3}" srcId="{6C7799FE-E46E-4C6E-87C5-F0EFA2238975}" destId="{C487F0FF-B53A-4116-8C95-9D6B38083EB3}" srcOrd="1" destOrd="0" parTransId="{12452916-7B11-4E42-BFF9-B931D06BF23D}" sibTransId="{A0397140-A9FB-4379-B812-1647AFBA3E20}"/>
    <dgm:cxn modelId="{7AF73058-A01B-4F64-BCDE-3EA59CF4B947}" type="presOf" srcId="{645180F0-BAAB-4B2A-A0D8-DD0C761DDCB3}" destId="{57073F4F-6FE7-4D97-907F-70F9182DDF0F}" srcOrd="0" destOrd="0" presId="urn:microsoft.com/office/officeart/2005/8/layout/cycle3"/>
    <dgm:cxn modelId="{6CB87379-A3B5-455D-BEF6-7F550E0DA510}" srcId="{6C7799FE-E46E-4C6E-87C5-F0EFA2238975}" destId="{0F9B16D1-9EF5-4DA3-977C-CA4B4534CA8C}" srcOrd="3" destOrd="0" parTransId="{590BDF72-A131-47A4-A260-DD81E8DAB116}" sibTransId="{0CB93AE7-4033-4DA2-AB2D-D7E88C7BEEB1}"/>
    <dgm:cxn modelId="{66B21287-703D-4136-AE77-BF7429D0BA2C}" type="presOf" srcId="{0F9B16D1-9EF5-4DA3-977C-CA4B4534CA8C}" destId="{90C7ED8A-6EE0-4966-B5AE-E052E0EFE966}" srcOrd="0" destOrd="0" presId="urn:microsoft.com/office/officeart/2005/8/layout/cycle3"/>
    <dgm:cxn modelId="{A495CCC3-667D-4375-BC59-117BBB251AF8}" type="presOf" srcId="{FDB1D693-4688-4279-9F19-6F97877C1C3C}" destId="{0D8DBF27-D31E-4F95-974D-128256F7E9FD}" srcOrd="0" destOrd="0" presId="urn:microsoft.com/office/officeart/2005/8/layout/cycle3"/>
    <dgm:cxn modelId="{FB3214CF-FB93-424D-88FD-BC126FD49069}" type="presOf" srcId="{6C7799FE-E46E-4C6E-87C5-F0EFA2238975}" destId="{792F6BC0-A608-4E58-995A-2CBCD087769B}" srcOrd="0" destOrd="0" presId="urn:microsoft.com/office/officeart/2005/8/layout/cycle3"/>
    <dgm:cxn modelId="{896BDFEB-3B96-4AD6-9633-58C31082FC8C}" type="presOf" srcId="{13ABF110-88A4-4328-A8FC-AE57B8C4377B}" destId="{A986A9BF-6CDA-4CC8-AE1C-64B2B998B2AB}" srcOrd="0" destOrd="0" presId="urn:microsoft.com/office/officeart/2005/8/layout/cycle3"/>
    <dgm:cxn modelId="{418F7FB2-E96C-4195-852C-5E9587D179B7}" type="presParOf" srcId="{792F6BC0-A608-4E58-995A-2CBCD087769B}" destId="{46460944-E509-4360-92CE-93C21C904989}" srcOrd="0" destOrd="0" presId="urn:microsoft.com/office/officeart/2005/8/layout/cycle3"/>
    <dgm:cxn modelId="{891F05E8-2037-462C-8BBC-B3C614E91224}" type="presParOf" srcId="{46460944-E509-4360-92CE-93C21C904989}" destId="{0D8DBF27-D31E-4F95-974D-128256F7E9FD}" srcOrd="0" destOrd="0" presId="urn:microsoft.com/office/officeart/2005/8/layout/cycle3"/>
    <dgm:cxn modelId="{9366AFE1-095A-4140-8CD5-BC21A5B1241B}" type="presParOf" srcId="{46460944-E509-4360-92CE-93C21C904989}" destId="{A986A9BF-6CDA-4CC8-AE1C-64B2B998B2AB}" srcOrd="1" destOrd="0" presId="urn:microsoft.com/office/officeart/2005/8/layout/cycle3"/>
    <dgm:cxn modelId="{997FE4BD-06CD-43C9-9901-86685278CC1E}" type="presParOf" srcId="{46460944-E509-4360-92CE-93C21C904989}" destId="{80A54492-CEF4-4ADB-B107-A82E6FFC9993}" srcOrd="2" destOrd="0" presId="urn:microsoft.com/office/officeart/2005/8/layout/cycle3"/>
    <dgm:cxn modelId="{998D17E8-8C4D-4340-B5F6-A9DFB0B02993}" type="presParOf" srcId="{46460944-E509-4360-92CE-93C21C904989}" destId="{57073F4F-6FE7-4D97-907F-70F9182DDF0F}" srcOrd="3" destOrd="0" presId="urn:microsoft.com/office/officeart/2005/8/layout/cycle3"/>
    <dgm:cxn modelId="{100D055C-3C41-493E-94B7-3839D5A1CE4D}" type="presParOf" srcId="{46460944-E509-4360-92CE-93C21C904989}" destId="{90C7ED8A-6EE0-4966-B5AE-E052E0EFE966}" srcOrd="4" destOrd="0" presId="urn:microsoft.com/office/officeart/2005/8/layout/cycle3"/>
    <dgm:cxn modelId="{080913B2-AD03-4CBA-B0BB-0E99BBDA5980}" type="presParOf" srcId="{46460944-E509-4360-92CE-93C21C904989}" destId="{07B73D32-C141-46AA-95E3-D8E0BA1C6087}"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6A9BF-6CDA-4CC8-AE1C-64B2B998B2AB}">
      <dsp:nvSpPr>
        <dsp:cNvPr id="0" name=""/>
        <dsp:cNvSpPr/>
      </dsp:nvSpPr>
      <dsp:spPr>
        <a:xfrm>
          <a:off x="1360109" y="-41547"/>
          <a:ext cx="6778332" cy="6778332"/>
        </a:xfrm>
        <a:prstGeom prst="circularArrow">
          <a:avLst>
            <a:gd name="adj1" fmla="val 5544"/>
            <a:gd name="adj2" fmla="val 330680"/>
            <a:gd name="adj3" fmla="val 13746594"/>
            <a:gd name="adj4" fmla="val 17403841"/>
            <a:gd name="adj5" fmla="val 5757"/>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0D8DBF27-D31E-4F95-974D-128256F7E9FD}">
      <dsp:nvSpPr>
        <dsp:cNvPr id="0" name=""/>
        <dsp:cNvSpPr/>
      </dsp:nvSpPr>
      <dsp:spPr>
        <a:xfrm>
          <a:off x="3142220" y="3535"/>
          <a:ext cx="3214109" cy="1607054"/>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Faculty </a:t>
          </a:r>
          <a:r>
            <a:rPr lang="en-US" sz="2600" b="0" kern="1200" dirty="0"/>
            <a:t>creates</a:t>
          </a:r>
          <a:r>
            <a:rPr lang="en-US" sz="2600" kern="1200" dirty="0"/>
            <a:t> SAGE Referral</a:t>
          </a:r>
        </a:p>
      </dsp:txBody>
      <dsp:txXfrm>
        <a:off x="3220670" y="81985"/>
        <a:ext cx="3057209" cy="1450154"/>
      </dsp:txXfrm>
    </dsp:sp>
    <dsp:sp modelId="{80A54492-CEF4-4ADB-B107-A82E6FFC9993}">
      <dsp:nvSpPr>
        <dsp:cNvPr id="0" name=""/>
        <dsp:cNvSpPr/>
      </dsp:nvSpPr>
      <dsp:spPr>
        <a:xfrm>
          <a:off x="5891294" y="2000854"/>
          <a:ext cx="3214109" cy="1607054"/>
        </a:xfrm>
        <a:prstGeom prst="round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Email to Student, Staff and Centers</a:t>
          </a:r>
        </a:p>
      </dsp:txBody>
      <dsp:txXfrm>
        <a:off x="5969744" y="2079304"/>
        <a:ext cx="3057209" cy="1450154"/>
      </dsp:txXfrm>
    </dsp:sp>
    <dsp:sp modelId="{57073F4F-6FE7-4D97-907F-70F9182DDF0F}">
      <dsp:nvSpPr>
        <dsp:cNvPr id="0" name=""/>
        <dsp:cNvSpPr/>
      </dsp:nvSpPr>
      <dsp:spPr>
        <a:xfrm>
          <a:off x="4841241" y="5232584"/>
          <a:ext cx="3214109" cy="1607054"/>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Outreach to student for follow up meeting</a:t>
          </a:r>
        </a:p>
      </dsp:txBody>
      <dsp:txXfrm>
        <a:off x="4919691" y="5311034"/>
        <a:ext cx="3057209" cy="1450154"/>
      </dsp:txXfrm>
    </dsp:sp>
    <dsp:sp modelId="{90C7ED8A-6EE0-4966-B5AE-E052E0EFE966}">
      <dsp:nvSpPr>
        <dsp:cNvPr id="0" name=""/>
        <dsp:cNvSpPr/>
      </dsp:nvSpPr>
      <dsp:spPr>
        <a:xfrm>
          <a:off x="1443199" y="5232584"/>
          <a:ext cx="3214109" cy="1607054"/>
        </a:xfrm>
        <a:prstGeom prst="roundRect">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arrives to designated Center for follow up</a:t>
          </a:r>
        </a:p>
      </dsp:txBody>
      <dsp:txXfrm>
        <a:off x="1521649" y="5311034"/>
        <a:ext cx="3057209" cy="1450154"/>
      </dsp:txXfrm>
    </dsp:sp>
    <dsp:sp modelId="{07B73D32-C141-46AA-95E3-D8E0BA1C6087}">
      <dsp:nvSpPr>
        <dsp:cNvPr id="0" name=""/>
        <dsp:cNvSpPr/>
      </dsp:nvSpPr>
      <dsp:spPr>
        <a:xfrm>
          <a:off x="393147" y="2000854"/>
          <a:ext cx="3214109" cy="160705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Faculty is sent a final email when referral has been completed</a:t>
          </a:r>
        </a:p>
      </dsp:txBody>
      <dsp:txXfrm>
        <a:off x="471597" y="2079304"/>
        <a:ext cx="3057209" cy="14501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sv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5" name="Freeform 5"/>
          <p:cNvSpPr/>
          <p:nvPr/>
        </p:nvSpPr>
        <p:spPr>
          <a:xfrm flipH="1">
            <a:off x="12534687" y="3464"/>
            <a:ext cx="5788152" cy="10058400"/>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6" name="Group 6"/>
          <p:cNvGrpSpPr/>
          <p:nvPr/>
        </p:nvGrpSpPr>
        <p:grpSpPr>
          <a:xfrm>
            <a:off x="1028700" y="7563876"/>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txBody>
            <a:bodyPr anchor="ctr"/>
            <a:lstStyle/>
            <a:p>
              <a:pPr algn="ctr"/>
              <a:endParaRPr lang="en-US"/>
            </a:p>
          </p:txBody>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9" name="TextBox 19"/>
          <p:cNvSpPr txBox="1"/>
          <p:nvPr/>
        </p:nvSpPr>
        <p:spPr>
          <a:xfrm>
            <a:off x="821112" y="2231096"/>
            <a:ext cx="14507912" cy="2067746"/>
          </a:xfrm>
          <a:prstGeom prst="rect">
            <a:avLst/>
          </a:prstGeom>
        </p:spPr>
        <p:txBody>
          <a:bodyPr wrap="square" lIns="0" tIns="0" rIns="0" bIns="0" rtlCol="0" anchor="t">
            <a:spAutoFit/>
          </a:bodyPr>
          <a:lstStyle/>
          <a:p>
            <a:pPr>
              <a:lnSpc>
                <a:spcPts val="19000"/>
              </a:lnSpc>
              <a:spcBef>
                <a:spcPct val="0"/>
              </a:spcBef>
            </a:pPr>
            <a:r>
              <a:rPr lang="en-US" sz="7200" dirty="0">
                <a:latin typeface="Montaser Arabic Bold" panose="020B0604020202020204" charset="-78"/>
                <a:cs typeface="Montaser Arabic Bold" panose="020B0604020202020204" charset="-78"/>
              </a:rPr>
              <a:t>SAGE Early Alerts:</a:t>
            </a:r>
            <a:endParaRPr lang="en-US" sz="7200" b="1" cap="all" dirty="0">
              <a:solidFill>
                <a:srgbClr val="000000"/>
              </a:solidFill>
              <a:latin typeface="Montaser Arabic Bold" panose="020B0604020202020204" charset="-78"/>
              <a:ea typeface="Montaser Arabic Bold"/>
              <a:cs typeface="Montaser Arabic Bold" panose="020B0604020202020204" charset="-78"/>
              <a:sym typeface="Montaser Arabic Bold"/>
            </a:endParaRPr>
          </a:p>
        </p:txBody>
      </p:sp>
      <p:sp>
        <p:nvSpPr>
          <p:cNvPr id="20" name="TextBox 20"/>
          <p:cNvSpPr txBox="1"/>
          <p:nvPr/>
        </p:nvSpPr>
        <p:spPr>
          <a:xfrm>
            <a:off x="1047968" y="6833189"/>
            <a:ext cx="7353300" cy="553998"/>
          </a:xfrm>
          <a:prstGeom prst="rect">
            <a:avLst/>
          </a:prstGeom>
        </p:spPr>
        <p:txBody>
          <a:bodyPr wrap="square" lIns="0" tIns="0" rIns="0" bIns="0" rtlCol="0" anchor="t">
            <a:spAutoFit/>
          </a:bodyPr>
          <a:lstStyle/>
          <a:p>
            <a:r>
              <a:rPr lang="en-US" sz="3600" b="1" dirty="0"/>
              <a:t>Early Intervention Workflow</a:t>
            </a:r>
            <a:endParaRPr lang="en-US" sz="3600" dirty="0"/>
          </a:p>
        </p:txBody>
      </p:sp>
      <p:sp>
        <p:nvSpPr>
          <p:cNvPr id="21" name="TextBox 21"/>
          <p:cNvSpPr txBox="1"/>
          <p:nvPr/>
        </p:nvSpPr>
        <p:spPr>
          <a:xfrm>
            <a:off x="2779750" y="7661097"/>
            <a:ext cx="3215365" cy="714876"/>
          </a:xfrm>
          <a:prstGeom prst="rect">
            <a:avLst/>
          </a:prstGeom>
        </p:spPr>
        <p:txBody>
          <a:bodyPr wrap="square" lIns="0" tIns="0" rIns="0" bIns="0" rtlCol="0" anchor="ctr">
            <a:spAutoFit/>
          </a:bodyPr>
          <a:lstStyle/>
          <a:p>
            <a:pPr algn="ctr">
              <a:lnSpc>
                <a:spcPts val="6148"/>
              </a:lnSpc>
              <a:spcBef>
                <a:spcPct val="0"/>
              </a:spcBef>
            </a:pPr>
            <a:r>
              <a:rPr lang="en-US" sz="4391" dirty="0">
                <a:solidFill>
                  <a:srgbClr val="FEFAFA"/>
                </a:solidFill>
                <a:latin typeface="Arimo"/>
                <a:ea typeface="Arimo"/>
                <a:cs typeface="Arimo"/>
                <a:sym typeface="Arimo"/>
              </a:rPr>
              <a:t>Iliana Visser</a:t>
            </a:r>
          </a:p>
        </p:txBody>
      </p:sp>
      <p:grpSp>
        <p:nvGrpSpPr>
          <p:cNvPr id="9" name="Group 8">
            <a:extLst>
              <a:ext uri="{FF2B5EF4-FFF2-40B4-BE49-F238E27FC236}">
                <a16:creationId xmlns:a16="http://schemas.microsoft.com/office/drawing/2014/main" id="{249C8631-8286-E277-5837-BCC32CD8EC29}"/>
              </a:ext>
            </a:extLst>
          </p:cNvPr>
          <p:cNvGrpSpPr/>
          <p:nvPr/>
        </p:nvGrpSpPr>
        <p:grpSpPr>
          <a:xfrm>
            <a:off x="-1" y="9318179"/>
            <a:ext cx="18322839" cy="990048"/>
            <a:chOff x="-1" y="9318179"/>
            <a:chExt cx="18322839" cy="990048"/>
          </a:xfrm>
        </p:grpSpPr>
        <p:grpSp>
          <p:nvGrpSpPr>
            <p:cNvPr id="2" name="Group 2"/>
            <p:cNvGrpSpPr/>
            <p:nvPr/>
          </p:nvGrpSpPr>
          <p:grpSpPr>
            <a:xfrm>
              <a:off x="-1" y="9318179"/>
              <a:ext cx="18322839" cy="990048"/>
              <a:chOff x="0" y="-38100"/>
              <a:chExt cx="4816593" cy="2607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
        <p:nvSpPr>
          <p:cNvPr id="23" name="TextBox 19">
            <a:extLst>
              <a:ext uri="{FF2B5EF4-FFF2-40B4-BE49-F238E27FC236}">
                <a16:creationId xmlns:a16="http://schemas.microsoft.com/office/drawing/2014/main" id="{5C4BBDBF-A5BE-83AB-AD05-F59B61A28B16}"/>
              </a:ext>
            </a:extLst>
          </p:cNvPr>
          <p:cNvSpPr txBox="1"/>
          <p:nvPr/>
        </p:nvSpPr>
        <p:spPr>
          <a:xfrm>
            <a:off x="839564" y="3640428"/>
            <a:ext cx="15123409" cy="2067746"/>
          </a:xfrm>
          <a:prstGeom prst="rect">
            <a:avLst/>
          </a:prstGeom>
        </p:spPr>
        <p:txBody>
          <a:bodyPr wrap="square" lIns="0" tIns="0" rIns="0" bIns="0" rtlCol="0" anchor="t">
            <a:spAutoFit/>
          </a:bodyPr>
          <a:lstStyle/>
          <a:p>
            <a:pPr>
              <a:lnSpc>
                <a:spcPts val="19000"/>
              </a:lnSpc>
              <a:spcBef>
                <a:spcPct val="0"/>
              </a:spcBef>
            </a:pPr>
            <a:r>
              <a:rPr lang="en-US" sz="6600" dirty="0">
                <a:latin typeface="Montaser Arabic Bold" panose="020B0604020202020204" charset="-78"/>
                <a:cs typeface="Montaser Arabic Bold" panose="020B0604020202020204" charset="-78"/>
              </a:rPr>
              <a:t>From Referral to Resolution</a:t>
            </a:r>
            <a:endParaRPr lang="en-US" sz="6000" b="1" dirty="0">
              <a:solidFill>
                <a:srgbClr val="000000"/>
              </a:solidFill>
              <a:latin typeface="Montaser Arabic Bold" panose="020B0604020202020204" charset="-78"/>
              <a:ea typeface="Montaser Arabic Bold"/>
              <a:cs typeface="Montaser Arabic Bold" panose="020B0604020202020204" charset="-78"/>
              <a:sym typeface="Montaser Arabic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 name="Freeform 2"/>
          <p:cNvSpPr/>
          <p:nvPr/>
        </p:nvSpPr>
        <p:spPr>
          <a:xfrm rot="10800000">
            <a:off x="7782438" y="0"/>
            <a:ext cx="5788152" cy="10058400"/>
          </a:xfrm>
          <a:custGeom>
            <a:avLst/>
            <a:gdLst/>
            <a:ahLst/>
            <a:cxnLst/>
            <a:rect l="l" t="t" r="r" b="b"/>
            <a:pathLst>
              <a:path w="8615190" h="12692729">
                <a:moveTo>
                  <a:pt x="8615189" y="0"/>
                </a:moveTo>
                <a:lnTo>
                  <a:pt x="0" y="0"/>
                </a:lnTo>
                <a:lnTo>
                  <a:pt x="0" y="12692729"/>
                </a:lnTo>
                <a:lnTo>
                  <a:pt x="8615189" y="12692729"/>
                </a:lnTo>
                <a:lnTo>
                  <a:pt x="861518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TextBox 10"/>
          <p:cNvSpPr txBox="1"/>
          <p:nvPr/>
        </p:nvSpPr>
        <p:spPr>
          <a:xfrm>
            <a:off x="1446374" y="664058"/>
            <a:ext cx="8002425" cy="1175322"/>
          </a:xfrm>
          <a:prstGeom prst="rect">
            <a:avLst/>
          </a:prstGeom>
        </p:spPr>
        <p:txBody>
          <a:bodyPr wrap="square" lIns="0" tIns="0" rIns="0" bIns="0" rtlCol="0" anchor="t">
            <a:spAutoFit/>
          </a:bodyPr>
          <a:lstStyle/>
          <a:p>
            <a:pP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SAGE</a:t>
            </a:r>
          </a:p>
        </p:txBody>
      </p:sp>
      <p:sp>
        <p:nvSpPr>
          <p:cNvPr id="11" name="TextBox 11"/>
          <p:cNvSpPr txBox="1"/>
          <p:nvPr/>
        </p:nvSpPr>
        <p:spPr>
          <a:xfrm>
            <a:off x="1446374" y="2902635"/>
            <a:ext cx="7850025" cy="1723549"/>
          </a:xfrm>
          <a:prstGeom prst="rect">
            <a:avLst/>
          </a:prstGeom>
        </p:spPr>
        <p:txBody>
          <a:bodyPr wrap="square" lIns="0" tIns="0" rIns="0" bIns="0" rtlCol="0" anchor="t">
            <a:spAutoFit/>
          </a:bodyPr>
          <a:lstStyle/>
          <a:p>
            <a:pPr marL="45719" indent="0">
              <a:buFont typeface="Arial" pitchFamily="34" charset="0"/>
              <a:buNone/>
            </a:pPr>
            <a:r>
              <a:rPr lang="en-US" sz="2800" dirty="0"/>
              <a:t>When creating a referral, you will have option to have it in Test Mode, allow the faculty to see a Roster Annotation, Link referrals to List or even create  a referral for a Testing Center.</a:t>
            </a:r>
          </a:p>
        </p:txBody>
      </p:sp>
      <p:sp>
        <p:nvSpPr>
          <p:cNvPr id="18" name="Freeform 18"/>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pSp>
        <p:nvGrpSpPr>
          <p:cNvPr id="12" name="Group 11">
            <a:extLst>
              <a:ext uri="{FF2B5EF4-FFF2-40B4-BE49-F238E27FC236}">
                <a16:creationId xmlns:a16="http://schemas.microsoft.com/office/drawing/2014/main" id="{2575BAB3-DACC-2F01-D91B-FC3BB0393436}"/>
              </a:ext>
            </a:extLst>
          </p:cNvPr>
          <p:cNvGrpSpPr/>
          <p:nvPr/>
        </p:nvGrpSpPr>
        <p:grpSpPr>
          <a:xfrm>
            <a:off x="-1" y="9318179"/>
            <a:ext cx="18322839" cy="990048"/>
            <a:chOff x="-1" y="9318179"/>
            <a:chExt cx="18322839" cy="990048"/>
          </a:xfrm>
        </p:grpSpPr>
        <p:grpSp>
          <p:nvGrpSpPr>
            <p:cNvPr id="13" name="Group 2">
              <a:extLst>
                <a:ext uri="{FF2B5EF4-FFF2-40B4-BE49-F238E27FC236}">
                  <a16:creationId xmlns:a16="http://schemas.microsoft.com/office/drawing/2014/main" id="{FD464490-2336-E959-0941-8E7E0CD720FE}"/>
                </a:ext>
              </a:extLst>
            </p:cNvPr>
            <p:cNvGrpSpPr/>
            <p:nvPr/>
          </p:nvGrpSpPr>
          <p:grpSpPr>
            <a:xfrm>
              <a:off x="-1" y="9318179"/>
              <a:ext cx="18322839" cy="990048"/>
              <a:chOff x="0" y="-38100"/>
              <a:chExt cx="4816593" cy="260753"/>
            </a:xfrm>
          </p:grpSpPr>
          <p:sp>
            <p:nvSpPr>
              <p:cNvPr id="20" name="Freeform 3">
                <a:extLst>
                  <a:ext uri="{FF2B5EF4-FFF2-40B4-BE49-F238E27FC236}">
                    <a16:creationId xmlns:a16="http://schemas.microsoft.com/office/drawing/2014/main" id="{77EF6B8B-8CC1-B1BB-16B6-BF2364AE6F12}"/>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21" name="TextBox 4">
                <a:extLst>
                  <a:ext uri="{FF2B5EF4-FFF2-40B4-BE49-F238E27FC236}">
                    <a16:creationId xmlns:a16="http://schemas.microsoft.com/office/drawing/2014/main" id="{CE7E56DB-EAF4-6582-0FA6-7069ADC7E3C5}"/>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19" name="TextBox 22">
              <a:extLst>
                <a:ext uri="{FF2B5EF4-FFF2-40B4-BE49-F238E27FC236}">
                  <a16:creationId xmlns:a16="http://schemas.microsoft.com/office/drawing/2014/main" id="{DA42368F-2EC4-B588-49F3-16002554F5A5}"/>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pic>
        <p:nvPicPr>
          <p:cNvPr id="14" name="Picture 13">
            <a:extLst>
              <a:ext uri="{FF2B5EF4-FFF2-40B4-BE49-F238E27FC236}">
                <a16:creationId xmlns:a16="http://schemas.microsoft.com/office/drawing/2014/main" id="{D02D6D24-C26D-BC62-7994-C0B75C7973C0}"/>
              </a:ext>
            </a:extLst>
          </p:cNvPr>
          <p:cNvPicPr>
            <a:picLocks noChangeAspect="1"/>
          </p:cNvPicPr>
          <p:nvPr/>
        </p:nvPicPr>
        <p:blipFill>
          <a:blip r:embed="rId5"/>
          <a:stretch>
            <a:fillRect/>
          </a:stretch>
        </p:blipFill>
        <p:spPr>
          <a:xfrm>
            <a:off x="9636036" y="0"/>
            <a:ext cx="8686800" cy="9462839"/>
          </a:xfrm>
          <a:prstGeom prst="rect">
            <a:avLst/>
          </a:prstGeom>
          <a:ln>
            <a:solidFill>
              <a:schemeClr val="tx1"/>
            </a:solidFill>
          </a:ln>
        </p:spPr>
      </p:pic>
      <p:sp>
        <p:nvSpPr>
          <p:cNvPr id="15" name="TextBox 10">
            <a:extLst>
              <a:ext uri="{FF2B5EF4-FFF2-40B4-BE49-F238E27FC236}">
                <a16:creationId xmlns:a16="http://schemas.microsoft.com/office/drawing/2014/main" id="{0D1E6E7A-A400-A042-D06B-3F7C3A463C66}"/>
              </a:ext>
            </a:extLst>
          </p:cNvPr>
          <p:cNvSpPr txBox="1"/>
          <p:nvPr/>
        </p:nvSpPr>
        <p:spPr>
          <a:xfrm>
            <a:off x="1446374" y="1576220"/>
            <a:ext cx="8002425" cy="1175322"/>
          </a:xfrm>
          <a:prstGeom prst="rect">
            <a:avLst/>
          </a:prstGeom>
        </p:spPr>
        <p:txBody>
          <a:bodyPr wrap="square" lIns="0" tIns="0" rIns="0" bIns="0" rtlCol="0" anchor="t">
            <a:spAutoFit/>
          </a:bodyPr>
          <a:lstStyle/>
          <a:p>
            <a:pP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Management</a:t>
            </a:r>
          </a:p>
        </p:txBody>
      </p:sp>
      <p:sp>
        <p:nvSpPr>
          <p:cNvPr id="16" name="TextBox 11">
            <a:extLst>
              <a:ext uri="{FF2B5EF4-FFF2-40B4-BE49-F238E27FC236}">
                <a16:creationId xmlns:a16="http://schemas.microsoft.com/office/drawing/2014/main" id="{BE29F34A-EE54-7568-8AFB-1D438A8E4E60}"/>
              </a:ext>
            </a:extLst>
          </p:cNvPr>
          <p:cNvSpPr txBox="1"/>
          <p:nvPr/>
        </p:nvSpPr>
        <p:spPr>
          <a:xfrm>
            <a:off x="1413244" y="5115689"/>
            <a:ext cx="7850025" cy="3447098"/>
          </a:xfrm>
          <a:prstGeom prst="rect">
            <a:avLst/>
          </a:prstGeom>
        </p:spPr>
        <p:txBody>
          <a:bodyPr wrap="square" lIns="0" tIns="0" rIns="0" bIns="0" rtlCol="0" anchor="t">
            <a:spAutoFit/>
          </a:bodyPr>
          <a:lstStyle/>
          <a:p>
            <a:pPr marL="45719" indent="0">
              <a:buFont typeface="Arial" pitchFamily="34" charset="0"/>
              <a:buNone/>
            </a:pPr>
            <a:r>
              <a:rPr lang="en-US" sz="2800" dirty="0"/>
              <a:t>Referral for a Testing Center allows you to provide faculty the ability to book appointments for students that they're creating referrals for during the roster referral creation process. Typically used for Testing Centers or Lab environments, where faculty would need to book appointments on behalf of students, or assign multiple students to the same Group Availability.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ABD33-F3A3-A9C2-3FB0-9BB16E9E56C0}"/>
            </a:ext>
          </a:extLst>
        </p:cNvPr>
        <p:cNvGrpSpPr/>
        <p:nvPr/>
      </p:nvGrpSpPr>
      <p:grpSpPr>
        <a:xfrm>
          <a:off x="0" y="0"/>
          <a:ext cx="0" cy="0"/>
          <a:chOff x="0" y="0"/>
          <a:chExt cx="0" cy="0"/>
        </a:xfrm>
      </p:grpSpPr>
      <p:sp>
        <p:nvSpPr>
          <p:cNvPr id="20" name="Freeform 6">
            <a:extLst>
              <a:ext uri="{FF2B5EF4-FFF2-40B4-BE49-F238E27FC236}">
                <a16:creationId xmlns:a16="http://schemas.microsoft.com/office/drawing/2014/main" id="{943D1363-5410-DE6C-63A2-D618223659D0}"/>
              </a:ext>
            </a:extLst>
          </p:cNvPr>
          <p:cNvSpPr/>
          <p:nvPr/>
        </p:nvSpPr>
        <p:spPr>
          <a:xfrm>
            <a:off x="2878288" y="114300"/>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8" name="TextBox 8">
            <a:extLst>
              <a:ext uri="{FF2B5EF4-FFF2-40B4-BE49-F238E27FC236}">
                <a16:creationId xmlns:a16="http://schemas.microsoft.com/office/drawing/2014/main" id="{0360F14D-CCBC-0F95-032B-176B1CD0CD4A}"/>
              </a:ext>
            </a:extLst>
          </p:cNvPr>
          <p:cNvSpPr txBox="1"/>
          <p:nvPr/>
        </p:nvSpPr>
        <p:spPr>
          <a:xfrm>
            <a:off x="-1303289" y="9021369"/>
            <a:ext cx="2606577" cy="2582383"/>
          </a:xfrm>
          <a:prstGeom prst="rect">
            <a:avLst/>
          </a:prstGeom>
        </p:spPr>
        <p:txBody>
          <a:bodyPr lIns="50800" tIns="50800" rIns="50800" bIns="50800" rtlCol="0" anchor="ctr"/>
          <a:lstStyle/>
          <a:p>
            <a:pPr algn="ctr">
              <a:lnSpc>
                <a:spcPts val="2659"/>
              </a:lnSpc>
            </a:pPr>
            <a:endParaRPr/>
          </a:p>
        </p:txBody>
      </p:sp>
      <p:sp>
        <p:nvSpPr>
          <p:cNvPr id="12" name="TextBox 12">
            <a:extLst>
              <a:ext uri="{FF2B5EF4-FFF2-40B4-BE49-F238E27FC236}">
                <a16:creationId xmlns:a16="http://schemas.microsoft.com/office/drawing/2014/main" id="{FE046BBB-AA05-F146-8869-8539399833BA}"/>
              </a:ext>
            </a:extLst>
          </p:cNvPr>
          <p:cNvSpPr txBox="1"/>
          <p:nvPr/>
        </p:nvSpPr>
        <p:spPr>
          <a:xfrm>
            <a:off x="7267878" y="505943"/>
            <a:ext cx="9663303" cy="2444900"/>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Reasons &amp; Recommendations</a:t>
            </a:r>
          </a:p>
        </p:txBody>
      </p:sp>
      <p:sp>
        <p:nvSpPr>
          <p:cNvPr id="14" name="TextBox 14">
            <a:extLst>
              <a:ext uri="{FF2B5EF4-FFF2-40B4-BE49-F238E27FC236}">
                <a16:creationId xmlns:a16="http://schemas.microsoft.com/office/drawing/2014/main" id="{8B1ECBF9-F16E-016B-1BD0-C4D28CAEF23D}"/>
              </a:ext>
            </a:extLst>
          </p:cNvPr>
          <p:cNvSpPr txBox="1"/>
          <p:nvPr/>
        </p:nvSpPr>
        <p:spPr>
          <a:xfrm>
            <a:off x="7281130" y="3443264"/>
            <a:ext cx="9370744" cy="3877985"/>
          </a:xfrm>
          <a:prstGeom prst="rect">
            <a:avLst/>
          </a:prstGeom>
        </p:spPr>
        <p:txBody>
          <a:bodyPr wrap="square" lIns="0" tIns="0" rIns="0" bIns="0" rtlCol="0" anchor="t">
            <a:spAutoFit/>
          </a:bodyPr>
          <a:lstStyle/>
          <a:p>
            <a:r>
              <a:rPr lang="en-US" sz="2800" dirty="0"/>
              <a:t>Reasons and Recommendations can be one of the most important aspects in creating these referrals, as these options can also dictate which emails get sent out to whom. Typically, these would be configured to allow your faculty to quickly describe where the student is struggling and what they recommend as a solution. However, since these are entirely customizable, you can ask any questions you can think of to help make the referral creation process as straightforward as possible.</a:t>
            </a:r>
          </a:p>
        </p:txBody>
      </p:sp>
      <p:sp>
        <p:nvSpPr>
          <p:cNvPr id="16" name="Freeform 16">
            <a:extLst>
              <a:ext uri="{FF2B5EF4-FFF2-40B4-BE49-F238E27FC236}">
                <a16:creationId xmlns:a16="http://schemas.microsoft.com/office/drawing/2014/main" id="{C0854F26-DACD-477F-37CF-27A3FE093945}"/>
              </a:ext>
            </a:extLst>
          </p:cNvPr>
          <p:cNvSpPr/>
          <p:nvPr/>
        </p:nvSpPr>
        <p:spPr>
          <a:xfrm>
            <a:off x="16927868" y="114300"/>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pSp>
        <p:nvGrpSpPr>
          <p:cNvPr id="10" name="Group 9">
            <a:extLst>
              <a:ext uri="{FF2B5EF4-FFF2-40B4-BE49-F238E27FC236}">
                <a16:creationId xmlns:a16="http://schemas.microsoft.com/office/drawing/2014/main" id="{9530103A-D529-15BB-4B06-15E81D2AA509}"/>
              </a:ext>
            </a:extLst>
          </p:cNvPr>
          <p:cNvGrpSpPr/>
          <p:nvPr/>
        </p:nvGrpSpPr>
        <p:grpSpPr>
          <a:xfrm>
            <a:off x="-1" y="9318179"/>
            <a:ext cx="18322839" cy="990048"/>
            <a:chOff x="-1" y="9318179"/>
            <a:chExt cx="18322839" cy="990048"/>
          </a:xfrm>
        </p:grpSpPr>
        <p:grpSp>
          <p:nvGrpSpPr>
            <p:cNvPr id="13" name="Group 2">
              <a:extLst>
                <a:ext uri="{FF2B5EF4-FFF2-40B4-BE49-F238E27FC236}">
                  <a16:creationId xmlns:a16="http://schemas.microsoft.com/office/drawing/2014/main" id="{D65A7240-D627-03F3-3F46-DE99C36AA296}"/>
                </a:ext>
              </a:extLst>
            </p:cNvPr>
            <p:cNvGrpSpPr/>
            <p:nvPr/>
          </p:nvGrpSpPr>
          <p:grpSpPr>
            <a:xfrm>
              <a:off x="-1" y="9318179"/>
              <a:ext cx="18322839" cy="990048"/>
              <a:chOff x="0" y="-38100"/>
              <a:chExt cx="4816593" cy="260753"/>
            </a:xfrm>
          </p:grpSpPr>
          <p:sp>
            <p:nvSpPr>
              <p:cNvPr id="17" name="Freeform 3">
                <a:extLst>
                  <a:ext uri="{FF2B5EF4-FFF2-40B4-BE49-F238E27FC236}">
                    <a16:creationId xmlns:a16="http://schemas.microsoft.com/office/drawing/2014/main" id="{7EECDA9F-D610-4AF8-8E87-44AF28B1770B}"/>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8" name="TextBox 4">
                <a:extLst>
                  <a:ext uri="{FF2B5EF4-FFF2-40B4-BE49-F238E27FC236}">
                    <a16:creationId xmlns:a16="http://schemas.microsoft.com/office/drawing/2014/main" id="{D5BB71B5-0175-0DF6-720D-09483405FD86}"/>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15" name="TextBox 22">
              <a:extLst>
                <a:ext uri="{FF2B5EF4-FFF2-40B4-BE49-F238E27FC236}">
                  <a16:creationId xmlns:a16="http://schemas.microsoft.com/office/drawing/2014/main" id="{456A3909-2D11-B309-8BEC-FFD38714408B}"/>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pic>
        <p:nvPicPr>
          <p:cNvPr id="3" name="Picture 2">
            <a:extLst>
              <a:ext uri="{FF2B5EF4-FFF2-40B4-BE49-F238E27FC236}">
                <a16:creationId xmlns:a16="http://schemas.microsoft.com/office/drawing/2014/main" id="{1C7FDFE2-18B7-B1F4-214D-E4C5C21C9C03}"/>
              </a:ext>
            </a:extLst>
          </p:cNvPr>
          <p:cNvPicPr>
            <a:picLocks noChangeAspect="1"/>
          </p:cNvPicPr>
          <p:nvPr/>
        </p:nvPicPr>
        <p:blipFill>
          <a:blip r:embed="rId5"/>
          <a:stretch>
            <a:fillRect/>
          </a:stretch>
        </p:blipFill>
        <p:spPr>
          <a:xfrm>
            <a:off x="0" y="7964"/>
            <a:ext cx="6199791" cy="9462839"/>
          </a:xfrm>
          <a:prstGeom prst="rect">
            <a:avLst/>
          </a:prstGeom>
          <a:ln>
            <a:solidFill>
              <a:schemeClr val="tx1"/>
            </a:solidFill>
          </a:ln>
        </p:spPr>
      </p:pic>
    </p:spTree>
    <p:extLst>
      <p:ext uri="{BB962C8B-B14F-4D97-AF65-F5344CB8AC3E}">
        <p14:creationId xmlns:p14="http://schemas.microsoft.com/office/powerpoint/2010/main" val="327437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C9A82CDD-D6F6-5DE7-F5B5-2BFFAD352261}"/>
              </a:ext>
            </a:extLst>
          </p:cNvPr>
          <p:cNvSpPr/>
          <p:nvPr/>
        </p:nvSpPr>
        <p:spPr>
          <a:xfrm rot="10800000" flipH="1">
            <a:off x="-2750" y="0"/>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TextBox 10"/>
          <p:cNvSpPr txBox="1"/>
          <p:nvPr/>
        </p:nvSpPr>
        <p:spPr>
          <a:xfrm>
            <a:off x="5486400" y="429093"/>
            <a:ext cx="4495800"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chemeClr val="accent2">
                    <a:lumMod val="75000"/>
                  </a:schemeClr>
                </a:solidFill>
                <a:latin typeface="Montaser Arabic Bold"/>
                <a:ea typeface="Montaser Arabic Bold"/>
                <a:cs typeface="Montaser Arabic Bold"/>
                <a:sym typeface="Montaser Arabic Bold"/>
              </a:rPr>
              <a:t>Referral</a:t>
            </a:r>
          </a:p>
        </p:txBody>
      </p:sp>
      <p:sp>
        <p:nvSpPr>
          <p:cNvPr id="11" name="TextBox 11"/>
          <p:cNvSpPr txBox="1"/>
          <p:nvPr/>
        </p:nvSpPr>
        <p:spPr>
          <a:xfrm>
            <a:off x="9677400" y="429093"/>
            <a:ext cx="7044823"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Testing Center</a:t>
            </a:r>
          </a:p>
        </p:txBody>
      </p:sp>
      <p:sp>
        <p:nvSpPr>
          <p:cNvPr id="12" name="TextBox 12"/>
          <p:cNvSpPr txBox="1"/>
          <p:nvPr/>
        </p:nvSpPr>
        <p:spPr>
          <a:xfrm>
            <a:off x="5029200" y="2205061"/>
            <a:ext cx="12148602" cy="3447098"/>
          </a:xfrm>
          <a:prstGeom prst="rect">
            <a:avLst/>
          </a:prstGeom>
        </p:spPr>
        <p:txBody>
          <a:bodyPr lIns="0" tIns="0" rIns="0" bIns="0" rtlCol="0" anchor="t">
            <a:spAutoFit/>
          </a:bodyPr>
          <a:lstStyle/>
          <a:p>
            <a:r>
              <a:rPr lang="en-US" sz="2800" dirty="0"/>
              <a:t>This allows you to provide faculty the ability to book appointments for students that they're creating referrals for. Typically used for Testing Centers or Lab environments, where faculty would need to book appointments on behalf of students, or assign multiple students to the same Group Availability. From the faculty perspective, there's a Schedule icon for each student in the roster referral listing, and/or the option to select multiple students and click "Book Testing Center Appointment" to schedule a group appointment for all selected students. </a:t>
            </a:r>
          </a:p>
          <a:p>
            <a:endParaRPr lang="en-US" sz="2800" dirty="0"/>
          </a:p>
        </p:txBody>
      </p:sp>
      <p:pic>
        <p:nvPicPr>
          <p:cNvPr id="4" name="Picture 3">
            <a:extLst>
              <a:ext uri="{FF2B5EF4-FFF2-40B4-BE49-F238E27FC236}">
                <a16:creationId xmlns:a16="http://schemas.microsoft.com/office/drawing/2014/main" id="{5B27CE82-5FD7-1E53-656D-4D5FE2C0BFBB}"/>
              </a:ext>
            </a:extLst>
          </p:cNvPr>
          <p:cNvPicPr>
            <a:picLocks noChangeAspect="1"/>
          </p:cNvPicPr>
          <p:nvPr/>
        </p:nvPicPr>
        <p:blipFill>
          <a:blip r:embed="rId4"/>
          <a:stretch>
            <a:fillRect/>
          </a:stretch>
        </p:blipFill>
        <p:spPr>
          <a:xfrm>
            <a:off x="244615" y="6228175"/>
            <a:ext cx="9906989" cy="228622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AB688645-9EFF-B7E9-371C-0BA6955E3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3445" y="5796820"/>
            <a:ext cx="7494313" cy="3148941"/>
          </a:xfrm>
          <a:prstGeom prst="rect">
            <a:avLst/>
          </a:prstGeom>
        </p:spPr>
      </p:pic>
      <p:grpSp>
        <p:nvGrpSpPr>
          <p:cNvPr id="6" name="Group 5">
            <a:extLst>
              <a:ext uri="{FF2B5EF4-FFF2-40B4-BE49-F238E27FC236}">
                <a16:creationId xmlns:a16="http://schemas.microsoft.com/office/drawing/2014/main" id="{E6AA1FAB-6DBE-6813-343A-D33F212F6A86}"/>
              </a:ext>
            </a:extLst>
          </p:cNvPr>
          <p:cNvGrpSpPr/>
          <p:nvPr/>
        </p:nvGrpSpPr>
        <p:grpSpPr>
          <a:xfrm>
            <a:off x="-1" y="9318179"/>
            <a:ext cx="18322839" cy="990048"/>
            <a:chOff x="-1" y="9318179"/>
            <a:chExt cx="18322839" cy="990048"/>
          </a:xfrm>
        </p:grpSpPr>
        <p:grpSp>
          <p:nvGrpSpPr>
            <p:cNvPr id="7" name="Group 2">
              <a:extLst>
                <a:ext uri="{FF2B5EF4-FFF2-40B4-BE49-F238E27FC236}">
                  <a16:creationId xmlns:a16="http://schemas.microsoft.com/office/drawing/2014/main" id="{75D574C2-2AE0-2189-25E0-8CB9811A23BA}"/>
                </a:ext>
              </a:extLst>
            </p:cNvPr>
            <p:cNvGrpSpPr/>
            <p:nvPr/>
          </p:nvGrpSpPr>
          <p:grpSpPr>
            <a:xfrm>
              <a:off x="-1" y="9318179"/>
              <a:ext cx="18322839" cy="990048"/>
              <a:chOff x="0" y="-38100"/>
              <a:chExt cx="4816593" cy="260753"/>
            </a:xfrm>
          </p:grpSpPr>
          <p:sp>
            <p:nvSpPr>
              <p:cNvPr id="9" name="Freeform 3">
                <a:extLst>
                  <a:ext uri="{FF2B5EF4-FFF2-40B4-BE49-F238E27FC236}">
                    <a16:creationId xmlns:a16="http://schemas.microsoft.com/office/drawing/2014/main" id="{F08B9FC1-3805-14DD-D256-4F797DC854C7}"/>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8" name="TextBox 4">
                <a:extLst>
                  <a:ext uri="{FF2B5EF4-FFF2-40B4-BE49-F238E27FC236}">
                    <a16:creationId xmlns:a16="http://schemas.microsoft.com/office/drawing/2014/main" id="{6B983DCE-FC25-08B9-5B8C-86F1C55D6D3E}"/>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8" name="TextBox 22">
              <a:extLst>
                <a:ext uri="{FF2B5EF4-FFF2-40B4-BE49-F238E27FC236}">
                  <a16:creationId xmlns:a16="http://schemas.microsoft.com/office/drawing/2014/main" id="{3CE5F464-478D-10B4-C759-CA17F44D8B23}"/>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 name="TextBox 2"/>
          <p:cNvSpPr txBox="1"/>
          <p:nvPr/>
        </p:nvSpPr>
        <p:spPr>
          <a:xfrm>
            <a:off x="2163826" y="1394983"/>
            <a:ext cx="9345699"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Automated Emails</a:t>
            </a:r>
          </a:p>
        </p:txBody>
      </p:sp>
      <p:sp>
        <p:nvSpPr>
          <p:cNvPr id="4" name="TextBox 4"/>
          <p:cNvSpPr txBox="1"/>
          <p:nvPr/>
        </p:nvSpPr>
        <p:spPr>
          <a:xfrm>
            <a:off x="2163826" y="2701891"/>
            <a:ext cx="10003125" cy="2585323"/>
          </a:xfrm>
          <a:prstGeom prst="rect">
            <a:avLst/>
          </a:prstGeom>
        </p:spPr>
        <p:txBody>
          <a:bodyPr lIns="0" tIns="0" rIns="0" bIns="0" rtlCol="0" anchor="t">
            <a:spAutoFit/>
          </a:bodyPr>
          <a:lstStyle/>
          <a:p>
            <a:r>
              <a:rPr lang="en-US" sz="2800" dirty="0"/>
              <a:t>The Automated Emails tab allows you to create custom emails that can be sent to one or more of your Potential Email Recipients upon referral submission. Common examples might be an email that is sent to the student when a referral is created for them. Faculty or other staff might also receive different versions of the same email, or a completely different email if configured in that way. </a:t>
            </a:r>
          </a:p>
        </p:txBody>
      </p:sp>
      <p:sp>
        <p:nvSpPr>
          <p:cNvPr id="9" name="Freeform 9"/>
          <p:cNvSpPr/>
          <p:nvPr/>
        </p:nvSpPr>
        <p:spPr>
          <a:xfrm flipH="1" flipV="1">
            <a:off x="11987225" y="-21023"/>
            <a:ext cx="6328539" cy="10354412"/>
          </a:xfrm>
          <a:custGeom>
            <a:avLst/>
            <a:gdLst/>
            <a:ahLst/>
            <a:cxnLst/>
            <a:rect l="l" t="t" r="r" b="b"/>
            <a:pathLst>
              <a:path w="8615190" h="12692729">
                <a:moveTo>
                  <a:pt x="8615190" y="12692728"/>
                </a:moveTo>
                <a:lnTo>
                  <a:pt x="0" y="12692728"/>
                </a:lnTo>
                <a:lnTo>
                  <a:pt x="0" y="0"/>
                </a:lnTo>
                <a:lnTo>
                  <a:pt x="8615190" y="0"/>
                </a:lnTo>
                <a:lnTo>
                  <a:pt x="8615190" y="12692728"/>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a:off x="9661441" y="784391"/>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2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6"/>
            <a:stretch>
              <a:fillRect/>
            </a:stretch>
          </a:blipFill>
        </p:spPr>
      </p:sp>
      <p:pic>
        <p:nvPicPr>
          <p:cNvPr id="5" name="Picture 4" descr="A picture containing website&#10;&#10;Description automatically generated">
            <a:extLst>
              <a:ext uri="{FF2B5EF4-FFF2-40B4-BE49-F238E27FC236}">
                <a16:creationId xmlns:a16="http://schemas.microsoft.com/office/drawing/2014/main" id="{4A5C8A10-E41B-B57E-11CA-B3C65FDBD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5501976"/>
            <a:ext cx="10581273" cy="3699745"/>
          </a:xfrm>
          <a:prstGeom prst="rect">
            <a:avLst/>
          </a:prstGeom>
        </p:spPr>
      </p:pic>
      <p:grpSp>
        <p:nvGrpSpPr>
          <p:cNvPr id="28" name="Group 27">
            <a:extLst>
              <a:ext uri="{FF2B5EF4-FFF2-40B4-BE49-F238E27FC236}">
                <a16:creationId xmlns:a16="http://schemas.microsoft.com/office/drawing/2014/main" id="{45B0067C-765B-70A0-5D5D-371C2E30482B}"/>
              </a:ext>
            </a:extLst>
          </p:cNvPr>
          <p:cNvGrpSpPr/>
          <p:nvPr/>
        </p:nvGrpSpPr>
        <p:grpSpPr>
          <a:xfrm>
            <a:off x="-1" y="9318179"/>
            <a:ext cx="18322839" cy="990048"/>
            <a:chOff x="-1" y="9318179"/>
            <a:chExt cx="18322839" cy="990048"/>
          </a:xfrm>
        </p:grpSpPr>
        <p:grpSp>
          <p:nvGrpSpPr>
            <p:cNvPr id="29" name="Group 2">
              <a:extLst>
                <a:ext uri="{FF2B5EF4-FFF2-40B4-BE49-F238E27FC236}">
                  <a16:creationId xmlns:a16="http://schemas.microsoft.com/office/drawing/2014/main" id="{8D6540DA-7FF3-F83E-E73C-3C871F2BC74B}"/>
                </a:ext>
              </a:extLst>
            </p:cNvPr>
            <p:cNvGrpSpPr/>
            <p:nvPr/>
          </p:nvGrpSpPr>
          <p:grpSpPr>
            <a:xfrm>
              <a:off x="-1" y="9318179"/>
              <a:ext cx="18322839" cy="990048"/>
              <a:chOff x="0" y="-38100"/>
              <a:chExt cx="4816593" cy="260753"/>
            </a:xfrm>
          </p:grpSpPr>
          <p:sp>
            <p:nvSpPr>
              <p:cNvPr id="31" name="Freeform 3">
                <a:extLst>
                  <a:ext uri="{FF2B5EF4-FFF2-40B4-BE49-F238E27FC236}">
                    <a16:creationId xmlns:a16="http://schemas.microsoft.com/office/drawing/2014/main" id="{1F80B7D7-5491-8254-56C0-475CA354A8C6}"/>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32" name="TextBox 4">
                <a:extLst>
                  <a:ext uri="{FF2B5EF4-FFF2-40B4-BE49-F238E27FC236}">
                    <a16:creationId xmlns:a16="http://schemas.microsoft.com/office/drawing/2014/main" id="{8A43A861-F00A-C3A2-BE0E-2D455991B931}"/>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30" name="TextBox 22">
              <a:extLst>
                <a:ext uri="{FF2B5EF4-FFF2-40B4-BE49-F238E27FC236}">
                  <a16:creationId xmlns:a16="http://schemas.microsoft.com/office/drawing/2014/main" id="{623722B1-B775-D1B0-C627-CC434B8634F9}"/>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59D9-3AC2-98FE-F926-2A275E3B26C4}"/>
            </a:ext>
          </a:extLst>
        </p:cNvPr>
        <p:cNvGrpSpPr/>
        <p:nvPr/>
      </p:nvGrpSpPr>
      <p:grpSpPr>
        <a:xfrm>
          <a:off x="0" y="0"/>
          <a:ext cx="0" cy="0"/>
          <a:chOff x="0" y="0"/>
          <a:chExt cx="0" cy="0"/>
        </a:xfrm>
      </p:grpSpPr>
      <p:sp>
        <p:nvSpPr>
          <p:cNvPr id="18" name="Freeform 6">
            <a:extLst>
              <a:ext uri="{FF2B5EF4-FFF2-40B4-BE49-F238E27FC236}">
                <a16:creationId xmlns:a16="http://schemas.microsoft.com/office/drawing/2014/main" id="{6B66762E-3401-AFEC-A2AB-392E96D43E34}"/>
              </a:ext>
            </a:extLst>
          </p:cNvPr>
          <p:cNvSpPr/>
          <p:nvPr/>
        </p:nvSpPr>
        <p:spPr>
          <a:xfrm>
            <a:off x="-3" y="-17318"/>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TextBox 10">
            <a:extLst>
              <a:ext uri="{FF2B5EF4-FFF2-40B4-BE49-F238E27FC236}">
                <a16:creationId xmlns:a16="http://schemas.microsoft.com/office/drawing/2014/main" id="{499B97D9-AE10-4D0C-B6BE-E39ED3C2C30F}"/>
              </a:ext>
            </a:extLst>
          </p:cNvPr>
          <p:cNvSpPr txBox="1"/>
          <p:nvPr/>
        </p:nvSpPr>
        <p:spPr>
          <a:xfrm>
            <a:off x="698807" y="427871"/>
            <a:ext cx="10513837"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D6BD93"/>
                </a:solidFill>
                <a:latin typeface="Montaser Arabic Bold"/>
                <a:ea typeface="Montaser Arabic Bold"/>
                <a:cs typeface="Montaser Arabic Bold"/>
                <a:sym typeface="Montaser Arabic Bold"/>
              </a:rPr>
              <a:t>Email</a:t>
            </a:r>
          </a:p>
        </p:txBody>
      </p:sp>
      <p:sp>
        <p:nvSpPr>
          <p:cNvPr id="11" name="TextBox 11">
            <a:extLst>
              <a:ext uri="{FF2B5EF4-FFF2-40B4-BE49-F238E27FC236}">
                <a16:creationId xmlns:a16="http://schemas.microsoft.com/office/drawing/2014/main" id="{CDB8A8E0-08AD-7010-277C-234B34836098}"/>
              </a:ext>
            </a:extLst>
          </p:cNvPr>
          <p:cNvSpPr txBox="1"/>
          <p:nvPr/>
        </p:nvSpPr>
        <p:spPr>
          <a:xfrm>
            <a:off x="5955725" y="387866"/>
            <a:ext cx="10264577"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Tags and Logic</a:t>
            </a:r>
          </a:p>
        </p:txBody>
      </p:sp>
      <p:sp>
        <p:nvSpPr>
          <p:cNvPr id="12" name="TextBox 12">
            <a:extLst>
              <a:ext uri="{FF2B5EF4-FFF2-40B4-BE49-F238E27FC236}">
                <a16:creationId xmlns:a16="http://schemas.microsoft.com/office/drawing/2014/main" id="{5E662212-6A96-B4AA-D34E-DC17F5F5996C}"/>
              </a:ext>
            </a:extLst>
          </p:cNvPr>
          <p:cNvSpPr txBox="1"/>
          <p:nvPr/>
        </p:nvSpPr>
        <p:spPr>
          <a:xfrm>
            <a:off x="5105400" y="2518477"/>
            <a:ext cx="5250379" cy="6278642"/>
          </a:xfrm>
          <a:prstGeom prst="rect">
            <a:avLst/>
          </a:prstGeom>
        </p:spPr>
        <p:txBody>
          <a:bodyPr wrap="square" lIns="0" tIns="0" rIns="0" bIns="0" rtlCol="0" anchor="t">
            <a:spAutoFit/>
          </a:bodyPr>
          <a:lstStyle/>
          <a:p>
            <a:r>
              <a:rPr lang="en-US" sz="2400" b="1" dirty="0"/>
              <a:t> Email Tags</a:t>
            </a:r>
          </a:p>
          <a:p>
            <a:pPr marL="457200" indent="-457200">
              <a:buFont typeface="Arial" panose="020B0604020202020204" pitchFamily="34" charset="0"/>
              <a:buChar char="•"/>
            </a:pPr>
            <a:endParaRPr lang="en-US" sz="2400" dirty="0"/>
          </a:p>
          <a:p>
            <a:r>
              <a:rPr lang="en-US" sz="2400" dirty="0"/>
              <a:t>A full list of email tags is provided is a Wiki, but to give a quick example, you could format an email as such:</a:t>
            </a:r>
          </a:p>
          <a:p>
            <a:pPr marL="457200" indent="-457200">
              <a:buFont typeface="Arial" panose="020B0604020202020204" pitchFamily="34" charset="0"/>
              <a:buChar char="•"/>
            </a:pPr>
            <a:endParaRPr lang="en-US" sz="2400" dirty="0"/>
          </a:p>
          <a:p>
            <a:r>
              <a:rPr lang="en-US" sz="2400" dirty="0"/>
              <a:t>"Hello, {{</a:t>
            </a:r>
            <a:r>
              <a:rPr lang="en-US" sz="2400" dirty="0" err="1"/>
              <a:t>Student.First_Name</a:t>
            </a:r>
            <a:r>
              <a:rPr lang="en-US" sz="2400" dirty="0"/>
              <a:t>}}, this {{</a:t>
            </a:r>
            <a:r>
              <a:rPr lang="en-US" sz="2400" dirty="0" err="1"/>
              <a:t>ReferralType.Name</a:t>
            </a:r>
            <a:r>
              <a:rPr lang="en-US" sz="2400" dirty="0"/>
              <a:t>}} was submitted by {{</a:t>
            </a:r>
            <a:r>
              <a:rPr lang="en-US" sz="2400" dirty="0" err="1"/>
              <a:t>Faculty.FirstName</a:t>
            </a:r>
            <a:r>
              <a:rPr lang="en-US" sz="2400" dirty="0"/>
              <a:t>}}.“</a:t>
            </a:r>
          </a:p>
          <a:p>
            <a:pPr marL="457200" indent="-457200">
              <a:buFont typeface="Arial" panose="020B0604020202020204" pitchFamily="34" charset="0"/>
              <a:buChar char="•"/>
            </a:pPr>
            <a:endParaRPr lang="en-US" sz="2400" dirty="0"/>
          </a:p>
          <a:p>
            <a:r>
              <a:rPr lang="en-US" sz="2400" dirty="0"/>
              <a:t>Each of those tags would then be replaced by the relevant information when the email is sent. </a:t>
            </a:r>
          </a:p>
          <a:p>
            <a:endParaRPr lang="en-US" sz="2400" dirty="0"/>
          </a:p>
          <a:p>
            <a:r>
              <a:rPr lang="en-US" sz="2400" dirty="0"/>
              <a:t>https://wiki.go-redrock.com/index.php/TracCloud:_Twig</a:t>
            </a:r>
          </a:p>
          <a:p>
            <a:pPr marL="457200" indent="-457200">
              <a:buFont typeface="Arial" panose="020B0604020202020204" pitchFamily="34" charset="0"/>
              <a:buChar char="•"/>
            </a:pPr>
            <a:endParaRPr lang="en-US" sz="2400" dirty="0"/>
          </a:p>
        </p:txBody>
      </p:sp>
      <p:sp>
        <p:nvSpPr>
          <p:cNvPr id="17" name="Freeform 17">
            <a:extLst>
              <a:ext uri="{FF2B5EF4-FFF2-40B4-BE49-F238E27FC236}">
                <a16:creationId xmlns:a16="http://schemas.microsoft.com/office/drawing/2014/main" id="{AFC85B53-38B1-76BE-4B20-95D40D2B02E2}"/>
              </a:ext>
            </a:extLst>
          </p:cNvPr>
          <p:cNvSpPr/>
          <p:nvPr/>
        </p:nvSpPr>
        <p:spPr>
          <a:xfrm>
            <a:off x="2486507" y="173176"/>
            <a:ext cx="1166384" cy="1317283"/>
          </a:xfrm>
          <a:custGeom>
            <a:avLst/>
            <a:gdLst/>
            <a:ahLst/>
            <a:cxnLst/>
            <a:rect l="l" t="t" r="r" b="b"/>
            <a:pathLst>
              <a:path w="1166384" h="1317283">
                <a:moveTo>
                  <a:pt x="0" y="0"/>
                </a:moveTo>
                <a:lnTo>
                  <a:pt x="1166384" y="0"/>
                </a:lnTo>
                <a:lnTo>
                  <a:pt x="1166384" y="1317283"/>
                </a:lnTo>
                <a:lnTo>
                  <a:pt x="0" y="1317283"/>
                </a:lnTo>
                <a:lnTo>
                  <a:pt x="0" y="0"/>
                </a:lnTo>
                <a:close/>
              </a:path>
            </a:pathLst>
          </a:custGeom>
          <a:blipFill>
            <a:blip r:embed="rId4"/>
            <a:stretch>
              <a:fillRect/>
            </a:stretch>
          </a:blipFill>
        </p:spPr>
      </p:sp>
      <p:sp>
        <p:nvSpPr>
          <p:cNvPr id="4" name="TextBox 12">
            <a:extLst>
              <a:ext uri="{FF2B5EF4-FFF2-40B4-BE49-F238E27FC236}">
                <a16:creationId xmlns:a16="http://schemas.microsoft.com/office/drawing/2014/main" id="{5A79217C-86B3-8E42-72B4-9C8EDC26B008}"/>
              </a:ext>
            </a:extLst>
          </p:cNvPr>
          <p:cNvSpPr txBox="1"/>
          <p:nvPr/>
        </p:nvSpPr>
        <p:spPr>
          <a:xfrm>
            <a:off x="11212644" y="2513075"/>
            <a:ext cx="5250379" cy="6278642"/>
          </a:xfrm>
          <a:prstGeom prst="rect">
            <a:avLst/>
          </a:prstGeom>
        </p:spPr>
        <p:txBody>
          <a:bodyPr wrap="square" lIns="0" tIns="0" rIns="0" bIns="0" rtlCol="0" anchor="t">
            <a:spAutoFit/>
          </a:bodyPr>
          <a:lstStyle/>
          <a:p>
            <a:r>
              <a:rPr lang="en-US" sz="2400" b="1" dirty="0"/>
              <a:t> Email Logic</a:t>
            </a:r>
          </a:p>
          <a:p>
            <a:endParaRPr lang="en-US" sz="2400" dirty="0"/>
          </a:p>
          <a:p>
            <a:r>
              <a:rPr lang="en-US" sz="2400" dirty="0"/>
              <a:t>This is where Twig gets slightly more complicated, but significantly more flexible. Let's say you want to add an extra sentence to your email, but only if a particular reason was selected. In that case, you could write your email like this:</a:t>
            </a:r>
          </a:p>
          <a:p>
            <a:endParaRPr lang="en-US" sz="2400" dirty="0"/>
          </a:p>
          <a:p>
            <a:r>
              <a:rPr lang="en-US" sz="2400" dirty="0"/>
              <a:t>{% if "Poor Attendance" in Reasons %}</a:t>
            </a:r>
          </a:p>
          <a:p>
            <a:r>
              <a:rPr lang="en-US" sz="2400" dirty="0"/>
              <a:t>Online Tutoring is now available! See example.edu/remote/ for more information.</a:t>
            </a:r>
          </a:p>
          <a:p>
            <a:r>
              <a:rPr lang="en-US" sz="2400" dirty="0"/>
              <a:t>{% endif %}</a:t>
            </a:r>
          </a:p>
          <a:p>
            <a:endParaRPr lang="en-US" sz="2400" dirty="0"/>
          </a:p>
          <a:p>
            <a:r>
              <a:rPr lang="en-US" sz="2400" dirty="0"/>
              <a:t>That sentence will only be included in the email body if that Reason was selected. </a:t>
            </a:r>
          </a:p>
        </p:txBody>
      </p:sp>
      <p:grpSp>
        <p:nvGrpSpPr>
          <p:cNvPr id="5" name="Group 4">
            <a:extLst>
              <a:ext uri="{FF2B5EF4-FFF2-40B4-BE49-F238E27FC236}">
                <a16:creationId xmlns:a16="http://schemas.microsoft.com/office/drawing/2014/main" id="{887E1B0A-8B4B-06CF-0D91-1ADF878C3BB0}"/>
              </a:ext>
            </a:extLst>
          </p:cNvPr>
          <p:cNvGrpSpPr/>
          <p:nvPr/>
        </p:nvGrpSpPr>
        <p:grpSpPr>
          <a:xfrm>
            <a:off x="-1" y="9318179"/>
            <a:ext cx="18322839" cy="990048"/>
            <a:chOff x="-1" y="9318179"/>
            <a:chExt cx="18322839" cy="990048"/>
          </a:xfrm>
        </p:grpSpPr>
        <p:grpSp>
          <p:nvGrpSpPr>
            <p:cNvPr id="6" name="Group 2">
              <a:extLst>
                <a:ext uri="{FF2B5EF4-FFF2-40B4-BE49-F238E27FC236}">
                  <a16:creationId xmlns:a16="http://schemas.microsoft.com/office/drawing/2014/main" id="{EAD1F549-5BE7-D4F8-520C-11DE783B5958}"/>
                </a:ext>
              </a:extLst>
            </p:cNvPr>
            <p:cNvGrpSpPr/>
            <p:nvPr/>
          </p:nvGrpSpPr>
          <p:grpSpPr>
            <a:xfrm>
              <a:off x="-1" y="9318179"/>
              <a:ext cx="18322839" cy="990048"/>
              <a:chOff x="0" y="-38100"/>
              <a:chExt cx="4816593" cy="260753"/>
            </a:xfrm>
          </p:grpSpPr>
          <p:sp>
            <p:nvSpPr>
              <p:cNvPr id="8" name="Freeform 3">
                <a:extLst>
                  <a:ext uri="{FF2B5EF4-FFF2-40B4-BE49-F238E27FC236}">
                    <a16:creationId xmlns:a16="http://schemas.microsoft.com/office/drawing/2014/main" id="{573DD26E-96EF-3A7F-7C6C-EF5DDCD52E18}"/>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9" name="TextBox 4">
                <a:extLst>
                  <a:ext uri="{FF2B5EF4-FFF2-40B4-BE49-F238E27FC236}">
                    <a16:creationId xmlns:a16="http://schemas.microsoft.com/office/drawing/2014/main" id="{9B73DF18-B638-82B6-809D-BC7BCB326629}"/>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7" name="TextBox 22">
              <a:extLst>
                <a:ext uri="{FF2B5EF4-FFF2-40B4-BE49-F238E27FC236}">
                  <a16:creationId xmlns:a16="http://schemas.microsoft.com/office/drawing/2014/main" id="{A500C788-D548-C30C-27CF-2652B5A9CA25}"/>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extLst>
      <p:ext uri="{BB962C8B-B14F-4D97-AF65-F5344CB8AC3E}">
        <p14:creationId xmlns:p14="http://schemas.microsoft.com/office/powerpoint/2010/main" val="418658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A54C9-D867-B306-EA6E-C3A839B0C22F}"/>
            </a:ext>
          </a:extLst>
        </p:cNvPr>
        <p:cNvGrpSpPr/>
        <p:nvPr/>
      </p:nvGrpSpPr>
      <p:grpSpPr>
        <a:xfrm>
          <a:off x="0" y="0"/>
          <a:ext cx="0" cy="0"/>
          <a:chOff x="0" y="0"/>
          <a:chExt cx="0" cy="0"/>
        </a:xfrm>
      </p:grpSpPr>
      <p:sp>
        <p:nvSpPr>
          <p:cNvPr id="13" name="Freeform 5">
            <a:extLst>
              <a:ext uri="{FF2B5EF4-FFF2-40B4-BE49-F238E27FC236}">
                <a16:creationId xmlns:a16="http://schemas.microsoft.com/office/drawing/2014/main" id="{6B11156F-14C8-2399-2282-D6A7DD3114CA}"/>
              </a:ext>
            </a:extLst>
          </p:cNvPr>
          <p:cNvSpPr/>
          <p:nvPr/>
        </p:nvSpPr>
        <p:spPr>
          <a:xfrm rot="10800000" flipV="1">
            <a:off x="12429081" y="0"/>
            <a:ext cx="5858919" cy="9988830"/>
          </a:xfrm>
          <a:custGeom>
            <a:avLst/>
            <a:gdLst/>
            <a:ahLst/>
            <a:cxnLst/>
            <a:rect l="l" t="t" r="r" b="b"/>
            <a:pathLst>
              <a:path w="8615190" h="12692729">
                <a:moveTo>
                  <a:pt x="0" y="12692729"/>
                </a:moveTo>
                <a:lnTo>
                  <a:pt x="8615190" y="12692729"/>
                </a:lnTo>
                <a:lnTo>
                  <a:pt x="8615190" y="0"/>
                </a:lnTo>
                <a:lnTo>
                  <a:pt x="0" y="0"/>
                </a:lnTo>
                <a:lnTo>
                  <a:pt x="0" y="1269272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 name="TextBox 2">
            <a:extLst>
              <a:ext uri="{FF2B5EF4-FFF2-40B4-BE49-F238E27FC236}">
                <a16:creationId xmlns:a16="http://schemas.microsoft.com/office/drawing/2014/main" id="{9C33645B-9FA1-839A-D12D-F98B55CAE1CC}"/>
              </a:ext>
            </a:extLst>
          </p:cNvPr>
          <p:cNvSpPr txBox="1"/>
          <p:nvPr/>
        </p:nvSpPr>
        <p:spPr>
          <a:xfrm>
            <a:off x="5227927" y="1487343"/>
            <a:ext cx="6599492" cy="1204306"/>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Group Access</a:t>
            </a:r>
          </a:p>
        </p:txBody>
      </p:sp>
      <p:sp>
        <p:nvSpPr>
          <p:cNvPr id="4" name="TextBox 4">
            <a:extLst>
              <a:ext uri="{FF2B5EF4-FFF2-40B4-BE49-F238E27FC236}">
                <a16:creationId xmlns:a16="http://schemas.microsoft.com/office/drawing/2014/main" id="{0427EBD3-950E-D9F2-1FF4-404169F26EDB}"/>
              </a:ext>
            </a:extLst>
          </p:cNvPr>
          <p:cNvSpPr txBox="1"/>
          <p:nvPr/>
        </p:nvSpPr>
        <p:spPr>
          <a:xfrm>
            <a:off x="1142999" y="3885609"/>
            <a:ext cx="7717585" cy="2154436"/>
          </a:xfrm>
          <a:prstGeom prst="rect">
            <a:avLst/>
          </a:prstGeom>
        </p:spPr>
        <p:txBody>
          <a:bodyPr wrap="square" lIns="0" tIns="0" rIns="0" bIns="0" rtlCol="0" anchor="t">
            <a:spAutoFit/>
          </a:bodyPr>
          <a:lstStyle/>
          <a:p>
            <a:r>
              <a:rPr lang="en-US" sz="2800" dirty="0"/>
              <a:t>In order for staff members to view and/or edit referrals, they must be provided access in their permission group. This also gives you the ability to fine-tune what they can and can't do in relation to these referrals. </a:t>
            </a:r>
          </a:p>
        </p:txBody>
      </p:sp>
      <p:sp>
        <p:nvSpPr>
          <p:cNvPr id="20" name="Freeform 20">
            <a:extLst>
              <a:ext uri="{FF2B5EF4-FFF2-40B4-BE49-F238E27FC236}">
                <a16:creationId xmlns:a16="http://schemas.microsoft.com/office/drawing/2014/main" id="{7B64FD07-A40D-E0AC-190D-593624E0148F}"/>
              </a:ext>
            </a:extLst>
          </p:cNvPr>
          <p:cNvSpPr/>
          <p:nvPr/>
        </p:nvSpPr>
        <p:spPr>
          <a:xfrm>
            <a:off x="9661441" y="784391"/>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27">
            <a:extLst>
              <a:ext uri="{FF2B5EF4-FFF2-40B4-BE49-F238E27FC236}">
                <a16:creationId xmlns:a16="http://schemas.microsoft.com/office/drawing/2014/main" id="{B00F1B18-BD76-8FB4-06E2-AD85E9174ECC}"/>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6"/>
            <a:stretch>
              <a:fillRect/>
            </a:stretch>
          </a:blipFill>
        </p:spPr>
      </p:sp>
      <p:grpSp>
        <p:nvGrpSpPr>
          <p:cNvPr id="7" name="Group 6">
            <a:extLst>
              <a:ext uri="{FF2B5EF4-FFF2-40B4-BE49-F238E27FC236}">
                <a16:creationId xmlns:a16="http://schemas.microsoft.com/office/drawing/2014/main" id="{6C950465-458A-6F80-3B79-E0876390ACFB}"/>
              </a:ext>
            </a:extLst>
          </p:cNvPr>
          <p:cNvGrpSpPr/>
          <p:nvPr/>
        </p:nvGrpSpPr>
        <p:grpSpPr>
          <a:xfrm>
            <a:off x="-1" y="9318179"/>
            <a:ext cx="18322839" cy="990048"/>
            <a:chOff x="-1" y="9318179"/>
            <a:chExt cx="18322839" cy="990048"/>
          </a:xfrm>
        </p:grpSpPr>
        <p:grpSp>
          <p:nvGrpSpPr>
            <p:cNvPr id="8" name="Group 2">
              <a:extLst>
                <a:ext uri="{FF2B5EF4-FFF2-40B4-BE49-F238E27FC236}">
                  <a16:creationId xmlns:a16="http://schemas.microsoft.com/office/drawing/2014/main" id="{98CEA816-126F-8CF8-3A30-2D882B89A644}"/>
                </a:ext>
              </a:extLst>
            </p:cNvPr>
            <p:cNvGrpSpPr/>
            <p:nvPr/>
          </p:nvGrpSpPr>
          <p:grpSpPr>
            <a:xfrm>
              <a:off x="-1" y="9318179"/>
              <a:ext cx="18322839" cy="990048"/>
              <a:chOff x="0" y="-38100"/>
              <a:chExt cx="4816593" cy="260753"/>
            </a:xfrm>
          </p:grpSpPr>
          <p:sp>
            <p:nvSpPr>
              <p:cNvPr id="11" name="Freeform 3">
                <a:extLst>
                  <a:ext uri="{FF2B5EF4-FFF2-40B4-BE49-F238E27FC236}">
                    <a16:creationId xmlns:a16="http://schemas.microsoft.com/office/drawing/2014/main" id="{92CF8D2C-3C8F-D8D3-ACC7-53722F713B27}"/>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2" name="TextBox 4">
                <a:extLst>
                  <a:ext uri="{FF2B5EF4-FFF2-40B4-BE49-F238E27FC236}">
                    <a16:creationId xmlns:a16="http://schemas.microsoft.com/office/drawing/2014/main" id="{05FCF5AC-8534-29F4-77E4-F7D79F8BC4BC}"/>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10" name="TextBox 22">
              <a:extLst>
                <a:ext uri="{FF2B5EF4-FFF2-40B4-BE49-F238E27FC236}">
                  <a16:creationId xmlns:a16="http://schemas.microsoft.com/office/drawing/2014/main" id="{2FFEF547-E07E-4F99-3385-C634F06F0A6A}"/>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pic>
        <p:nvPicPr>
          <p:cNvPr id="5" name="Picture 4">
            <a:extLst>
              <a:ext uri="{FF2B5EF4-FFF2-40B4-BE49-F238E27FC236}">
                <a16:creationId xmlns:a16="http://schemas.microsoft.com/office/drawing/2014/main" id="{A16A1C77-D79C-9896-6B5A-8FA002F50EC0}"/>
              </a:ext>
            </a:extLst>
          </p:cNvPr>
          <p:cNvPicPr>
            <a:picLocks noChangeAspect="1"/>
          </p:cNvPicPr>
          <p:nvPr/>
        </p:nvPicPr>
        <p:blipFill>
          <a:blip r:embed="rId7"/>
          <a:stretch>
            <a:fillRect/>
          </a:stretch>
        </p:blipFill>
        <p:spPr>
          <a:xfrm>
            <a:off x="9161416" y="3854021"/>
            <a:ext cx="6599492" cy="2217612"/>
          </a:xfrm>
          <a:prstGeom prst="rect">
            <a:avLst/>
          </a:prstGeom>
          <a:ln>
            <a:solidFill>
              <a:schemeClr val="tx1"/>
            </a:solidFill>
          </a:ln>
        </p:spPr>
      </p:pic>
      <p:pic>
        <p:nvPicPr>
          <p:cNvPr id="14" name="Picture 13">
            <a:extLst>
              <a:ext uri="{FF2B5EF4-FFF2-40B4-BE49-F238E27FC236}">
                <a16:creationId xmlns:a16="http://schemas.microsoft.com/office/drawing/2014/main" id="{13276DB3-9FEB-BDDD-C3B8-BE3C4353F409}"/>
              </a:ext>
            </a:extLst>
          </p:cNvPr>
          <p:cNvPicPr>
            <a:picLocks noChangeAspect="1"/>
          </p:cNvPicPr>
          <p:nvPr/>
        </p:nvPicPr>
        <p:blipFill>
          <a:blip r:embed="rId8"/>
          <a:stretch>
            <a:fillRect/>
          </a:stretch>
        </p:blipFill>
        <p:spPr>
          <a:xfrm>
            <a:off x="2614141" y="6998924"/>
            <a:ext cx="13059718" cy="1937893"/>
          </a:xfrm>
          <a:prstGeom prst="rect">
            <a:avLst/>
          </a:prstGeom>
          <a:ln>
            <a:solidFill>
              <a:schemeClr val="tx1"/>
            </a:solidFill>
          </a:ln>
        </p:spPr>
      </p:pic>
    </p:spTree>
    <p:extLst>
      <p:ext uri="{BB962C8B-B14F-4D97-AF65-F5344CB8AC3E}">
        <p14:creationId xmlns:p14="http://schemas.microsoft.com/office/powerpoint/2010/main" val="259762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F57A-6874-F9AD-1584-026098102364}"/>
            </a:ext>
          </a:extLst>
        </p:cNvPr>
        <p:cNvGrpSpPr/>
        <p:nvPr/>
      </p:nvGrpSpPr>
      <p:grpSpPr>
        <a:xfrm>
          <a:off x="0" y="0"/>
          <a:ext cx="0" cy="0"/>
          <a:chOff x="0" y="0"/>
          <a:chExt cx="0" cy="0"/>
        </a:xfrm>
      </p:grpSpPr>
      <p:sp>
        <p:nvSpPr>
          <p:cNvPr id="18" name="Freeform 6">
            <a:extLst>
              <a:ext uri="{FF2B5EF4-FFF2-40B4-BE49-F238E27FC236}">
                <a16:creationId xmlns:a16="http://schemas.microsoft.com/office/drawing/2014/main" id="{04EF2297-6A40-77F1-1D5A-C7680AAF56E5}"/>
              </a:ext>
            </a:extLst>
          </p:cNvPr>
          <p:cNvSpPr/>
          <p:nvPr/>
        </p:nvSpPr>
        <p:spPr>
          <a:xfrm>
            <a:off x="-3" y="-17318"/>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9" name="Freeform 5">
            <a:extLst>
              <a:ext uri="{FF2B5EF4-FFF2-40B4-BE49-F238E27FC236}">
                <a16:creationId xmlns:a16="http://schemas.microsoft.com/office/drawing/2014/main" id="{CDAECDB0-882B-0956-E657-B9DF37A78150}"/>
              </a:ext>
            </a:extLst>
          </p:cNvPr>
          <p:cNvSpPr/>
          <p:nvPr/>
        </p:nvSpPr>
        <p:spPr>
          <a:xfrm flipH="1">
            <a:off x="12534687" y="3464"/>
            <a:ext cx="5788152" cy="10058400"/>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1" name="TextBox 11">
            <a:extLst>
              <a:ext uri="{FF2B5EF4-FFF2-40B4-BE49-F238E27FC236}">
                <a16:creationId xmlns:a16="http://schemas.microsoft.com/office/drawing/2014/main" id="{E620E048-D0D0-8DCE-AAFA-5C9D1E04D366}"/>
              </a:ext>
            </a:extLst>
          </p:cNvPr>
          <p:cNvSpPr txBox="1"/>
          <p:nvPr/>
        </p:nvSpPr>
        <p:spPr>
          <a:xfrm>
            <a:off x="741318" y="264140"/>
            <a:ext cx="16840200" cy="1175322"/>
          </a:xfrm>
          <a:prstGeom prst="rect">
            <a:avLst/>
          </a:prstGeom>
        </p:spPr>
        <p:txBody>
          <a:bodyPr wrap="square"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Faculty Referral Activity Report</a:t>
            </a:r>
          </a:p>
        </p:txBody>
      </p:sp>
      <p:sp>
        <p:nvSpPr>
          <p:cNvPr id="12" name="TextBox 12">
            <a:extLst>
              <a:ext uri="{FF2B5EF4-FFF2-40B4-BE49-F238E27FC236}">
                <a16:creationId xmlns:a16="http://schemas.microsoft.com/office/drawing/2014/main" id="{7C7C60DF-879F-BB9C-1A53-F6D28E5DE04C}"/>
              </a:ext>
            </a:extLst>
          </p:cNvPr>
          <p:cNvSpPr txBox="1"/>
          <p:nvPr/>
        </p:nvSpPr>
        <p:spPr>
          <a:xfrm>
            <a:off x="3815576" y="1735829"/>
            <a:ext cx="10048638" cy="1477328"/>
          </a:xfrm>
          <a:prstGeom prst="rect">
            <a:avLst/>
          </a:prstGeom>
        </p:spPr>
        <p:txBody>
          <a:bodyPr wrap="square" lIns="0" tIns="0" rIns="0" bIns="0" rtlCol="0" anchor="t">
            <a:spAutoFit/>
          </a:bodyPr>
          <a:lstStyle/>
          <a:p>
            <a:r>
              <a:rPr lang="en-US" sz="2400" dirty="0"/>
              <a:t>This report displays faculty, their sections, and how many referrals their students are assigned to. Additionally, the total registrations linked to each faculty's sections, total registrations overall, and total unique students are shown. A bar chart can optionally be included, shown in the screenshot below.</a:t>
            </a:r>
          </a:p>
        </p:txBody>
      </p:sp>
      <p:grpSp>
        <p:nvGrpSpPr>
          <p:cNvPr id="4" name="Group 3">
            <a:extLst>
              <a:ext uri="{FF2B5EF4-FFF2-40B4-BE49-F238E27FC236}">
                <a16:creationId xmlns:a16="http://schemas.microsoft.com/office/drawing/2014/main" id="{8D6CCD97-538B-6D13-456B-7933332FF0AF}"/>
              </a:ext>
            </a:extLst>
          </p:cNvPr>
          <p:cNvGrpSpPr/>
          <p:nvPr/>
        </p:nvGrpSpPr>
        <p:grpSpPr>
          <a:xfrm>
            <a:off x="-1" y="9318179"/>
            <a:ext cx="18322839" cy="990048"/>
            <a:chOff x="-1" y="9318179"/>
            <a:chExt cx="18322839" cy="990048"/>
          </a:xfrm>
        </p:grpSpPr>
        <p:grpSp>
          <p:nvGrpSpPr>
            <p:cNvPr id="5" name="Group 2">
              <a:extLst>
                <a:ext uri="{FF2B5EF4-FFF2-40B4-BE49-F238E27FC236}">
                  <a16:creationId xmlns:a16="http://schemas.microsoft.com/office/drawing/2014/main" id="{DD9EE65D-DE8D-0BA1-EBCE-84F2CB0573E2}"/>
                </a:ext>
              </a:extLst>
            </p:cNvPr>
            <p:cNvGrpSpPr/>
            <p:nvPr/>
          </p:nvGrpSpPr>
          <p:grpSpPr>
            <a:xfrm>
              <a:off x="-1" y="9318179"/>
              <a:ext cx="18322839" cy="990048"/>
              <a:chOff x="0" y="-38100"/>
              <a:chExt cx="4816593" cy="260753"/>
            </a:xfrm>
          </p:grpSpPr>
          <p:sp>
            <p:nvSpPr>
              <p:cNvPr id="7" name="Freeform 3">
                <a:extLst>
                  <a:ext uri="{FF2B5EF4-FFF2-40B4-BE49-F238E27FC236}">
                    <a16:creationId xmlns:a16="http://schemas.microsoft.com/office/drawing/2014/main" id="{75D46EE9-C0F3-2B08-07E3-317ACB343D3C}"/>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8" name="TextBox 4">
                <a:extLst>
                  <a:ext uri="{FF2B5EF4-FFF2-40B4-BE49-F238E27FC236}">
                    <a16:creationId xmlns:a16="http://schemas.microsoft.com/office/drawing/2014/main" id="{91D77955-3597-DD39-857C-A61D1B725687}"/>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6" name="TextBox 22">
              <a:extLst>
                <a:ext uri="{FF2B5EF4-FFF2-40B4-BE49-F238E27FC236}">
                  <a16:creationId xmlns:a16="http://schemas.microsoft.com/office/drawing/2014/main" id="{029BAEFE-5A93-83A5-D502-49E436E95440}"/>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pic>
        <p:nvPicPr>
          <p:cNvPr id="3" name="Picture 2">
            <a:extLst>
              <a:ext uri="{FF2B5EF4-FFF2-40B4-BE49-F238E27FC236}">
                <a16:creationId xmlns:a16="http://schemas.microsoft.com/office/drawing/2014/main" id="{EA063738-AF48-6369-69A9-469EF42D09E8}"/>
              </a:ext>
            </a:extLst>
          </p:cNvPr>
          <p:cNvPicPr>
            <a:picLocks noChangeAspect="1"/>
          </p:cNvPicPr>
          <p:nvPr/>
        </p:nvPicPr>
        <p:blipFill>
          <a:blip r:embed="rId4"/>
          <a:stretch>
            <a:fillRect/>
          </a:stretch>
        </p:blipFill>
        <p:spPr>
          <a:xfrm>
            <a:off x="3962400" y="3531059"/>
            <a:ext cx="9323684" cy="5675286"/>
          </a:xfrm>
          <a:prstGeom prst="rect">
            <a:avLst/>
          </a:prstGeom>
          <a:ln>
            <a:solidFill>
              <a:schemeClr val="tx1"/>
            </a:solidFill>
          </a:ln>
        </p:spPr>
      </p:pic>
    </p:spTree>
    <p:extLst>
      <p:ext uri="{BB962C8B-B14F-4D97-AF65-F5344CB8AC3E}">
        <p14:creationId xmlns:p14="http://schemas.microsoft.com/office/powerpoint/2010/main" val="125197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9C384D35-EB11-C228-A0E8-BDF7C600F177}"/>
              </a:ext>
            </a:extLst>
          </p:cNvPr>
          <p:cNvSpPr/>
          <p:nvPr/>
        </p:nvSpPr>
        <p:spPr>
          <a:xfrm rot="10800000" flipH="1">
            <a:off x="-2750" y="0"/>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10" name="Group 10"/>
          <p:cNvGrpSpPr/>
          <p:nvPr/>
        </p:nvGrpSpPr>
        <p:grpSpPr>
          <a:xfrm>
            <a:off x="361455" y="1181100"/>
            <a:ext cx="7609981" cy="760998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71877" y="1491522"/>
            <a:ext cx="6989137" cy="698913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r="-25046"/>
              </a:stretch>
            </a:blipFill>
          </p:spPr>
          <p:txBody>
            <a:bodyPr/>
            <a:lstStyle/>
            <a:p>
              <a:endParaRPr lang="en-US" dirty="0"/>
            </a:p>
          </p:txBody>
        </p:sp>
      </p:grpSp>
      <p:sp>
        <p:nvSpPr>
          <p:cNvPr id="18" name="Freeform 18"/>
          <p:cNvSpPr/>
          <p:nvPr/>
        </p:nvSpPr>
        <p:spPr>
          <a:xfrm>
            <a:off x="8458808" y="1028700"/>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TextBox 19"/>
          <p:cNvSpPr txBox="1"/>
          <p:nvPr/>
        </p:nvSpPr>
        <p:spPr>
          <a:xfrm>
            <a:off x="7661014" y="2176016"/>
            <a:ext cx="10081902" cy="2492990"/>
          </a:xfrm>
          <a:prstGeom prst="rect">
            <a:avLst/>
          </a:prstGeom>
        </p:spPr>
        <p:txBody>
          <a:bodyPr wrap="square" lIns="0" tIns="0" rIns="0" bIns="0" rtlCol="0" anchor="t">
            <a:spAutoFit/>
          </a:bodyPr>
          <a:lstStyle/>
          <a:p>
            <a:pPr algn="ctr">
              <a:spcBef>
                <a:spcPct val="0"/>
              </a:spcBef>
            </a:pPr>
            <a:r>
              <a:rPr lang="en-US" sz="5400" b="1" dirty="0">
                <a:solidFill>
                  <a:srgbClr val="000000"/>
                </a:solidFill>
                <a:latin typeface="Montaser Arabic Bold"/>
                <a:ea typeface="Montaser Arabic Bold"/>
                <a:cs typeface="Montaser Arabic Bold"/>
                <a:sym typeface="Montaser Arabic Bold"/>
              </a:rPr>
              <a:t>For pricing or support,</a:t>
            </a:r>
          </a:p>
          <a:p>
            <a:pPr algn="ctr">
              <a:spcBef>
                <a:spcPct val="0"/>
              </a:spcBef>
            </a:pPr>
            <a:r>
              <a:rPr lang="en-US" sz="5400" b="1" dirty="0">
                <a:solidFill>
                  <a:srgbClr val="000000"/>
                </a:solidFill>
                <a:latin typeface="Montaser Arabic Bold"/>
                <a:ea typeface="Montaser Arabic Bold"/>
                <a:cs typeface="Montaser Arabic Bold"/>
                <a:sym typeface="Montaser Arabic Bold"/>
              </a:rPr>
              <a:t>go to </a:t>
            </a:r>
          </a:p>
          <a:p>
            <a:pPr algn="ctr">
              <a:spcBef>
                <a:spcPct val="0"/>
              </a:spcBef>
            </a:pPr>
            <a:r>
              <a:rPr lang="en-US" sz="5400" b="1" dirty="0">
                <a:solidFill>
                  <a:srgbClr val="000000"/>
                </a:solidFill>
                <a:latin typeface="Montaser Arabic Bold"/>
                <a:ea typeface="Montaser Arabic Bold"/>
                <a:cs typeface="Montaser Arabic Bold"/>
                <a:sym typeface="Montaser Arabic Bold"/>
              </a:rPr>
              <a:t>Helpdesk@go-redrock.com</a:t>
            </a:r>
          </a:p>
        </p:txBody>
      </p:sp>
      <p:sp>
        <p:nvSpPr>
          <p:cNvPr id="22" name="TextBox 22"/>
          <p:cNvSpPr txBox="1"/>
          <p:nvPr/>
        </p:nvSpPr>
        <p:spPr>
          <a:xfrm>
            <a:off x="7971436" y="6659366"/>
            <a:ext cx="9982200" cy="668453"/>
          </a:xfrm>
          <a:prstGeom prst="rect">
            <a:avLst/>
          </a:prstGeom>
        </p:spPr>
        <p:txBody>
          <a:bodyPr wrap="square" lIns="0" tIns="0" rIns="0" bIns="0" rtlCol="0" anchor="t">
            <a:spAutoFit/>
          </a:bodyPr>
          <a:lstStyle/>
          <a:p>
            <a:pPr>
              <a:lnSpc>
                <a:spcPts val="6148"/>
              </a:lnSpc>
              <a:spcBef>
                <a:spcPct val="0"/>
              </a:spcBef>
            </a:pPr>
            <a:r>
              <a:rPr lang="en-US" sz="2800" b="1" dirty="0">
                <a:solidFill>
                  <a:srgbClr val="C00000"/>
                </a:solidFill>
                <a:latin typeface="Arimo Bold"/>
                <a:ea typeface="Arimo Bold"/>
                <a:cs typeface="Arimo Bold"/>
                <a:sym typeface="Arimo Bold"/>
              </a:rPr>
              <a:t>https://wiki.go-redrock.com/index.php/TracCloud:_SAGE</a:t>
            </a:r>
          </a:p>
        </p:txBody>
      </p:sp>
      <p:sp>
        <p:nvSpPr>
          <p:cNvPr id="23" name="Freeform 23"/>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7"/>
            <a:stretch>
              <a:fillRect/>
            </a:stretch>
          </a:blipFill>
        </p:spPr>
      </p:sp>
      <p:grpSp>
        <p:nvGrpSpPr>
          <p:cNvPr id="7" name="Group 6">
            <a:extLst>
              <a:ext uri="{FF2B5EF4-FFF2-40B4-BE49-F238E27FC236}">
                <a16:creationId xmlns:a16="http://schemas.microsoft.com/office/drawing/2014/main" id="{4E78C2D0-870C-17B0-B5DF-6F3886D6DCD1}"/>
              </a:ext>
            </a:extLst>
          </p:cNvPr>
          <p:cNvGrpSpPr/>
          <p:nvPr/>
        </p:nvGrpSpPr>
        <p:grpSpPr>
          <a:xfrm>
            <a:off x="-1" y="9318179"/>
            <a:ext cx="18322839" cy="990048"/>
            <a:chOff x="-1" y="9318179"/>
            <a:chExt cx="18322839" cy="990048"/>
          </a:xfrm>
        </p:grpSpPr>
        <p:grpSp>
          <p:nvGrpSpPr>
            <p:cNvPr id="8" name="Group 2">
              <a:extLst>
                <a:ext uri="{FF2B5EF4-FFF2-40B4-BE49-F238E27FC236}">
                  <a16:creationId xmlns:a16="http://schemas.microsoft.com/office/drawing/2014/main" id="{AAA0736A-6C97-E4FE-BDD4-0E7C02DF0CD7}"/>
                </a:ext>
              </a:extLst>
            </p:cNvPr>
            <p:cNvGrpSpPr/>
            <p:nvPr/>
          </p:nvGrpSpPr>
          <p:grpSpPr>
            <a:xfrm>
              <a:off x="-1" y="9318179"/>
              <a:ext cx="18322839" cy="990048"/>
              <a:chOff x="0" y="-38100"/>
              <a:chExt cx="4816593" cy="260753"/>
            </a:xfrm>
          </p:grpSpPr>
          <p:sp>
            <p:nvSpPr>
              <p:cNvPr id="15" name="Freeform 3">
                <a:extLst>
                  <a:ext uri="{FF2B5EF4-FFF2-40B4-BE49-F238E27FC236}">
                    <a16:creationId xmlns:a16="http://schemas.microsoft.com/office/drawing/2014/main" id="{B94F4853-7EEA-AE69-A48C-B7E2E1DA5D0E}"/>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6" name="TextBox 4">
                <a:extLst>
                  <a:ext uri="{FF2B5EF4-FFF2-40B4-BE49-F238E27FC236}">
                    <a16:creationId xmlns:a16="http://schemas.microsoft.com/office/drawing/2014/main" id="{10364F78-235A-B04F-D358-E9474C1C1CEB}"/>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9" name="TextBox 22">
              <a:extLst>
                <a:ext uri="{FF2B5EF4-FFF2-40B4-BE49-F238E27FC236}">
                  <a16:creationId xmlns:a16="http://schemas.microsoft.com/office/drawing/2014/main" id="{D95A2582-305E-8D76-250D-0C82756FD41D}"/>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E9457E02-7FB2-A7D1-DBEA-CBDD81E5FC38}"/>
              </a:ext>
            </a:extLst>
          </p:cNvPr>
          <p:cNvSpPr/>
          <p:nvPr/>
        </p:nvSpPr>
        <p:spPr>
          <a:xfrm rot="10800000">
            <a:off x="9331175" y="0"/>
            <a:ext cx="5788152" cy="10058400"/>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8" name="TextBox 8"/>
          <p:cNvSpPr txBox="1"/>
          <p:nvPr/>
        </p:nvSpPr>
        <p:spPr>
          <a:xfrm>
            <a:off x="-1303289" y="9021369"/>
            <a:ext cx="2606577" cy="2582383"/>
          </a:xfrm>
          <a:prstGeom prst="rect">
            <a:avLst/>
          </a:prstGeom>
        </p:spPr>
        <p:txBody>
          <a:bodyPr lIns="50800" tIns="50800" rIns="50800" bIns="50800" rtlCol="0" anchor="ctr"/>
          <a:lstStyle/>
          <a:p>
            <a:pPr algn="ctr">
              <a:lnSpc>
                <a:spcPts val="2659"/>
              </a:lnSpc>
            </a:pPr>
            <a:endParaRPr/>
          </a:p>
        </p:txBody>
      </p:sp>
      <p:sp>
        <p:nvSpPr>
          <p:cNvPr id="12" name="TextBox 12"/>
          <p:cNvSpPr txBox="1"/>
          <p:nvPr/>
        </p:nvSpPr>
        <p:spPr>
          <a:xfrm>
            <a:off x="906489" y="1301749"/>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INTRODUCTION</a:t>
            </a:r>
          </a:p>
        </p:txBody>
      </p:sp>
      <p:sp>
        <p:nvSpPr>
          <p:cNvPr id="14" name="TextBox 14"/>
          <p:cNvSpPr txBox="1"/>
          <p:nvPr/>
        </p:nvSpPr>
        <p:spPr>
          <a:xfrm>
            <a:off x="939618" y="2485324"/>
            <a:ext cx="9956981" cy="6463308"/>
          </a:xfrm>
          <a:prstGeom prst="rect">
            <a:avLst/>
          </a:prstGeom>
        </p:spPr>
        <p:txBody>
          <a:bodyPr wrap="square" lIns="0" tIns="0" rIns="0" bIns="0" rtlCol="0" anchor="t">
            <a:spAutoFit/>
          </a:bodyPr>
          <a:lstStyle/>
          <a:p>
            <a:r>
              <a:rPr lang="en-US" sz="2800" dirty="0"/>
              <a:t>The SAGE Early Alert module is </a:t>
            </a:r>
            <a:r>
              <a:rPr lang="en-US" sz="2800" dirty="0" err="1"/>
              <a:t>TracCloud’s</a:t>
            </a:r>
            <a:r>
              <a:rPr lang="en-US" sz="2800" dirty="0"/>
              <a:t> early-alert referral system. It allows faculty and support center staff to submit referrals or progress reports for students who may be struggling academically or have other concerns. Through an online form, a professor can flag a student and indicate the issue (e.g., poor attendance, low grades, personal concern) and SAGE will route that information to the appropriate support staff. Based on how the referral is configured, </a:t>
            </a:r>
            <a:r>
              <a:rPr lang="en-US" sz="2800" dirty="0" err="1"/>
              <a:t>TracCloud</a:t>
            </a:r>
            <a:r>
              <a:rPr lang="en-US" sz="2800" dirty="0"/>
              <a:t> can automatically notify relevant parties – for example, send an email to the student’s academic advisor or to a tutoring center coordinator to reach out proactively. SAGE basically creates a case for the student: support staff can record follow-ups, note whether the student was contacted, and close the loop. This helps colleges be proactive in connecting at-risk students with resources. This early-warning systems ensures no student “falls through the cracks” when faculty raise a concern. </a:t>
            </a:r>
            <a:endParaRPr lang="en-US" sz="2600" dirty="0"/>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7" name="Picture 16">
            <a:extLst>
              <a:ext uri="{FF2B5EF4-FFF2-40B4-BE49-F238E27FC236}">
                <a16:creationId xmlns:a16="http://schemas.microsoft.com/office/drawing/2014/main" id="{7F176864-044E-CF3F-2E37-4D63F2367854}"/>
              </a:ext>
            </a:extLst>
          </p:cNvPr>
          <p:cNvPicPr>
            <a:picLocks noChangeAspect="1"/>
          </p:cNvPicPr>
          <p:nvPr/>
        </p:nvPicPr>
        <p:blipFill>
          <a:blip r:embed="rId5"/>
          <a:stretch>
            <a:fillRect/>
          </a:stretch>
        </p:blipFill>
        <p:spPr>
          <a:xfrm>
            <a:off x="12840800" y="1"/>
            <a:ext cx="5447199" cy="9462839"/>
          </a:xfrm>
          <a:prstGeom prst="rect">
            <a:avLst/>
          </a:prstGeom>
          <a:ln>
            <a:solidFill>
              <a:schemeClr val="tx1"/>
            </a:solidFill>
          </a:ln>
        </p:spPr>
      </p:pic>
      <p:grpSp>
        <p:nvGrpSpPr>
          <p:cNvPr id="6" name="Group 5">
            <a:extLst>
              <a:ext uri="{FF2B5EF4-FFF2-40B4-BE49-F238E27FC236}">
                <a16:creationId xmlns:a16="http://schemas.microsoft.com/office/drawing/2014/main" id="{A541A951-9488-46F0-8514-B2404B28492E}"/>
              </a:ext>
            </a:extLst>
          </p:cNvPr>
          <p:cNvGrpSpPr/>
          <p:nvPr/>
        </p:nvGrpSpPr>
        <p:grpSpPr>
          <a:xfrm>
            <a:off x="-1" y="9318179"/>
            <a:ext cx="18322839" cy="990048"/>
            <a:chOff x="-1" y="9318179"/>
            <a:chExt cx="18322839" cy="990048"/>
          </a:xfrm>
        </p:grpSpPr>
        <p:grpSp>
          <p:nvGrpSpPr>
            <p:cNvPr id="7" name="Group 2">
              <a:extLst>
                <a:ext uri="{FF2B5EF4-FFF2-40B4-BE49-F238E27FC236}">
                  <a16:creationId xmlns:a16="http://schemas.microsoft.com/office/drawing/2014/main" id="{5B5E125D-9738-0CA7-B770-194AEB7FD9D6}"/>
                </a:ext>
              </a:extLst>
            </p:cNvPr>
            <p:cNvGrpSpPr/>
            <p:nvPr/>
          </p:nvGrpSpPr>
          <p:grpSpPr>
            <a:xfrm>
              <a:off x="-1" y="9318179"/>
              <a:ext cx="18322839" cy="990048"/>
              <a:chOff x="0" y="-38100"/>
              <a:chExt cx="4816593" cy="260753"/>
            </a:xfrm>
          </p:grpSpPr>
          <p:sp>
            <p:nvSpPr>
              <p:cNvPr id="11" name="Freeform 3">
                <a:extLst>
                  <a:ext uri="{FF2B5EF4-FFF2-40B4-BE49-F238E27FC236}">
                    <a16:creationId xmlns:a16="http://schemas.microsoft.com/office/drawing/2014/main" id="{6EE36FA3-ECB8-091F-3107-BD0AB9036807}"/>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3" name="TextBox 4">
                <a:extLst>
                  <a:ext uri="{FF2B5EF4-FFF2-40B4-BE49-F238E27FC236}">
                    <a16:creationId xmlns:a16="http://schemas.microsoft.com/office/drawing/2014/main" id="{83891E22-55FB-52C4-BFFF-E7CDF0ADD252}"/>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10" name="TextBox 22">
              <a:extLst>
                <a:ext uri="{FF2B5EF4-FFF2-40B4-BE49-F238E27FC236}">
                  <a16:creationId xmlns:a16="http://schemas.microsoft.com/office/drawing/2014/main" id="{B93E6C24-BB20-2754-D4CE-B73A07A19ABC}"/>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DA99-A9EA-C22E-19A6-A83BB76FC0D9}"/>
            </a:ext>
          </a:extLst>
        </p:cNvPr>
        <p:cNvGrpSpPr/>
        <p:nvPr/>
      </p:nvGrpSpPr>
      <p:grpSpPr>
        <a:xfrm>
          <a:off x="0" y="0"/>
          <a:ext cx="0" cy="0"/>
          <a:chOff x="0" y="0"/>
          <a:chExt cx="0" cy="0"/>
        </a:xfrm>
      </p:grpSpPr>
      <p:sp>
        <p:nvSpPr>
          <p:cNvPr id="18" name="Freeform 6">
            <a:extLst>
              <a:ext uri="{FF2B5EF4-FFF2-40B4-BE49-F238E27FC236}">
                <a16:creationId xmlns:a16="http://schemas.microsoft.com/office/drawing/2014/main" id="{6466822A-3B90-B0AC-8474-2855B945BD02}"/>
              </a:ext>
            </a:extLst>
          </p:cNvPr>
          <p:cNvSpPr/>
          <p:nvPr/>
        </p:nvSpPr>
        <p:spPr>
          <a:xfrm>
            <a:off x="-3" y="-17318"/>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9" name="Freeform 5">
            <a:extLst>
              <a:ext uri="{FF2B5EF4-FFF2-40B4-BE49-F238E27FC236}">
                <a16:creationId xmlns:a16="http://schemas.microsoft.com/office/drawing/2014/main" id="{DADBCF28-C4AE-002E-7AB4-A4D6A5EDA6D9}"/>
              </a:ext>
            </a:extLst>
          </p:cNvPr>
          <p:cNvSpPr/>
          <p:nvPr/>
        </p:nvSpPr>
        <p:spPr>
          <a:xfrm flipH="1">
            <a:off x="12534687" y="3464"/>
            <a:ext cx="5788152" cy="10058400"/>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TextBox 10">
            <a:extLst>
              <a:ext uri="{FF2B5EF4-FFF2-40B4-BE49-F238E27FC236}">
                <a16:creationId xmlns:a16="http://schemas.microsoft.com/office/drawing/2014/main" id="{B6EF898B-54BA-A07E-D1C0-8713D91287AB}"/>
              </a:ext>
            </a:extLst>
          </p:cNvPr>
          <p:cNvSpPr txBox="1"/>
          <p:nvPr/>
        </p:nvSpPr>
        <p:spPr>
          <a:xfrm>
            <a:off x="3887080" y="232344"/>
            <a:ext cx="10513837" cy="1202279"/>
          </a:xfrm>
          <a:prstGeom prst="rect">
            <a:avLst/>
          </a:prstGeom>
        </p:spPr>
        <p:txBody>
          <a:bodyPr lIns="0" tIns="0" rIns="0" bIns="0" rtlCol="0" anchor="t">
            <a:spAutoFit/>
          </a:bodyPr>
          <a:lstStyle/>
          <a:p>
            <a:pPr algn="ctr">
              <a:lnSpc>
                <a:spcPts val="9857"/>
              </a:lnSpc>
              <a:spcBef>
                <a:spcPct val="0"/>
              </a:spcBef>
            </a:pPr>
            <a:r>
              <a:rPr lang="en-US" sz="7041" b="1" dirty="0">
                <a:solidFill>
                  <a:schemeClr val="accent2">
                    <a:lumMod val="75000"/>
                  </a:schemeClr>
                </a:solidFill>
                <a:latin typeface="Montaser Arabic Bold"/>
                <a:ea typeface="Montaser Arabic Bold"/>
                <a:cs typeface="Montaser Arabic Bold"/>
                <a:sym typeface="Montaser Arabic Bold"/>
              </a:rPr>
              <a:t>What’s New Since</a:t>
            </a:r>
          </a:p>
        </p:txBody>
      </p:sp>
      <p:sp>
        <p:nvSpPr>
          <p:cNvPr id="11" name="TextBox 11">
            <a:extLst>
              <a:ext uri="{FF2B5EF4-FFF2-40B4-BE49-F238E27FC236}">
                <a16:creationId xmlns:a16="http://schemas.microsoft.com/office/drawing/2014/main" id="{A73298A5-97AE-AE6A-BDC3-44AE30570F96}"/>
              </a:ext>
            </a:extLst>
          </p:cNvPr>
          <p:cNvSpPr txBox="1"/>
          <p:nvPr/>
        </p:nvSpPr>
        <p:spPr>
          <a:xfrm>
            <a:off x="4970263" y="1219316"/>
            <a:ext cx="8347472" cy="1202279"/>
          </a:xfrm>
          <a:prstGeom prst="rect">
            <a:avLst/>
          </a:prstGeom>
        </p:spPr>
        <p:txBody>
          <a:bodyPr lIns="0" tIns="0" rIns="0" bIns="0" rtlCol="0" anchor="t">
            <a:spAutoFit/>
          </a:bodyPr>
          <a:lstStyle/>
          <a:p>
            <a:pPr algn="ctr">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Last Year</a:t>
            </a:r>
          </a:p>
        </p:txBody>
      </p:sp>
      <p:sp>
        <p:nvSpPr>
          <p:cNvPr id="12" name="TextBox 12">
            <a:extLst>
              <a:ext uri="{FF2B5EF4-FFF2-40B4-BE49-F238E27FC236}">
                <a16:creationId xmlns:a16="http://schemas.microsoft.com/office/drawing/2014/main" id="{7EB2D474-0840-2C4E-6493-A3CFDB9917DB}"/>
              </a:ext>
            </a:extLst>
          </p:cNvPr>
          <p:cNvSpPr txBox="1"/>
          <p:nvPr/>
        </p:nvSpPr>
        <p:spPr>
          <a:xfrm>
            <a:off x="4800600" y="2421595"/>
            <a:ext cx="9058038" cy="6709529"/>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2800" dirty="0"/>
              <a:t>Added an override date for SAGE Nothing to report Period start</a:t>
            </a:r>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Added referral record links to the SAGE Referrals by ?? report </a:t>
            </a:r>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Added SAGE custom question options to add styling to SAGE custom questions/labels </a:t>
            </a:r>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Added a new SAGE report, Faculty Referral Activity</a:t>
            </a:r>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Added a new report for faculty users, the SAGE Faculty Referrals by ?? report (#2800) </a:t>
            </a:r>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Added the option to export to ftp: SAGE Referrals by ?? </a:t>
            </a:r>
          </a:p>
          <a:p>
            <a:pPr marL="171450" indent="-17145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Added an option in the SAGE Referrals By ?? report to email each faculty their part of the report if grouped by faculty (#2881)</a:t>
            </a:r>
            <a:endParaRPr lang="en-US" sz="1200" dirty="0"/>
          </a:p>
        </p:txBody>
      </p:sp>
      <p:grpSp>
        <p:nvGrpSpPr>
          <p:cNvPr id="4" name="Group 3">
            <a:extLst>
              <a:ext uri="{FF2B5EF4-FFF2-40B4-BE49-F238E27FC236}">
                <a16:creationId xmlns:a16="http://schemas.microsoft.com/office/drawing/2014/main" id="{DD8C72B6-90D9-E870-ECAA-28863E954AB0}"/>
              </a:ext>
            </a:extLst>
          </p:cNvPr>
          <p:cNvGrpSpPr/>
          <p:nvPr/>
        </p:nvGrpSpPr>
        <p:grpSpPr>
          <a:xfrm>
            <a:off x="-1" y="9318179"/>
            <a:ext cx="18322839" cy="990048"/>
            <a:chOff x="-1" y="9318179"/>
            <a:chExt cx="18322839" cy="990048"/>
          </a:xfrm>
        </p:grpSpPr>
        <p:grpSp>
          <p:nvGrpSpPr>
            <p:cNvPr id="5" name="Group 2">
              <a:extLst>
                <a:ext uri="{FF2B5EF4-FFF2-40B4-BE49-F238E27FC236}">
                  <a16:creationId xmlns:a16="http://schemas.microsoft.com/office/drawing/2014/main" id="{BBFF17F6-A87E-39EF-C682-2E423131D9AA}"/>
                </a:ext>
              </a:extLst>
            </p:cNvPr>
            <p:cNvGrpSpPr/>
            <p:nvPr/>
          </p:nvGrpSpPr>
          <p:grpSpPr>
            <a:xfrm>
              <a:off x="-1" y="9318179"/>
              <a:ext cx="18322839" cy="990048"/>
              <a:chOff x="0" y="-38100"/>
              <a:chExt cx="4816593" cy="260753"/>
            </a:xfrm>
          </p:grpSpPr>
          <p:sp>
            <p:nvSpPr>
              <p:cNvPr id="7" name="Freeform 3">
                <a:extLst>
                  <a:ext uri="{FF2B5EF4-FFF2-40B4-BE49-F238E27FC236}">
                    <a16:creationId xmlns:a16="http://schemas.microsoft.com/office/drawing/2014/main" id="{4605E3AE-053E-B4CE-454C-28DCCB716648}"/>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8" name="TextBox 4">
                <a:extLst>
                  <a:ext uri="{FF2B5EF4-FFF2-40B4-BE49-F238E27FC236}">
                    <a16:creationId xmlns:a16="http://schemas.microsoft.com/office/drawing/2014/main" id="{48C90263-068F-DE9B-6CD7-045156CDEFFA}"/>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6" name="TextBox 22">
              <a:extLst>
                <a:ext uri="{FF2B5EF4-FFF2-40B4-BE49-F238E27FC236}">
                  <a16:creationId xmlns:a16="http://schemas.microsoft.com/office/drawing/2014/main" id="{230E1B12-00E9-9373-9969-75C4FBA1E997}"/>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extLst>
      <p:ext uri="{BB962C8B-B14F-4D97-AF65-F5344CB8AC3E}">
        <p14:creationId xmlns:p14="http://schemas.microsoft.com/office/powerpoint/2010/main" val="8414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E02D5-BDBD-20F7-362D-EB72DC17B102}"/>
            </a:ext>
          </a:extLst>
        </p:cNvPr>
        <p:cNvGrpSpPr/>
        <p:nvPr/>
      </p:nvGrpSpPr>
      <p:grpSpPr>
        <a:xfrm>
          <a:off x="0" y="0"/>
          <a:ext cx="0" cy="0"/>
          <a:chOff x="0" y="0"/>
          <a:chExt cx="0" cy="0"/>
        </a:xfrm>
      </p:grpSpPr>
      <p:sp>
        <p:nvSpPr>
          <p:cNvPr id="31" name="Freeform 6">
            <a:extLst>
              <a:ext uri="{FF2B5EF4-FFF2-40B4-BE49-F238E27FC236}">
                <a16:creationId xmlns:a16="http://schemas.microsoft.com/office/drawing/2014/main" id="{50FAD259-360C-2A14-0464-1BD6E259C107}"/>
              </a:ext>
            </a:extLst>
          </p:cNvPr>
          <p:cNvSpPr/>
          <p:nvPr/>
        </p:nvSpPr>
        <p:spPr>
          <a:xfrm rot="10800000">
            <a:off x="12497990" y="0"/>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3" name="TextBox 23">
            <a:extLst>
              <a:ext uri="{FF2B5EF4-FFF2-40B4-BE49-F238E27FC236}">
                <a16:creationId xmlns:a16="http://schemas.microsoft.com/office/drawing/2014/main" id="{1ACF633F-527C-7889-68F5-5145B95B67CE}"/>
              </a:ext>
            </a:extLst>
          </p:cNvPr>
          <p:cNvSpPr txBox="1"/>
          <p:nvPr/>
        </p:nvSpPr>
        <p:spPr>
          <a:xfrm>
            <a:off x="1669815" y="678287"/>
            <a:ext cx="5888880" cy="1204306"/>
          </a:xfrm>
          <a:prstGeom prst="rect">
            <a:avLst/>
          </a:prstGeom>
        </p:spPr>
        <p:txBody>
          <a:bodyPr lIns="0" tIns="0" rIns="0" bIns="0" rtlCol="0" anchor="t">
            <a:spAutoFit/>
          </a:bodyPr>
          <a:lstStyle/>
          <a:p>
            <a:pPr algn="l">
              <a:lnSpc>
                <a:spcPts val="9857"/>
              </a:lnSpc>
              <a:spcBef>
                <a:spcPct val="0"/>
              </a:spcBef>
            </a:pPr>
            <a:r>
              <a:rPr lang="en-US" sz="7041" b="1" dirty="0">
                <a:solidFill>
                  <a:srgbClr val="93312A"/>
                </a:solidFill>
                <a:latin typeface="Montaser Arabic Bold"/>
                <a:ea typeface="Montaser Arabic Bold"/>
                <a:cs typeface="Montaser Arabic Bold"/>
                <a:sym typeface="Montaser Arabic Bold"/>
              </a:rPr>
              <a:t>MANAGING</a:t>
            </a:r>
          </a:p>
        </p:txBody>
      </p:sp>
      <p:sp>
        <p:nvSpPr>
          <p:cNvPr id="24" name="TextBox 24">
            <a:extLst>
              <a:ext uri="{FF2B5EF4-FFF2-40B4-BE49-F238E27FC236}">
                <a16:creationId xmlns:a16="http://schemas.microsoft.com/office/drawing/2014/main" id="{5F9F9F59-9442-3AC4-466E-719D625CE57A}"/>
              </a:ext>
            </a:extLst>
          </p:cNvPr>
          <p:cNvSpPr txBox="1"/>
          <p:nvPr/>
        </p:nvSpPr>
        <p:spPr>
          <a:xfrm>
            <a:off x="7193181" y="678287"/>
            <a:ext cx="4770220" cy="1204306"/>
          </a:xfrm>
          <a:prstGeom prst="rect">
            <a:avLst/>
          </a:prstGeom>
        </p:spPr>
        <p:txBody>
          <a:bodyPr wrap="square"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Referrals</a:t>
            </a:r>
          </a:p>
        </p:txBody>
      </p:sp>
      <p:sp>
        <p:nvSpPr>
          <p:cNvPr id="25" name="TextBox 25">
            <a:extLst>
              <a:ext uri="{FF2B5EF4-FFF2-40B4-BE49-F238E27FC236}">
                <a16:creationId xmlns:a16="http://schemas.microsoft.com/office/drawing/2014/main" id="{C0097828-72B7-1640-4E74-158AFEA48395}"/>
              </a:ext>
            </a:extLst>
          </p:cNvPr>
          <p:cNvSpPr txBox="1"/>
          <p:nvPr/>
        </p:nvSpPr>
        <p:spPr>
          <a:xfrm>
            <a:off x="1939956" y="2153288"/>
            <a:ext cx="10506450" cy="6463308"/>
          </a:xfrm>
          <a:prstGeom prst="rect">
            <a:avLst/>
          </a:prstGeom>
        </p:spPr>
        <p:txBody>
          <a:bodyPr wrap="square" lIns="0" tIns="0" rIns="0" bIns="0" rtlCol="0" anchor="t">
            <a:spAutoFit/>
          </a:bodyPr>
          <a:lstStyle/>
          <a:p>
            <a:r>
              <a:rPr lang="en-US" sz="3000" dirty="0">
                <a:latin typeface="+mj-lt"/>
              </a:rPr>
              <a:t>You can think of SAGE like a three-step process.</a:t>
            </a:r>
          </a:p>
          <a:p>
            <a:endParaRPr lang="en-US" sz="3000" dirty="0">
              <a:latin typeface="+mj-lt"/>
            </a:endParaRPr>
          </a:p>
          <a:p>
            <a:r>
              <a:rPr lang="en-US" sz="3000" b="1" dirty="0">
                <a:latin typeface="+mj-lt"/>
              </a:rPr>
              <a:t>1. Creation, a referral is submitted, emails are sent out.</a:t>
            </a:r>
            <a:endParaRPr lang="en-US" sz="3000" dirty="0">
              <a:latin typeface="+mj-lt"/>
            </a:endParaRPr>
          </a:p>
          <a:p>
            <a:r>
              <a:rPr lang="en-US" sz="3000" dirty="0">
                <a:latin typeface="+mj-lt"/>
              </a:rPr>
              <a:t>These emails could be sent to advisors, professors, or the student themselves, notifying us of something the student may be struggling with.</a:t>
            </a:r>
          </a:p>
          <a:p>
            <a:r>
              <a:rPr lang="en-US" sz="3000" b="1" dirty="0">
                <a:latin typeface="+mj-lt"/>
              </a:rPr>
              <a:t>2. Follow-up, more information is given, new emails are sent out.</a:t>
            </a:r>
            <a:endParaRPr lang="en-US" sz="3000" dirty="0">
              <a:latin typeface="+mj-lt"/>
            </a:endParaRPr>
          </a:p>
          <a:p>
            <a:r>
              <a:rPr lang="en-US" sz="3000" dirty="0">
                <a:latin typeface="+mj-lt"/>
              </a:rPr>
              <a:t>The follow-up email lets relevant users know how this referral is going, what has been done, and what we are doing to help this student.</a:t>
            </a:r>
          </a:p>
          <a:p>
            <a:r>
              <a:rPr lang="en-US" sz="3000" b="1" dirty="0">
                <a:latin typeface="+mj-lt"/>
              </a:rPr>
              <a:t>3. </a:t>
            </a:r>
            <a:r>
              <a:rPr lang="en-US" sz="3000" b="1" dirty="0">
                <a:latin typeface="+mj-lt"/>
                <a:ea typeface="Arimo Bold"/>
                <a:cs typeface="Arimo Bold"/>
                <a:sym typeface="Arimo Bold"/>
              </a:rPr>
              <a:t>Resolution, a final email is sent out to wrap everything up.</a:t>
            </a:r>
            <a:endParaRPr lang="en-US" sz="3000" dirty="0">
              <a:latin typeface="+mj-lt"/>
            </a:endParaRPr>
          </a:p>
          <a:p>
            <a:r>
              <a:rPr lang="en-US" sz="3000" dirty="0">
                <a:latin typeface="+mj-lt"/>
              </a:rPr>
              <a:t>Once the referral has been processed, we can fill out some additional information letting the relevant users know what we did to help this student.</a:t>
            </a:r>
          </a:p>
        </p:txBody>
      </p:sp>
      <p:sp>
        <p:nvSpPr>
          <p:cNvPr id="7" name="Freeform 17">
            <a:extLst>
              <a:ext uri="{FF2B5EF4-FFF2-40B4-BE49-F238E27FC236}">
                <a16:creationId xmlns:a16="http://schemas.microsoft.com/office/drawing/2014/main" id="{5843B9B5-9081-1B17-758A-1C8EA9634692}"/>
              </a:ext>
            </a:extLst>
          </p:cNvPr>
          <p:cNvSpPr/>
          <p:nvPr/>
        </p:nvSpPr>
        <p:spPr>
          <a:xfrm>
            <a:off x="152400" y="114300"/>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grpSp>
        <p:nvGrpSpPr>
          <p:cNvPr id="20" name="Group 19">
            <a:extLst>
              <a:ext uri="{FF2B5EF4-FFF2-40B4-BE49-F238E27FC236}">
                <a16:creationId xmlns:a16="http://schemas.microsoft.com/office/drawing/2014/main" id="{B222ABFB-54C7-D15B-5381-624CA9C22552}"/>
              </a:ext>
            </a:extLst>
          </p:cNvPr>
          <p:cNvGrpSpPr/>
          <p:nvPr/>
        </p:nvGrpSpPr>
        <p:grpSpPr>
          <a:xfrm>
            <a:off x="-1" y="9318179"/>
            <a:ext cx="18322839" cy="990048"/>
            <a:chOff x="-1" y="9318179"/>
            <a:chExt cx="18322839" cy="990048"/>
          </a:xfrm>
        </p:grpSpPr>
        <p:grpSp>
          <p:nvGrpSpPr>
            <p:cNvPr id="21" name="Group 2">
              <a:extLst>
                <a:ext uri="{FF2B5EF4-FFF2-40B4-BE49-F238E27FC236}">
                  <a16:creationId xmlns:a16="http://schemas.microsoft.com/office/drawing/2014/main" id="{AD2760C9-A80D-215D-F309-B9F1250693D0}"/>
                </a:ext>
              </a:extLst>
            </p:cNvPr>
            <p:cNvGrpSpPr/>
            <p:nvPr/>
          </p:nvGrpSpPr>
          <p:grpSpPr>
            <a:xfrm>
              <a:off x="-1" y="9318179"/>
              <a:ext cx="18322839" cy="990048"/>
              <a:chOff x="0" y="-38100"/>
              <a:chExt cx="4816593" cy="260753"/>
            </a:xfrm>
          </p:grpSpPr>
          <p:sp>
            <p:nvSpPr>
              <p:cNvPr id="29" name="Freeform 3">
                <a:extLst>
                  <a:ext uri="{FF2B5EF4-FFF2-40B4-BE49-F238E27FC236}">
                    <a16:creationId xmlns:a16="http://schemas.microsoft.com/office/drawing/2014/main" id="{458EAA2C-9728-829F-8BEE-83F2C2BEA54A}"/>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30" name="TextBox 4">
                <a:extLst>
                  <a:ext uri="{FF2B5EF4-FFF2-40B4-BE49-F238E27FC236}">
                    <a16:creationId xmlns:a16="http://schemas.microsoft.com/office/drawing/2014/main" id="{3F0670BC-E504-7712-9E2C-09562716C0DB}"/>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22" name="TextBox 22">
              <a:extLst>
                <a:ext uri="{FF2B5EF4-FFF2-40B4-BE49-F238E27FC236}">
                  <a16:creationId xmlns:a16="http://schemas.microsoft.com/office/drawing/2014/main" id="{096993B5-9F94-4F2E-8C26-898352BA37EC}"/>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extLst>
      <p:ext uri="{BB962C8B-B14F-4D97-AF65-F5344CB8AC3E}">
        <p14:creationId xmlns:p14="http://schemas.microsoft.com/office/powerpoint/2010/main" val="173274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44A6-9D6A-82A8-2BCC-F14BC8F369EE}"/>
            </a:ext>
          </a:extLst>
        </p:cNvPr>
        <p:cNvGrpSpPr/>
        <p:nvPr/>
      </p:nvGrpSpPr>
      <p:grpSpPr>
        <a:xfrm>
          <a:off x="0" y="0"/>
          <a:ext cx="0" cy="0"/>
          <a:chOff x="0" y="0"/>
          <a:chExt cx="0" cy="0"/>
        </a:xfrm>
      </p:grpSpPr>
      <p:sp>
        <p:nvSpPr>
          <p:cNvPr id="10" name="Freeform 6">
            <a:extLst>
              <a:ext uri="{FF2B5EF4-FFF2-40B4-BE49-F238E27FC236}">
                <a16:creationId xmlns:a16="http://schemas.microsoft.com/office/drawing/2014/main" id="{6C6F8D21-0CCC-508A-753E-D3319714BD64}"/>
              </a:ext>
            </a:extLst>
          </p:cNvPr>
          <p:cNvSpPr/>
          <p:nvPr/>
        </p:nvSpPr>
        <p:spPr>
          <a:xfrm>
            <a:off x="-3" y="-17318"/>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5" name="TextBox 25">
            <a:extLst>
              <a:ext uri="{FF2B5EF4-FFF2-40B4-BE49-F238E27FC236}">
                <a16:creationId xmlns:a16="http://schemas.microsoft.com/office/drawing/2014/main" id="{35317BD5-0F0D-4945-E7B1-17BD22A52BC7}"/>
              </a:ext>
            </a:extLst>
          </p:cNvPr>
          <p:cNvSpPr txBox="1"/>
          <p:nvPr/>
        </p:nvSpPr>
        <p:spPr>
          <a:xfrm>
            <a:off x="3805905" y="508992"/>
            <a:ext cx="10668000" cy="1161280"/>
          </a:xfrm>
          <a:prstGeom prst="rect">
            <a:avLst/>
          </a:prstGeom>
        </p:spPr>
        <p:txBody>
          <a:bodyPr wrap="square" lIns="0" tIns="0" rIns="0" bIns="0" rtlCol="0" anchor="t">
            <a:spAutoFit/>
          </a:bodyPr>
          <a:lstStyle/>
          <a:p>
            <a:pPr algn="l">
              <a:lnSpc>
                <a:spcPts val="9857"/>
              </a:lnSpc>
              <a:spcBef>
                <a:spcPct val="0"/>
              </a:spcBef>
            </a:pPr>
            <a:r>
              <a:rPr lang="en-US" sz="6600" b="1" dirty="0">
                <a:solidFill>
                  <a:srgbClr val="000000"/>
                </a:solidFill>
                <a:latin typeface="Montaser Arabic Bold"/>
                <a:ea typeface="Montaser Arabic Bold"/>
                <a:cs typeface="Montaser Arabic Bold"/>
                <a:sym typeface="Montaser Arabic Bold"/>
              </a:rPr>
              <a:t>SAGE Process Example</a:t>
            </a:r>
          </a:p>
        </p:txBody>
      </p:sp>
      <p:sp>
        <p:nvSpPr>
          <p:cNvPr id="37" name="Freeform 37">
            <a:extLst>
              <a:ext uri="{FF2B5EF4-FFF2-40B4-BE49-F238E27FC236}">
                <a16:creationId xmlns:a16="http://schemas.microsoft.com/office/drawing/2014/main" id="{7541C19B-C6EB-046A-5B87-273A74BA52BE}"/>
              </a:ext>
            </a:extLst>
          </p:cNvPr>
          <p:cNvSpPr/>
          <p:nvPr/>
        </p:nvSpPr>
        <p:spPr>
          <a:xfrm>
            <a:off x="16840200" y="190500"/>
            <a:ext cx="1166384" cy="1317283"/>
          </a:xfrm>
          <a:custGeom>
            <a:avLst/>
            <a:gdLst/>
            <a:ahLst/>
            <a:cxnLst/>
            <a:rect l="l" t="t" r="r" b="b"/>
            <a:pathLst>
              <a:path w="1166384" h="1317283">
                <a:moveTo>
                  <a:pt x="0" y="0"/>
                </a:moveTo>
                <a:lnTo>
                  <a:pt x="1166385" y="0"/>
                </a:lnTo>
                <a:lnTo>
                  <a:pt x="1166385" y="1317283"/>
                </a:lnTo>
                <a:lnTo>
                  <a:pt x="0" y="1317283"/>
                </a:lnTo>
                <a:lnTo>
                  <a:pt x="0" y="0"/>
                </a:lnTo>
                <a:close/>
              </a:path>
            </a:pathLst>
          </a:custGeom>
          <a:blipFill>
            <a:blip r:embed="rId4"/>
            <a:stretch>
              <a:fillRect/>
            </a:stretch>
          </a:blipFill>
        </p:spPr>
      </p:sp>
      <p:graphicFrame>
        <p:nvGraphicFramePr>
          <p:cNvPr id="3" name="Diagram 2">
            <a:extLst>
              <a:ext uri="{FF2B5EF4-FFF2-40B4-BE49-F238E27FC236}">
                <a16:creationId xmlns:a16="http://schemas.microsoft.com/office/drawing/2014/main" id="{66A398B0-3D2D-EA73-6225-1E2DC0976E77}"/>
              </a:ext>
            </a:extLst>
          </p:cNvPr>
          <p:cNvGraphicFramePr/>
          <p:nvPr>
            <p:extLst>
              <p:ext uri="{D42A27DB-BD31-4B8C-83A1-F6EECF244321}">
                <p14:modId xmlns:p14="http://schemas.microsoft.com/office/powerpoint/2010/main" val="1032455695"/>
              </p:ext>
            </p:extLst>
          </p:nvPr>
        </p:nvGraphicFramePr>
        <p:xfrm>
          <a:off x="4975354" y="2292693"/>
          <a:ext cx="9498551" cy="68431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 name="Group 3">
            <a:extLst>
              <a:ext uri="{FF2B5EF4-FFF2-40B4-BE49-F238E27FC236}">
                <a16:creationId xmlns:a16="http://schemas.microsoft.com/office/drawing/2014/main" id="{58A21E20-6A86-13A8-95EB-446A4A62B7DD}"/>
              </a:ext>
            </a:extLst>
          </p:cNvPr>
          <p:cNvGrpSpPr/>
          <p:nvPr/>
        </p:nvGrpSpPr>
        <p:grpSpPr>
          <a:xfrm>
            <a:off x="-1" y="9318179"/>
            <a:ext cx="18322839" cy="990048"/>
            <a:chOff x="-1" y="9318179"/>
            <a:chExt cx="18322839" cy="990048"/>
          </a:xfrm>
        </p:grpSpPr>
        <p:grpSp>
          <p:nvGrpSpPr>
            <p:cNvPr id="6" name="Group 2">
              <a:extLst>
                <a:ext uri="{FF2B5EF4-FFF2-40B4-BE49-F238E27FC236}">
                  <a16:creationId xmlns:a16="http://schemas.microsoft.com/office/drawing/2014/main" id="{C230062E-02E5-888A-43F2-C0235B68A78F}"/>
                </a:ext>
              </a:extLst>
            </p:cNvPr>
            <p:cNvGrpSpPr/>
            <p:nvPr/>
          </p:nvGrpSpPr>
          <p:grpSpPr>
            <a:xfrm>
              <a:off x="-1" y="9318179"/>
              <a:ext cx="18322839" cy="990048"/>
              <a:chOff x="0" y="-38100"/>
              <a:chExt cx="4816593" cy="260753"/>
            </a:xfrm>
          </p:grpSpPr>
          <p:sp>
            <p:nvSpPr>
              <p:cNvPr id="8" name="Freeform 3">
                <a:extLst>
                  <a:ext uri="{FF2B5EF4-FFF2-40B4-BE49-F238E27FC236}">
                    <a16:creationId xmlns:a16="http://schemas.microsoft.com/office/drawing/2014/main" id="{4F843CC5-2C30-031C-B668-19106427C758}"/>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9" name="TextBox 4">
                <a:extLst>
                  <a:ext uri="{FF2B5EF4-FFF2-40B4-BE49-F238E27FC236}">
                    <a16:creationId xmlns:a16="http://schemas.microsoft.com/office/drawing/2014/main" id="{57F21BE9-A322-03AA-FD8E-1F4727D9D457}"/>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7" name="TextBox 22">
              <a:extLst>
                <a:ext uri="{FF2B5EF4-FFF2-40B4-BE49-F238E27FC236}">
                  <a16:creationId xmlns:a16="http://schemas.microsoft.com/office/drawing/2014/main" id="{282B2493-66D3-B734-35C9-F075C1B48015}"/>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extLst>
      <p:ext uri="{BB962C8B-B14F-4D97-AF65-F5344CB8AC3E}">
        <p14:creationId xmlns:p14="http://schemas.microsoft.com/office/powerpoint/2010/main" val="150592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823C403-3657-775E-8F0B-547FCEFAC18D}"/>
              </a:ext>
            </a:extLst>
          </p:cNvPr>
          <p:cNvSpPr/>
          <p:nvPr/>
        </p:nvSpPr>
        <p:spPr>
          <a:xfrm flipH="1">
            <a:off x="12534687" y="3464"/>
            <a:ext cx="5788152" cy="10058400"/>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2" name="TextBox 12"/>
          <p:cNvSpPr txBox="1"/>
          <p:nvPr/>
        </p:nvSpPr>
        <p:spPr>
          <a:xfrm>
            <a:off x="3124200" y="794839"/>
            <a:ext cx="10729537" cy="1754326"/>
          </a:xfrm>
          <a:prstGeom prst="rect">
            <a:avLst/>
          </a:prstGeom>
        </p:spPr>
        <p:txBody>
          <a:bodyPr wrap="square" lIns="0" tIns="0" rIns="0" bIns="0" rtlCol="0" anchor="t">
            <a:spAutoFit/>
          </a:bodyPr>
          <a:lstStyle/>
          <a:p>
            <a:pPr>
              <a:spcBef>
                <a:spcPct val="0"/>
              </a:spcBef>
            </a:pPr>
            <a:r>
              <a:rPr lang="en-US" sz="6000" b="1" dirty="0">
                <a:solidFill>
                  <a:schemeClr val="accent2">
                    <a:lumMod val="75000"/>
                  </a:schemeClr>
                </a:solidFill>
                <a:latin typeface="Montaser Arabic Bold" panose="020B0604020202020204" charset="-78"/>
                <a:cs typeface="Montaser Arabic Bold" panose="020B0604020202020204" charset="-78"/>
              </a:rPr>
              <a:t>Creation – Faculty View</a:t>
            </a:r>
            <a:endParaRPr lang="en-US" sz="8000" b="1" dirty="0">
              <a:solidFill>
                <a:schemeClr val="accent2">
                  <a:lumMod val="75000"/>
                </a:schemeClr>
              </a:solidFill>
              <a:latin typeface="Montaser Arabic Bold" panose="020B0604020202020204" charset="-78"/>
              <a:cs typeface="Montaser Arabic Bold" panose="020B0604020202020204" charset="-78"/>
            </a:endParaRPr>
          </a:p>
          <a:p>
            <a:pPr>
              <a:spcBef>
                <a:spcPct val="0"/>
              </a:spcBef>
            </a:pPr>
            <a:r>
              <a:rPr lang="en-US" sz="5400" b="1" dirty="0">
                <a:latin typeface="Montaser Arabic Bold" panose="020B0604020202020204" charset="-78"/>
                <a:cs typeface="Montaser Arabic Bold" panose="020B0604020202020204" charset="-78"/>
              </a:rPr>
              <a:t>Roster Annotations</a:t>
            </a:r>
            <a:endParaRPr lang="en-US" sz="5400" b="1" dirty="0">
              <a:solidFill>
                <a:srgbClr val="000000"/>
              </a:solidFill>
              <a:latin typeface="Montaser Arabic Bold" panose="020B0604020202020204" charset="-78"/>
              <a:ea typeface="Montaser Arabic Bold"/>
              <a:cs typeface="Montaser Arabic Bold" panose="020B0604020202020204" charset="-78"/>
              <a:sym typeface="Montaser Arabic Bold"/>
            </a:endParaRPr>
          </a:p>
        </p:txBody>
      </p:sp>
      <p:sp>
        <p:nvSpPr>
          <p:cNvPr id="14" name="TextBox 14"/>
          <p:cNvSpPr txBox="1"/>
          <p:nvPr/>
        </p:nvSpPr>
        <p:spPr>
          <a:xfrm>
            <a:off x="685800" y="3910957"/>
            <a:ext cx="7641731" cy="3016210"/>
          </a:xfrm>
          <a:prstGeom prst="rect">
            <a:avLst/>
          </a:prstGeom>
        </p:spPr>
        <p:txBody>
          <a:bodyPr wrap="square" lIns="0" tIns="0" rIns="0" bIns="0" rtlCol="0" anchor="t">
            <a:spAutoFit/>
          </a:bodyPr>
          <a:lstStyle/>
          <a:p>
            <a:pPr marL="45719" indent="0">
              <a:buNone/>
            </a:pPr>
            <a:r>
              <a:rPr lang="en-US" sz="2800" dirty="0"/>
              <a:t>Faculty Members are typically the primary user-type submitting referrals, they have a streamlined view of the referral submission process. Within the faculty dashboard, you'll find their class rosters along with the referrals that have been designated as Roster Annotations. This allows faculty to immediately access important referrals for each of their rosters. </a:t>
            </a:r>
          </a:p>
        </p:txBody>
      </p:sp>
      <p:sp>
        <p:nvSpPr>
          <p:cNvPr id="17" name="Freeform 17"/>
          <p:cNvSpPr/>
          <p:nvPr/>
        </p:nvSpPr>
        <p:spPr>
          <a:xfrm>
            <a:off x="306637" y="262386"/>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 name="Picture 9">
            <a:extLst>
              <a:ext uri="{FF2B5EF4-FFF2-40B4-BE49-F238E27FC236}">
                <a16:creationId xmlns:a16="http://schemas.microsoft.com/office/drawing/2014/main" id="{DFF31E13-AD72-7B94-1320-B379AEF51A1E}"/>
              </a:ext>
            </a:extLst>
          </p:cNvPr>
          <p:cNvPicPr>
            <a:picLocks noChangeAspect="1"/>
          </p:cNvPicPr>
          <p:nvPr/>
        </p:nvPicPr>
        <p:blipFill>
          <a:blip r:embed="rId5"/>
          <a:stretch>
            <a:fillRect/>
          </a:stretch>
        </p:blipFill>
        <p:spPr>
          <a:xfrm>
            <a:off x="8915400" y="2915110"/>
            <a:ext cx="8939180" cy="6037123"/>
          </a:xfrm>
          <a:prstGeom prst="rect">
            <a:avLst/>
          </a:prstGeom>
          <a:ln>
            <a:solidFill>
              <a:schemeClr val="tx1"/>
            </a:solidFill>
          </a:ln>
        </p:spPr>
      </p:pic>
      <p:grpSp>
        <p:nvGrpSpPr>
          <p:cNvPr id="11" name="Group 10">
            <a:extLst>
              <a:ext uri="{FF2B5EF4-FFF2-40B4-BE49-F238E27FC236}">
                <a16:creationId xmlns:a16="http://schemas.microsoft.com/office/drawing/2014/main" id="{B6177C03-E941-4075-C093-49EFC519BF18}"/>
              </a:ext>
            </a:extLst>
          </p:cNvPr>
          <p:cNvGrpSpPr/>
          <p:nvPr/>
        </p:nvGrpSpPr>
        <p:grpSpPr>
          <a:xfrm>
            <a:off x="-1" y="9318179"/>
            <a:ext cx="18322839" cy="990048"/>
            <a:chOff x="-1" y="9318179"/>
            <a:chExt cx="18322839" cy="990048"/>
          </a:xfrm>
        </p:grpSpPr>
        <p:grpSp>
          <p:nvGrpSpPr>
            <p:cNvPr id="13" name="Group 2">
              <a:extLst>
                <a:ext uri="{FF2B5EF4-FFF2-40B4-BE49-F238E27FC236}">
                  <a16:creationId xmlns:a16="http://schemas.microsoft.com/office/drawing/2014/main" id="{D63AC5BE-4344-9AE3-BF17-727F8E7F20D4}"/>
                </a:ext>
              </a:extLst>
            </p:cNvPr>
            <p:cNvGrpSpPr/>
            <p:nvPr/>
          </p:nvGrpSpPr>
          <p:grpSpPr>
            <a:xfrm>
              <a:off x="-1" y="9318179"/>
              <a:ext cx="18322839" cy="990048"/>
              <a:chOff x="0" y="-38100"/>
              <a:chExt cx="4816593" cy="260753"/>
            </a:xfrm>
          </p:grpSpPr>
          <p:sp>
            <p:nvSpPr>
              <p:cNvPr id="16" name="Freeform 3">
                <a:extLst>
                  <a:ext uri="{FF2B5EF4-FFF2-40B4-BE49-F238E27FC236}">
                    <a16:creationId xmlns:a16="http://schemas.microsoft.com/office/drawing/2014/main" id="{1F6E283C-95C9-4774-8C74-AC8C87EB3080}"/>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20" name="TextBox 4">
                <a:extLst>
                  <a:ext uri="{FF2B5EF4-FFF2-40B4-BE49-F238E27FC236}">
                    <a16:creationId xmlns:a16="http://schemas.microsoft.com/office/drawing/2014/main" id="{A3AA4DA9-1CC9-60AA-E9C9-433E2FD7B15C}"/>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15" name="TextBox 22">
              <a:extLst>
                <a:ext uri="{FF2B5EF4-FFF2-40B4-BE49-F238E27FC236}">
                  <a16:creationId xmlns:a16="http://schemas.microsoft.com/office/drawing/2014/main" id="{72C2E7D5-A338-4033-FC44-1319FE34C963}"/>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EA534-FA32-23F5-F67B-925C29345161}"/>
            </a:ext>
          </a:extLst>
        </p:cNvPr>
        <p:cNvGrpSpPr/>
        <p:nvPr/>
      </p:nvGrpSpPr>
      <p:grpSpPr>
        <a:xfrm>
          <a:off x="0" y="0"/>
          <a:ext cx="0" cy="0"/>
          <a:chOff x="0" y="0"/>
          <a:chExt cx="0" cy="0"/>
        </a:xfrm>
      </p:grpSpPr>
      <p:sp>
        <p:nvSpPr>
          <p:cNvPr id="31" name="Freeform 6">
            <a:extLst>
              <a:ext uri="{FF2B5EF4-FFF2-40B4-BE49-F238E27FC236}">
                <a16:creationId xmlns:a16="http://schemas.microsoft.com/office/drawing/2014/main" id="{B4309FB4-42AB-E896-AEF2-51B4CB365E98}"/>
              </a:ext>
            </a:extLst>
          </p:cNvPr>
          <p:cNvSpPr/>
          <p:nvPr/>
        </p:nvSpPr>
        <p:spPr>
          <a:xfrm rot="10800000" flipH="1">
            <a:off x="-2750" y="0"/>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3" name="TextBox 23">
            <a:extLst>
              <a:ext uri="{FF2B5EF4-FFF2-40B4-BE49-F238E27FC236}">
                <a16:creationId xmlns:a16="http://schemas.microsoft.com/office/drawing/2014/main" id="{B88DBADF-5012-CED0-2619-DD678C1B2226}"/>
              </a:ext>
            </a:extLst>
          </p:cNvPr>
          <p:cNvSpPr txBox="1"/>
          <p:nvPr/>
        </p:nvSpPr>
        <p:spPr>
          <a:xfrm>
            <a:off x="5198110" y="718097"/>
            <a:ext cx="4137943" cy="1175322"/>
          </a:xfrm>
          <a:prstGeom prst="rect">
            <a:avLst/>
          </a:prstGeom>
        </p:spPr>
        <p:txBody>
          <a:bodyPr wrap="square" lIns="0" tIns="0" rIns="0" bIns="0" rtlCol="0" anchor="t">
            <a:spAutoFit/>
          </a:bodyPr>
          <a:lstStyle/>
          <a:p>
            <a:pPr algn="l">
              <a:lnSpc>
                <a:spcPts val="9857"/>
              </a:lnSpc>
              <a:spcBef>
                <a:spcPct val="0"/>
              </a:spcBef>
            </a:pPr>
            <a:r>
              <a:rPr lang="en-US" sz="6000" b="1" dirty="0">
                <a:solidFill>
                  <a:srgbClr val="93312A"/>
                </a:solidFill>
                <a:latin typeface="Montaser Arabic Bold"/>
                <a:ea typeface="Montaser Arabic Bold"/>
                <a:cs typeface="Montaser Arabic Bold"/>
                <a:sym typeface="Montaser Arabic Bold"/>
              </a:rPr>
              <a:t>Creation</a:t>
            </a:r>
            <a:r>
              <a:rPr lang="en-US" sz="7041" b="1" dirty="0">
                <a:solidFill>
                  <a:srgbClr val="93312A"/>
                </a:solidFill>
                <a:latin typeface="Montaser Arabic Bold"/>
                <a:ea typeface="Montaser Arabic Bold"/>
                <a:cs typeface="Montaser Arabic Bold"/>
                <a:sym typeface="Montaser Arabic Bold"/>
              </a:rPr>
              <a:t> </a:t>
            </a:r>
          </a:p>
        </p:txBody>
      </p:sp>
      <p:sp>
        <p:nvSpPr>
          <p:cNvPr id="24" name="TextBox 24">
            <a:extLst>
              <a:ext uri="{FF2B5EF4-FFF2-40B4-BE49-F238E27FC236}">
                <a16:creationId xmlns:a16="http://schemas.microsoft.com/office/drawing/2014/main" id="{F381FC3E-67DE-F441-39D4-1EFF3CF0AEDF}"/>
              </a:ext>
            </a:extLst>
          </p:cNvPr>
          <p:cNvSpPr txBox="1"/>
          <p:nvPr/>
        </p:nvSpPr>
        <p:spPr>
          <a:xfrm>
            <a:off x="5184858" y="1518070"/>
            <a:ext cx="11201400" cy="1175322"/>
          </a:xfrm>
          <a:prstGeom prst="rect">
            <a:avLst/>
          </a:prstGeom>
        </p:spPr>
        <p:txBody>
          <a:bodyPr wrap="square" lIns="0" tIns="0" rIns="0" bIns="0" rtlCol="0" anchor="t">
            <a:spAutoFit/>
          </a:bodyPr>
          <a:lstStyle/>
          <a:p>
            <a:pPr algn="l">
              <a:lnSpc>
                <a:spcPts val="9857"/>
              </a:lnSpc>
              <a:spcBef>
                <a:spcPct val="0"/>
              </a:spcBef>
            </a:pPr>
            <a:r>
              <a:rPr lang="en-US" sz="6000" b="1" dirty="0">
                <a:solidFill>
                  <a:srgbClr val="000000"/>
                </a:solidFill>
                <a:latin typeface="Montaser Arabic Bold"/>
                <a:ea typeface="Montaser Arabic Bold"/>
                <a:cs typeface="Montaser Arabic Bold"/>
                <a:sym typeface="Montaser Arabic Bold"/>
              </a:rPr>
              <a:t>Individual Student Referrals</a:t>
            </a:r>
          </a:p>
        </p:txBody>
      </p:sp>
      <p:sp>
        <p:nvSpPr>
          <p:cNvPr id="25" name="TextBox 25">
            <a:extLst>
              <a:ext uri="{FF2B5EF4-FFF2-40B4-BE49-F238E27FC236}">
                <a16:creationId xmlns:a16="http://schemas.microsoft.com/office/drawing/2014/main" id="{CA6F5CA5-38DD-D772-EC78-18F94FE74D27}"/>
              </a:ext>
            </a:extLst>
          </p:cNvPr>
          <p:cNvSpPr txBox="1"/>
          <p:nvPr/>
        </p:nvSpPr>
        <p:spPr>
          <a:xfrm>
            <a:off x="4873583" y="2801415"/>
            <a:ext cx="12573000" cy="2154436"/>
          </a:xfrm>
          <a:prstGeom prst="rect">
            <a:avLst/>
          </a:prstGeom>
        </p:spPr>
        <p:txBody>
          <a:bodyPr wrap="square" lIns="0" tIns="0" rIns="0" bIns="0" rtlCol="0" anchor="t">
            <a:spAutoFit/>
          </a:bodyPr>
          <a:lstStyle/>
          <a:p>
            <a:r>
              <a:rPr lang="en-US" sz="2800" dirty="0"/>
              <a:t>Referrals can also be submitted individually from students' profiles. As non-faculty users don't have access to the class roster view, this will be their primary tool for submitting referrals, but faculty can of course use this method as well. New referrals can be created through the </a:t>
            </a:r>
            <a:r>
              <a:rPr lang="en-US" sz="2800" b="1" dirty="0"/>
              <a:t>Actions</a:t>
            </a:r>
            <a:r>
              <a:rPr lang="en-US" sz="2800" dirty="0"/>
              <a:t> button in the Students account and past referrals can be viewed on the student time line. </a:t>
            </a:r>
          </a:p>
        </p:txBody>
      </p:sp>
      <p:pic>
        <p:nvPicPr>
          <p:cNvPr id="7" name="Picture 6">
            <a:extLst>
              <a:ext uri="{FF2B5EF4-FFF2-40B4-BE49-F238E27FC236}">
                <a16:creationId xmlns:a16="http://schemas.microsoft.com/office/drawing/2014/main" id="{E03C06ED-890B-1094-AB67-FF9F17BD5E8C}"/>
              </a:ext>
            </a:extLst>
          </p:cNvPr>
          <p:cNvPicPr>
            <a:picLocks noChangeAspect="1"/>
          </p:cNvPicPr>
          <p:nvPr/>
        </p:nvPicPr>
        <p:blipFill>
          <a:blip r:embed="rId4"/>
          <a:stretch>
            <a:fillRect/>
          </a:stretch>
        </p:blipFill>
        <p:spPr>
          <a:xfrm>
            <a:off x="3192600" y="5117902"/>
            <a:ext cx="13615181" cy="4063444"/>
          </a:xfrm>
          <a:prstGeom prst="rect">
            <a:avLst/>
          </a:prstGeom>
          <a:ln>
            <a:solidFill>
              <a:schemeClr val="tx1"/>
            </a:solidFill>
          </a:ln>
        </p:spPr>
      </p:pic>
      <p:grpSp>
        <p:nvGrpSpPr>
          <p:cNvPr id="20" name="Group 19">
            <a:extLst>
              <a:ext uri="{FF2B5EF4-FFF2-40B4-BE49-F238E27FC236}">
                <a16:creationId xmlns:a16="http://schemas.microsoft.com/office/drawing/2014/main" id="{45147A21-62EC-6F54-FE1F-2167769DF9A4}"/>
              </a:ext>
            </a:extLst>
          </p:cNvPr>
          <p:cNvGrpSpPr/>
          <p:nvPr/>
        </p:nvGrpSpPr>
        <p:grpSpPr>
          <a:xfrm>
            <a:off x="-1" y="9318179"/>
            <a:ext cx="18322839" cy="990048"/>
            <a:chOff x="-1" y="9318179"/>
            <a:chExt cx="18322839" cy="990048"/>
          </a:xfrm>
        </p:grpSpPr>
        <p:grpSp>
          <p:nvGrpSpPr>
            <p:cNvPr id="21" name="Group 2">
              <a:extLst>
                <a:ext uri="{FF2B5EF4-FFF2-40B4-BE49-F238E27FC236}">
                  <a16:creationId xmlns:a16="http://schemas.microsoft.com/office/drawing/2014/main" id="{9B98C21E-6182-882B-468A-234FB5B8210A}"/>
                </a:ext>
              </a:extLst>
            </p:cNvPr>
            <p:cNvGrpSpPr/>
            <p:nvPr/>
          </p:nvGrpSpPr>
          <p:grpSpPr>
            <a:xfrm>
              <a:off x="-1" y="9318179"/>
              <a:ext cx="18322839" cy="990048"/>
              <a:chOff x="0" y="-38100"/>
              <a:chExt cx="4816593" cy="260753"/>
            </a:xfrm>
          </p:grpSpPr>
          <p:sp>
            <p:nvSpPr>
              <p:cNvPr id="29" name="Freeform 3">
                <a:extLst>
                  <a:ext uri="{FF2B5EF4-FFF2-40B4-BE49-F238E27FC236}">
                    <a16:creationId xmlns:a16="http://schemas.microsoft.com/office/drawing/2014/main" id="{1C688912-DF66-01C3-BBCB-FBEE2BB64AD4}"/>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30" name="TextBox 4">
                <a:extLst>
                  <a:ext uri="{FF2B5EF4-FFF2-40B4-BE49-F238E27FC236}">
                    <a16:creationId xmlns:a16="http://schemas.microsoft.com/office/drawing/2014/main" id="{342778D5-B608-F0E2-8A7B-D0376D21B2B1}"/>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22" name="TextBox 22">
              <a:extLst>
                <a:ext uri="{FF2B5EF4-FFF2-40B4-BE49-F238E27FC236}">
                  <a16:creationId xmlns:a16="http://schemas.microsoft.com/office/drawing/2014/main" id="{4DE3F90D-EC5D-E6A2-EE57-02898722C332}"/>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
        <p:nvSpPr>
          <p:cNvPr id="2" name="Freeform 37">
            <a:extLst>
              <a:ext uri="{FF2B5EF4-FFF2-40B4-BE49-F238E27FC236}">
                <a16:creationId xmlns:a16="http://schemas.microsoft.com/office/drawing/2014/main" id="{6222B53B-3127-8171-D4E8-1A4017F13253}"/>
              </a:ext>
            </a:extLst>
          </p:cNvPr>
          <p:cNvSpPr/>
          <p:nvPr/>
        </p:nvSpPr>
        <p:spPr>
          <a:xfrm>
            <a:off x="16840200" y="190500"/>
            <a:ext cx="1166384" cy="1317283"/>
          </a:xfrm>
          <a:custGeom>
            <a:avLst/>
            <a:gdLst/>
            <a:ahLst/>
            <a:cxnLst/>
            <a:rect l="l" t="t" r="r" b="b"/>
            <a:pathLst>
              <a:path w="1166384" h="1317283">
                <a:moveTo>
                  <a:pt x="0" y="0"/>
                </a:moveTo>
                <a:lnTo>
                  <a:pt x="1166385" y="0"/>
                </a:lnTo>
                <a:lnTo>
                  <a:pt x="1166385" y="1317283"/>
                </a:lnTo>
                <a:lnTo>
                  <a:pt x="0" y="1317283"/>
                </a:lnTo>
                <a:lnTo>
                  <a:pt x="0" y="0"/>
                </a:lnTo>
                <a:close/>
              </a:path>
            </a:pathLst>
          </a:custGeom>
          <a:blipFill>
            <a:blip r:embed="rId5"/>
            <a:stretch>
              <a:fillRect/>
            </a:stretch>
          </a:blipFill>
        </p:spPr>
      </p:sp>
    </p:spTree>
    <p:extLst>
      <p:ext uri="{BB962C8B-B14F-4D97-AF65-F5344CB8AC3E}">
        <p14:creationId xmlns:p14="http://schemas.microsoft.com/office/powerpoint/2010/main" val="148342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C2CC4-37C6-4485-DD06-C0430DDFED6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00EF6A0-3328-1D70-47CE-17AA96FAF9F6}"/>
              </a:ext>
            </a:extLst>
          </p:cNvPr>
          <p:cNvSpPr/>
          <p:nvPr/>
        </p:nvSpPr>
        <p:spPr>
          <a:xfrm rot="10800000" flipV="1">
            <a:off x="12429081" y="0"/>
            <a:ext cx="5858919" cy="9988830"/>
          </a:xfrm>
          <a:custGeom>
            <a:avLst/>
            <a:gdLst/>
            <a:ahLst/>
            <a:cxnLst/>
            <a:rect l="l" t="t" r="r" b="b"/>
            <a:pathLst>
              <a:path w="8615190" h="12692729">
                <a:moveTo>
                  <a:pt x="0" y="12692729"/>
                </a:moveTo>
                <a:lnTo>
                  <a:pt x="8615190" y="12692729"/>
                </a:lnTo>
                <a:lnTo>
                  <a:pt x="8615190" y="0"/>
                </a:lnTo>
                <a:lnTo>
                  <a:pt x="0" y="0"/>
                </a:lnTo>
                <a:lnTo>
                  <a:pt x="0" y="1269272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4" name="Freeform 24">
            <a:extLst>
              <a:ext uri="{FF2B5EF4-FFF2-40B4-BE49-F238E27FC236}">
                <a16:creationId xmlns:a16="http://schemas.microsoft.com/office/drawing/2014/main" id="{16D587AF-FA8E-A60C-71C9-9CA0D5703E34}"/>
              </a:ext>
            </a:extLst>
          </p:cNvPr>
          <p:cNvSpPr/>
          <p:nvPr/>
        </p:nvSpPr>
        <p:spPr>
          <a:xfrm>
            <a:off x="12302209" y="68780"/>
            <a:ext cx="1370385" cy="465931"/>
          </a:xfrm>
          <a:custGeom>
            <a:avLst/>
            <a:gdLst/>
            <a:ahLst/>
            <a:cxnLst/>
            <a:rect l="l" t="t" r="r" b="b"/>
            <a:pathLst>
              <a:path w="1370385" h="465931">
                <a:moveTo>
                  <a:pt x="0" y="0"/>
                </a:moveTo>
                <a:lnTo>
                  <a:pt x="1370385" y="0"/>
                </a:lnTo>
                <a:lnTo>
                  <a:pt x="1370385" y="465930"/>
                </a:lnTo>
                <a:lnTo>
                  <a:pt x="0" y="465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5" name="TextBox 25">
            <a:extLst>
              <a:ext uri="{FF2B5EF4-FFF2-40B4-BE49-F238E27FC236}">
                <a16:creationId xmlns:a16="http://schemas.microsoft.com/office/drawing/2014/main" id="{8E358238-44D8-F2FD-75B7-F0F8D2A3A2A0}"/>
              </a:ext>
            </a:extLst>
          </p:cNvPr>
          <p:cNvSpPr txBox="1"/>
          <p:nvPr/>
        </p:nvSpPr>
        <p:spPr>
          <a:xfrm>
            <a:off x="1301596" y="1162287"/>
            <a:ext cx="7682948" cy="1161280"/>
          </a:xfrm>
          <a:prstGeom prst="rect">
            <a:avLst/>
          </a:prstGeom>
        </p:spPr>
        <p:txBody>
          <a:bodyPr wrap="square" lIns="0" tIns="0" rIns="0" bIns="0" rtlCol="0" anchor="t">
            <a:spAutoFit/>
          </a:bodyPr>
          <a:lstStyle/>
          <a:p>
            <a:pPr algn="l">
              <a:lnSpc>
                <a:spcPts val="9857"/>
              </a:lnSpc>
              <a:spcBef>
                <a:spcPct val="0"/>
              </a:spcBef>
            </a:pPr>
            <a:r>
              <a:rPr lang="en-US" sz="6600" b="1" dirty="0">
                <a:solidFill>
                  <a:schemeClr val="accent2">
                    <a:lumMod val="75000"/>
                  </a:schemeClr>
                </a:solidFill>
                <a:latin typeface="Montaser Arabic Bold"/>
                <a:ea typeface="Montaser Arabic Bold"/>
                <a:cs typeface="Montaser Arabic Bold"/>
                <a:sym typeface="Montaser Arabic Bold"/>
              </a:rPr>
              <a:t>Follow-up</a:t>
            </a:r>
          </a:p>
        </p:txBody>
      </p:sp>
      <p:sp>
        <p:nvSpPr>
          <p:cNvPr id="37" name="Freeform 37">
            <a:extLst>
              <a:ext uri="{FF2B5EF4-FFF2-40B4-BE49-F238E27FC236}">
                <a16:creationId xmlns:a16="http://schemas.microsoft.com/office/drawing/2014/main" id="{DAECDC7F-FFE9-AB30-EB48-3F68E40FC240}"/>
              </a:ext>
            </a:extLst>
          </p:cNvPr>
          <p:cNvSpPr/>
          <p:nvPr/>
        </p:nvSpPr>
        <p:spPr>
          <a:xfrm>
            <a:off x="158403" y="142966"/>
            <a:ext cx="1166384" cy="1317283"/>
          </a:xfrm>
          <a:custGeom>
            <a:avLst/>
            <a:gdLst/>
            <a:ahLst/>
            <a:cxnLst/>
            <a:rect l="l" t="t" r="r" b="b"/>
            <a:pathLst>
              <a:path w="1166384" h="1317283">
                <a:moveTo>
                  <a:pt x="0" y="0"/>
                </a:moveTo>
                <a:lnTo>
                  <a:pt x="1166385" y="0"/>
                </a:lnTo>
                <a:lnTo>
                  <a:pt x="1166385" y="1317283"/>
                </a:lnTo>
                <a:lnTo>
                  <a:pt x="0" y="1317283"/>
                </a:lnTo>
                <a:lnTo>
                  <a:pt x="0" y="0"/>
                </a:lnTo>
                <a:close/>
              </a:path>
            </a:pathLst>
          </a:custGeom>
          <a:blipFill>
            <a:blip r:embed="rId6"/>
            <a:stretch>
              <a:fillRect/>
            </a:stretch>
          </a:blipFill>
        </p:spPr>
      </p:sp>
      <p:sp>
        <p:nvSpPr>
          <p:cNvPr id="55" name="TextBox 30">
            <a:extLst>
              <a:ext uri="{FF2B5EF4-FFF2-40B4-BE49-F238E27FC236}">
                <a16:creationId xmlns:a16="http://schemas.microsoft.com/office/drawing/2014/main" id="{ACF077CB-D8AC-3044-19A4-0015A1DF6DE4}"/>
              </a:ext>
            </a:extLst>
          </p:cNvPr>
          <p:cNvSpPr txBox="1"/>
          <p:nvPr/>
        </p:nvSpPr>
        <p:spPr>
          <a:xfrm>
            <a:off x="1143000" y="3307675"/>
            <a:ext cx="13016948" cy="2462213"/>
          </a:xfrm>
          <a:prstGeom prst="rect">
            <a:avLst/>
          </a:prstGeom>
        </p:spPr>
        <p:txBody>
          <a:bodyPr wrap="square" lIns="0" tIns="0" rIns="0" bIns="0" rtlCol="0" anchor="t">
            <a:spAutoFit/>
          </a:bodyPr>
          <a:lstStyle/>
          <a:p>
            <a:r>
              <a:rPr lang="en-US" sz="3200" dirty="0"/>
              <a:t>In some instance, you may need to have a staff follow up with the student. This can be a simple check in with the student or for the staff to get more information. </a:t>
            </a:r>
          </a:p>
          <a:p>
            <a:r>
              <a:rPr lang="en-US" sz="3200" dirty="0"/>
              <a:t>The follow-up email lets relevant users know how this referral is going, what has been done, and what we are doing to help this student.</a:t>
            </a:r>
          </a:p>
        </p:txBody>
      </p:sp>
      <p:grpSp>
        <p:nvGrpSpPr>
          <p:cNvPr id="6" name="Group 5">
            <a:extLst>
              <a:ext uri="{FF2B5EF4-FFF2-40B4-BE49-F238E27FC236}">
                <a16:creationId xmlns:a16="http://schemas.microsoft.com/office/drawing/2014/main" id="{EA6A4C1B-D8EB-2D55-A8D3-75D4295F9CE1}"/>
              </a:ext>
            </a:extLst>
          </p:cNvPr>
          <p:cNvGrpSpPr/>
          <p:nvPr/>
        </p:nvGrpSpPr>
        <p:grpSpPr>
          <a:xfrm>
            <a:off x="-1" y="9318179"/>
            <a:ext cx="18322839" cy="990048"/>
            <a:chOff x="-1" y="9318179"/>
            <a:chExt cx="18322839" cy="990048"/>
          </a:xfrm>
        </p:grpSpPr>
        <p:grpSp>
          <p:nvGrpSpPr>
            <p:cNvPr id="7" name="Group 2">
              <a:extLst>
                <a:ext uri="{FF2B5EF4-FFF2-40B4-BE49-F238E27FC236}">
                  <a16:creationId xmlns:a16="http://schemas.microsoft.com/office/drawing/2014/main" id="{A097EE37-B0D6-B21A-4BC5-B3AB446D4368}"/>
                </a:ext>
              </a:extLst>
            </p:cNvPr>
            <p:cNvGrpSpPr/>
            <p:nvPr/>
          </p:nvGrpSpPr>
          <p:grpSpPr>
            <a:xfrm>
              <a:off x="-1" y="9318179"/>
              <a:ext cx="18322839" cy="990048"/>
              <a:chOff x="0" y="-38100"/>
              <a:chExt cx="4816593" cy="260753"/>
            </a:xfrm>
          </p:grpSpPr>
          <p:sp>
            <p:nvSpPr>
              <p:cNvPr id="9" name="Freeform 3">
                <a:extLst>
                  <a:ext uri="{FF2B5EF4-FFF2-40B4-BE49-F238E27FC236}">
                    <a16:creationId xmlns:a16="http://schemas.microsoft.com/office/drawing/2014/main" id="{66DF2F53-E552-79E0-37A0-CE7677BF1C69}"/>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10" name="TextBox 4">
                <a:extLst>
                  <a:ext uri="{FF2B5EF4-FFF2-40B4-BE49-F238E27FC236}">
                    <a16:creationId xmlns:a16="http://schemas.microsoft.com/office/drawing/2014/main" id="{DB990836-26BF-F974-C7E5-AB74C1701EE3}"/>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8" name="TextBox 22">
              <a:extLst>
                <a:ext uri="{FF2B5EF4-FFF2-40B4-BE49-F238E27FC236}">
                  <a16:creationId xmlns:a16="http://schemas.microsoft.com/office/drawing/2014/main" id="{4C120E8E-052E-6DEF-7A6B-D5FA96FD26BF}"/>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sp>
        <p:nvSpPr>
          <p:cNvPr id="2" name="TextBox 25">
            <a:extLst>
              <a:ext uri="{FF2B5EF4-FFF2-40B4-BE49-F238E27FC236}">
                <a16:creationId xmlns:a16="http://schemas.microsoft.com/office/drawing/2014/main" id="{F7227D8E-CF25-5EAA-CD68-82554711D76C}"/>
              </a:ext>
            </a:extLst>
          </p:cNvPr>
          <p:cNvSpPr txBox="1"/>
          <p:nvPr/>
        </p:nvSpPr>
        <p:spPr>
          <a:xfrm>
            <a:off x="1266758" y="2040628"/>
            <a:ext cx="7682948" cy="1142300"/>
          </a:xfrm>
          <a:prstGeom prst="rect">
            <a:avLst/>
          </a:prstGeom>
        </p:spPr>
        <p:txBody>
          <a:bodyPr wrap="square" lIns="0" tIns="0" rIns="0" bIns="0" rtlCol="0" anchor="t">
            <a:spAutoFit/>
          </a:bodyPr>
          <a:lstStyle/>
          <a:p>
            <a:pPr algn="l">
              <a:lnSpc>
                <a:spcPts val="9857"/>
              </a:lnSpc>
              <a:spcBef>
                <a:spcPct val="0"/>
              </a:spcBef>
            </a:pPr>
            <a:r>
              <a:rPr lang="en-US" sz="6000" b="1" dirty="0">
                <a:solidFill>
                  <a:srgbClr val="000000"/>
                </a:solidFill>
                <a:latin typeface="Montaser Arabic Bold"/>
                <a:ea typeface="Montaser Arabic Bold"/>
                <a:cs typeface="Montaser Arabic Bold"/>
                <a:sym typeface="Montaser Arabic Bold"/>
              </a:rPr>
              <a:t>Next Step for Staff</a:t>
            </a:r>
            <a:endParaRPr lang="en-US" sz="6600" b="1" dirty="0">
              <a:solidFill>
                <a:srgbClr val="000000"/>
              </a:solidFill>
              <a:latin typeface="Montaser Arabic Bold"/>
              <a:ea typeface="Montaser Arabic Bold"/>
              <a:cs typeface="Montaser Arabic Bold"/>
              <a:sym typeface="Montaser Arabic Bold"/>
            </a:endParaRPr>
          </a:p>
        </p:txBody>
      </p:sp>
      <p:pic>
        <p:nvPicPr>
          <p:cNvPr id="11" name="Picture 10">
            <a:extLst>
              <a:ext uri="{FF2B5EF4-FFF2-40B4-BE49-F238E27FC236}">
                <a16:creationId xmlns:a16="http://schemas.microsoft.com/office/drawing/2014/main" id="{9FDB5530-CA52-0672-1BD5-2EA0F8F072A5}"/>
              </a:ext>
            </a:extLst>
          </p:cNvPr>
          <p:cNvPicPr>
            <a:picLocks noChangeAspect="1"/>
          </p:cNvPicPr>
          <p:nvPr/>
        </p:nvPicPr>
        <p:blipFill>
          <a:blip r:embed="rId7"/>
          <a:stretch>
            <a:fillRect/>
          </a:stretch>
        </p:blipFill>
        <p:spPr>
          <a:xfrm>
            <a:off x="3509307" y="5871858"/>
            <a:ext cx="9590522" cy="3534485"/>
          </a:xfrm>
          <a:prstGeom prst="rect">
            <a:avLst/>
          </a:prstGeom>
          <a:ln>
            <a:solidFill>
              <a:schemeClr val="tx1"/>
            </a:solidFill>
          </a:ln>
        </p:spPr>
      </p:pic>
    </p:spTree>
    <p:extLst>
      <p:ext uri="{BB962C8B-B14F-4D97-AF65-F5344CB8AC3E}">
        <p14:creationId xmlns:p14="http://schemas.microsoft.com/office/powerpoint/2010/main" val="121748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2656F7FF-8FDC-77FD-FAD3-EA73EFC8DF0D}"/>
              </a:ext>
            </a:extLst>
          </p:cNvPr>
          <p:cNvSpPr/>
          <p:nvPr/>
        </p:nvSpPr>
        <p:spPr>
          <a:xfrm>
            <a:off x="3224645" y="228600"/>
            <a:ext cx="5788152" cy="10058400"/>
          </a:xfrm>
          <a:custGeom>
            <a:avLst/>
            <a:gdLst/>
            <a:ahLst/>
            <a:cxnLst/>
            <a:rect l="l" t="t" r="r" b="b"/>
            <a:pathLst>
              <a:path w="8615190" h="12692729">
                <a:moveTo>
                  <a:pt x="0" y="0"/>
                </a:moveTo>
                <a:lnTo>
                  <a:pt x="8615190" y="0"/>
                </a:lnTo>
                <a:lnTo>
                  <a:pt x="8615190" y="12692729"/>
                </a:lnTo>
                <a:lnTo>
                  <a:pt x="0" y="12692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3" name="TextBox 23"/>
          <p:cNvSpPr txBox="1"/>
          <p:nvPr/>
        </p:nvSpPr>
        <p:spPr>
          <a:xfrm>
            <a:off x="7543800" y="198977"/>
            <a:ext cx="4069861" cy="1142300"/>
          </a:xfrm>
          <a:prstGeom prst="rect">
            <a:avLst/>
          </a:prstGeom>
        </p:spPr>
        <p:txBody>
          <a:bodyPr wrap="square" lIns="0" tIns="0" rIns="0" bIns="0" rtlCol="0" anchor="t">
            <a:spAutoFit/>
          </a:bodyPr>
          <a:lstStyle/>
          <a:p>
            <a:pPr algn="l">
              <a:lnSpc>
                <a:spcPts val="9857"/>
              </a:lnSpc>
              <a:spcBef>
                <a:spcPct val="0"/>
              </a:spcBef>
            </a:pPr>
            <a:r>
              <a:rPr lang="en-US" sz="6000" b="1" dirty="0">
                <a:solidFill>
                  <a:srgbClr val="93312A"/>
                </a:solidFill>
                <a:latin typeface="Montaser Arabic Bold"/>
                <a:ea typeface="Montaser Arabic Bold"/>
                <a:cs typeface="Montaser Arabic Bold"/>
                <a:sym typeface="Montaser Arabic Bold"/>
              </a:rPr>
              <a:t>Processed</a:t>
            </a:r>
            <a:endParaRPr lang="en-US" sz="7041" b="1" dirty="0">
              <a:solidFill>
                <a:srgbClr val="93312A"/>
              </a:solidFill>
              <a:latin typeface="Montaser Arabic Bold"/>
              <a:ea typeface="Montaser Arabic Bold"/>
              <a:cs typeface="Montaser Arabic Bold"/>
              <a:sym typeface="Montaser Arabic Bold"/>
            </a:endParaRPr>
          </a:p>
        </p:txBody>
      </p:sp>
      <p:sp>
        <p:nvSpPr>
          <p:cNvPr id="24" name="TextBox 24"/>
          <p:cNvSpPr txBox="1"/>
          <p:nvPr/>
        </p:nvSpPr>
        <p:spPr>
          <a:xfrm>
            <a:off x="7543800" y="1030642"/>
            <a:ext cx="10955625" cy="1175322"/>
          </a:xfrm>
          <a:prstGeom prst="rect">
            <a:avLst/>
          </a:prstGeom>
        </p:spPr>
        <p:txBody>
          <a:bodyPr wrap="square" lIns="0" tIns="0" rIns="0" bIns="0" rtlCol="0" anchor="t">
            <a:spAutoFit/>
          </a:bodyPr>
          <a:lstStyle/>
          <a:p>
            <a:pPr algn="l">
              <a:lnSpc>
                <a:spcPts val="9857"/>
              </a:lnSpc>
              <a:spcBef>
                <a:spcPct val="0"/>
              </a:spcBef>
            </a:pPr>
            <a:r>
              <a:rPr lang="en-US" sz="6000" b="1" dirty="0">
                <a:solidFill>
                  <a:srgbClr val="000000"/>
                </a:solidFill>
                <a:latin typeface="Montaser Arabic Bold"/>
                <a:ea typeface="Montaser Arabic Bold"/>
                <a:cs typeface="Montaser Arabic Bold"/>
                <a:sym typeface="Montaser Arabic Bold"/>
              </a:rPr>
              <a:t>Final Step for the Staff</a:t>
            </a:r>
          </a:p>
        </p:txBody>
      </p:sp>
      <p:sp>
        <p:nvSpPr>
          <p:cNvPr id="25" name="TextBox 25"/>
          <p:cNvSpPr txBox="1"/>
          <p:nvPr/>
        </p:nvSpPr>
        <p:spPr>
          <a:xfrm>
            <a:off x="7696200" y="2476500"/>
            <a:ext cx="8531087" cy="5601533"/>
          </a:xfrm>
          <a:prstGeom prst="rect">
            <a:avLst/>
          </a:prstGeom>
        </p:spPr>
        <p:txBody>
          <a:bodyPr wrap="square" lIns="0" tIns="0" rIns="0" bIns="0" rtlCol="0" anchor="t">
            <a:spAutoFit/>
          </a:bodyPr>
          <a:lstStyle/>
          <a:p>
            <a:pPr marL="45719" indent="0">
              <a:buNone/>
            </a:pPr>
            <a:r>
              <a:rPr lang="en-US" sz="2800" dirty="0"/>
              <a:t>After a referral is marked as processed, we will see the following screen summarizing basic information about this referral and providing a location to write additional notes about how this situation was resolved. </a:t>
            </a:r>
          </a:p>
          <a:p>
            <a:pPr marL="45719" indent="0">
              <a:buNone/>
            </a:pPr>
            <a:endParaRPr lang="en-US" sz="2800" dirty="0"/>
          </a:p>
          <a:p>
            <a:pPr marL="45719" indent="0">
              <a:buNone/>
            </a:pPr>
            <a:r>
              <a:rPr lang="en-US" sz="2800" dirty="0"/>
              <a:t>Emails configured to send "On Processed" will send when the referral is marked as processed/completed/resolved (this phrasing may be configured differently for your system). This button will open a pop-up window to record additional information and the email sends when that pop-up is saved. Like the previous triggers, this email can only be resent by using Override and Resend with the "Processed" option. </a:t>
            </a:r>
          </a:p>
        </p:txBody>
      </p:sp>
      <p:grpSp>
        <p:nvGrpSpPr>
          <p:cNvPr id="20" name="Group 19">
            <a:extLst>
              <a:ext uri="{FF2B5EF4-FFF2-40B4-BE49-F238E27FC236}">
                <a16:creationId xmlns:a16="http://schemas.microsoft.com/office/drawing/2014/main" id="{5AA5EC2E-9D0A-6911-AA30-4729B1544EE7}"/>
              </a:ext>
            </a:extLst>
          </p:cNvPr>
          <p:cNvGrpSpPr/>
          <p:nvPr/>
        </p:nvGrpSpPr>
        <p:grpSpPr>
          <a:xfrm>
            <a:off x="-1" y="9318179"/>
            <a:ext cx="18322839" cy="990048"/>
            <a:chOff x="-1" y="9318179"/>
            <a:chExt cx="18322839" cy="990048"/>
          </a:xfrm>
        </p:grpSpPr>
        <p:grpSp>
          <p:nvGrpSpPr>
            <p:cNvPr id="21" name="Group 2">
              <a:extLst>
                <a:ext uri="{FF2B5EF4-FFF2-40B4-BE49-F238E27FC236}">
                  <a16:creationId xmlns:a16="http://schemas.microsoft.com/office/drawing/2014/main" id="{A3E67F8C-2618-501C-24F4-EE00040355B2}"/>
                </a:ext>
              </a:extLst>
            </p:cNvPr>
            <p:cNvGrpSpPr/>
            <p:nvPr/>
          </p:nvGrpSpPr>
          <p:grpSpPr>
            <a:xfrm>
              <a:off x="-1" y="9318179"/>
              <a:ext cx="18322839" cy="990048"/>
              <a:chOff x="0" y="-38100"/>
              <a:chExt cx="4816593" cy="260753"/>
            </a:xfrm>
          </p:grpSpPr>
          <p:sp>
            <p:nvSpPr>
              <p:cNvPr id="29" name="Freeform 3">
                <a:extLst>
                  <a:ext uri="{FF2B5EF4-FFF2-40B4-BE49-F238E27FC236}">
                    <a16:creationId xmlns:a16="http://schemas.microsoft.com/office/drawing/2014/main" id="{E355C34F-B718-4288-6FA5-A19C6A26A26E}"/>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txBody>
              <a:bodyPr/>
              <a:lstStyle/>
              <a:p>
                <a:endParaRPr lang="en-US"/>
              </a:p>
            </p:txBody>
          </p:sp>
          <p:sp>
            <p:nvSpPr>
              <p:cNvPr id="30" name="TextBox 4">
                <a:extLst>
                  <a:ext uri="{FF2B5EF4-FFF2-40B4-BE49-F238E27FC236}">
                    <a16:creationId xmlns:a16="http://schemas.microsoft.com/office/drawing/2014/main" id="{6C5114C7-E9B7-DCAB-9FD2-BCF969BCCD7E}"/>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22" name="TextBox 22">
              <a:extLst>
                <a:ext uri="{FF2B5EF4-FFF2-40B4-BE49-F238E27FC236}">
                  <a16:creationId xmlns:a16="http://schemas.microsoft.com/office/drawing/2014/main" id="{1BD9D864-9371-CBE3-3DE7-F425852CE244}"/>
                </a:ext>
              </a:extLst>
            </p:cNvPr>
            <p:cNvSpPr txBox="1"/>
            <p:nvPr/>
          </p:nvSpPr>
          <p:spPr>
            <a:xfrm>
              <a:off x="5198110" y="9575833"/>
              <a:ext cx="7891780" cy="61940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p:txBody>
        </p:sp>
      </p:grpSp>
      <p:pic>
        <p:nvPicPr>
          <p:cNvPr id="3" name="Picture 2">
            <a:extLst>
              <a:ext uri="{FF2B5EF4-FFF2-40B4-BE49-F238E27FC236}">
                <a16:creationId xmlns:a16="http://schemas.microsoft.com/office/drawing/2014/main" id="{9E60D5E6-5E2A-FA88-AC53-FC435865BA2C}"/>
              </a:ext>
            </a:extLst>
          </p:cNvPr>
          <p:cNvPicPr>
            <a:picLocks noChangeAspect="1"/>
          </p:cNvPicPr>
          <p:nvPr/>
        </p:nvPicPr>
        <p:blipFill>
          <a:blip r:embed="rId4"/>
          <a:stretch>
            <a:fillRect/>
          </a:stretch>
        </p:blipFill>
        <p:spPr>
          <a:xfrm>
            <a:off x="0" y="-17319"/>
            <a:ext cx="6477000" cy="9480158"/>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6554</TotalTime>
  <Words>1536</Words>
  <Application>Microsoft Office PowerPoint</Application>
  <PresentationFormat>Custom</PresentationFormat>
  <Paragraphs>108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Arimo</vt:lpstr>
      <vt:lpstr>Montaser Arabic Bold</vt:lpstr>
      <vt:lpstr>Arimo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dc:creator>Iliana Visser</dc:creator>
  <cp:lastModifiedBy>Iliana Visser</cp:lastModifiedBy>
  <cp:revision>22</cp:revision>
  <dcterms:created xsi:type="dcterms:W3CDTF">2006-08-16T00:00:00Z</dcterms:created>
  <dcterms:modified xsi:type="dcterms:W3CDTF">2026-03-05T16:30:47Z</dcterms:modified>
  <dc:identifier>DAG79t2QV08</dc:identifier>
</cp:coreProperties>
</file>